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2"/>
  </p:notesMasterIdLst>
  <p:sldIdLst>
    <p:sldId id="330" r:id="rId2"/>
    <p:sldId id="257" r:id="rId3"/>
    <p:sldId id="259" r:id="rId4"/>
    <p:sldId id="260" r:id="rId5"/>
    <p:sldId id="258" r:id="rId6"/>
    <p:sldId id="261" r:id="rId7"/>
    <p:sldId id="263" r:id="rId8"/>
    <p:sldId id="264" r:id="rId9"/>
    <p:sldId id="265" r:id="rId10"/>
    <p:sldId id="266" r:id="rId11"/>
    <p:sldId id="267" r:id="rId12"/>
    <p:sldId id="268" r:id="rId13"/>
    <p:sldId id="269" r:id="rId14"/>
    <p:sldId id="272" r:id="rId15"/>
    <p:sldId id="270" r:id="rId16"/>
    <p:sldId id="271" r:id="rId17"/>
    <p:sldId id="273" r:id="rId18"/>
    <p:sldId id="274" r:id="rId19"/>
    <p:sldId id="275" r:id="rId20"/>
    <p:sldId id="277" r:id="rId21"/>
    <p:sldId id="278" r:id="rId22"/>
    <p:sldId id="279" r:id="rId23"/>
    <p:sldId id="280" r:id="rId24"/>
    <p:sldId id="281" r:id="rId25"/>
    <p:sldId id="283" r:id="rId26"/>
    <p:sldId id="282" r:id="rId27"/>
    <p:sldId id="284" r:id="rId28"/>
    <p:sldId id="288" r:id="rId29"/>
    <p:sldId id="285" r:id="rId30"/>
    <p:sldId id="286" r:id="rId31"/>
    <p:sldId id="287" r:id="rId32"/>
    <p:sldId id="289" r:id="rId33"/>
    <p:sldId id="290" r:id="rId34"/>
    <p:sldId id="291" r:id="rId35"/>
    <p:sldId id="294" r:id="rId36"/>
    <p:sldId id="292" r:id="rId37"/>
    <p:sldId id="293"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10" r:id="rId53"/>
    <p:sldId id="311" r:id="rId54"/>
    <p:sldId id="312" r:id="rId55"/>
    <p:sldId id="317" r:id="rId56"/>
    <p:sldId id="318" r:id="rId57"/>
    <p:sldId id="313" r:id="rId58"/>
    <p:sldId id="314" r:id="rId59"/>
    <p:sldId id="315" r:id="rId60"/>
    <p:sldId id="316" r:id="rId61"/>
    <p:sldId id="319" r:id="rId62"/>
    <p:sldId id="320" r:id="rId63"/>
    <p:sldId id="321" r:id="rId64"/>
    <p:sldId id="322" r:id="rId65"/>
    <p:sldId id="323" r:id="rId66"/>
    <p:sldId id="324" r:id="rId67"/>
    <p:sldId id="325" r:id="rId68"/>
    <p:sldId id="327" r:id="rId69"/>
    <p:sldId id="328" r:id="rId70"/>
    <p:sldId id="329"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3C37"/>
    <a:srgbClr val="99CC00"/>
    <a:srgbClr val="3399FF"/>
    <a:srgbClr val="FF99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autoAdjust="0"/>
    <p:restoredTop sz="94660"/>
  </p:normalViewPr>
  <p:slideViewPr>
    <p:cSldViewPr>
      <p:cViewPr varScale="1">
        <p:scale>
          <a:sx n="66" d="100"/>
          <a:sy n="66" d="100"/>
        </p:scale>
        <p:origin x="-1428"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01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16936D-F346-450D-9460-9048763B1E9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DFE6DA8F-B424-4D59-9D85-0E351C8ECF71}">
      <dgm:prSet phldrT="[Text]" custT="1"/>
      <dgm:spPr>
        <a:solidFill>
          <a:srgbClr val="FF0000"/>
        </a:solidFill>
        <a:ln>
          <a:solidFill>
            <a:schemeClr val="tx1">
              <a:lumMod val="95000"/>
              <a:lumOff val="5000"/>
            </a:schemeClr>
          </a:solidFill>
        </a:ln>
      </dgm:spPr>
      <dgm:t>
        <a:bodyPr/>
        <a:lstStyle/>
        <a:p>
          <a:pPr>
            <a:lnSpc>
              <a:spcPct val="100000"/>
            </a:lnSpc>
          </a:pPr>
          <a:r>
            <a:rPr lang="fa-IR" sz="2400" b="1" dirty="0" smtClean="0">
              <a:solidFill>
                <a:schemeClr val="tx1"/>
              </a:solidFill>
              <a:cs typeface="B Zar" pitchFamily="2" charset="-78"/>
            </a:rPr>
            <a:t>عدالت افقی</a:t>
          </a:r>
          <a:endParaRPr lang="en-US" sz="2400" b="1" dirty="0"/>
        </a:p>
      </dgm:t>
    </dgm:pt>
    <dgm:pt modelId="{D1210844-CFEF-400C-A8DD-39BB7CC78569}" type="parTrans" cxnId="{77147EEF-5157-484F-9D72-BE865EAC0FB0}">
      <dgm:prSet/>
      <dgm:spPr/>
      <dgm:t>
        <a:bodyPr/>
        <a:lstStyle/>
        <a:p>
          <a:endParaRPr lang="en-US"/>
        </a:p>
      </dgm:t>
    </dgm:pt>
    <dgm:pt modelId="{9FD0C371-1C9B-47F0-9829-52AE3B6F8572}" type="sibTrans" cxnId="{77147EEF-5157-484F-9D72-BE865EAC0FB0}">
      <dgm:prSet/>
      <dgm:spPr/>
      <dgm:t>
        <a:bodyPr/>
        <a:lstStyle/>
        <a:p>
          <a:endParaRPr lang="en-US"/>
        </a:p>
      </dgm:t>
    </dgm:pt>
    <dgm:pt modelId="{12CC29BE-EF66-4240-B2F1-7AB10AD667B9}">
      <dgm:prSet phldrT="[Tex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رفتار یکسان با افرادی که شرایط یکسان دارند</a:t>
          </a:r>
          <a:endParaRPr lang="en-US" sz="2400" dirty="0"/>
        </a:p>
      </dgm:t>
    </dgm:pt>
    <dgm:pt modelId="{628164C7-75C1-4A10-B23D-7CBB0A5081AB}" type="parTrans" cxnId="{B8DE3E0D-DA1C-4A24-8D04-6EC5C6787FD2}">
      <dgm:prSet/>
      <dgm:spPr>
        <a:ln>
          <a:solidFill>
            <a:srgbClr val="00FF00"/>
          </a:solidFill>
        </a:ln>
      </dgm:spPr>
      <dgm:t>
        <a:bodyPr/>
        <a:lstStyle/>
        <a:p>
          <a:pPr>
            <a:lnSpc>
              <a:spcPct val="100000"/>
            </a:lnSpc>
          </a:pPr>
          <a:endParaRPr lang="en-US" sz="2400"/>
        </a:p>
      </dgm:t>
    </dgm:pt>
    <dgm:pt modelId="{E4E7B74E-C3B1-4513-BFF7-36E236FE1A48}" type="sibTrans" cxnId="{B8DE3E0D-DA1C-4A24-8D04-6EC5C6787FD2}">
      <dgm:prSet/>
      <dgm:spPr/>
      <dgm:t>
        <a:bodyPr/>
        <a:lstStyle/>
        <a:p>
          <a:endParaRPr lang="en-US"/>
        </a:p>
      </dgm:t>
    </dgm:pt>
    <dgm:pt modelId="{5031C6CA-DFC6-448C-8DE0-568BC2C5D194}">
      <dgm:prSet phldrT="[Tex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درآمد یکسان...........تامین مالی یکسان مراقبت یکسان</a:t>
          </a:r>
          <a:endParaRPr lang="en-US" sz="2400" dirty="0"/>
        </a:p>
      </dgm:t>
    </dgm:pt>
    <dgm:pt modelId="{DD154A73-9FBE-4598-BDB6-F040FF6EB5A8}" type="parTrans" cxnId="{F40FEAC4-616F-4168-AB43-140D13019050}">
      <dgm:prSet/>
      <dgm:spPr>
        <a:ln>
          <a:solidFill>
            <a:srgbClr val="00FF00"/>
          </a:solidFill>
        </a:ln>
      </dgm:spPr>
      <dgm:t>
        <a:bodyPr/>
        <a:lstStyle/>
        <a:p>
          <a:pPr>
            <a:lnSpc>
              <a:spcPct val="100000"/>
            </a:lnSpc>
          </a:pPr>
          <a:endParaRPr lang="en-US" sz="2400"/>
        </a:p>
      </dgm:t>
    </dgm:pt>
    <dgm:pt modelId="{56EB0DD9-9122-4015-AD8A-C968277EFA85}" type="sibTrans" cxnId="{F40FEAC4-616F-4168-AB43-140D13019050}">
      <dgm:prSet/>
      <dgm:spPr/>
      <dgm:t>
        <a:bodyPr/>
        <a:lstStyle/>
        <a:p>
          <a:endParaRPr lang="en-US"/>
        </a:p>
      </dgm:t>
    </dgm:pt>
    <dgm:pt modelId="{2E48590A-277B-4FBF-994C-9775ED379703}">
      <dgm:prSet phldrT="[Text]" custT="1"/>
      <dgm:spPr>
        <a:solidFill>
          <a:srgbClr val="FF0000"/>
        </a:solidFill>
        <a:ln>
          <a:solidFill>
            <a:schemeClr val="tx1">
              <a:lumMod val="95000"/>
              <a:lumOff val="5000"/>
            </a:schemeClr>
          </a:solidFill>
        </a:ln>
      </dgm:spPr>
      <dgm:t>
        <a:bodyPr/>
        <a:lstStyle/>
        <a:p>
          <a:pPr>
            <a:lnSpc>
              <a:spcPct val="100000"/>
            </a:lnSpc>
          </a:pPr>
          <a:r>
            <a:rPr lang="fa-IR" sz="2400" b="1" dirty="0" smtClean="0">
              <a:solidFill>
                <a:schemeClr val="tx1"/>
              </a:solidFill>
              <a:cs typeface="B Zar" pitchFamily="2" charset="-78"/>
            </a:rPr>
            <a:t>عدالت عمودی</a:t>
          </a:r>
          <a:endParaRPr lang="en-US" sz="2400" b="1" dirty="0"/>
        </a:p>
      </dgm:t>
    </dgm:pt>
    <dgm:pt modelId="{77CE0186-E454-4D65-9FD9-B4FD96499571}" type="parTrans" cxnId="{D1196BBC-4F06-4B8F-869D-0B6D2BCB209E}">
      <dgm:prSet/>
      <dgm:spPr/>
      <dgm:t>
        <a:bodyPr/>
        <a:lstStyle/>
        <a:p>
          <a:endParaRPr lang="en-US"/>
        </a:p>
      </dgm:t>
    </dgm:pt>
    <dgm:pt modelId="{4C971AD4-05E7-42DB-9ED7-D56BC9676C7D}" type="sibTrans" cxnId="{D1196BBC-4F06-4B8F-869D-0B6D2BCB209E}">
      <dgm:prSet/>
      <dgm:spPr/>
      <dgm:t>
        <a:bodyPr/>
        <a:lstStyle/>
        <a:p>
          <a:endParaRPr lang="en-US"/>
        </a:p>
      </dgm:t>
    </dgm:pt>
    <dgm:pt modelId="{D14B69AC-5BAA-4DA6-8B33-9C1B3BE9AB07}">
      <dgm:prSet phldrT="[Tex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رفتار متفاوت با افرادی که شرایط متفاوت دارند</a:t>
          </a:r>
          <a:endParaRPr lang="en-US" sz="2400" dirty="0"/>
        </a:p>
      </dgm:t>
    </dgm:pt>
    <dgm:pt modelId="{E6D3E2E8-AEF1-4678-BBF4-43A0BBC1597A}" type="parTrans" cxnId="{11236AE4-A945-4155-BBA2-5C5B32C4869A}">
      <dgm:prSet/>
      <dgm:spPr>
        <a:ln>
          <a:solidFill>
            <a:srgbClr val="00FF00"/>
          </a:solidFill>
        </a:ln>
      </dgm:spPr>
      <dgm:t>
        <a:bodyPr/>
        <a:lstStyle/>
        <a:p>
          <a:pPr>
            <a:lnSpc>
              <a:spcPct val="100000"/>
            </a:lnSpc>
          </a:pPr>
          <a:endParaRPr lang="en-US" sz="2400"/>
        </a:p>
      </dgm:t>
    </dgm:pt>
    <dgm:pt modelId="{54422084-C5A4-40CB-9BCC-45284042447A}" type="sibTrans" cxnId="{11236AE4-A945-4155-BBA2-5C5B32C4869A}">
      <dgm:prSet/>
      <dgm:spPr/>
      <dgm:t>
        <a:bodyPr/>
        <a:lstStyle/>
        <a:p>
          <a:endParaRPr lang="en-US"/>
        </a:p>
      </dgm:t>
    </dgm:pt>
    <dgm:pt modelId="{65B893EB-DA27-4E93-AD05-6422C90A423F}">
      <dgm:prSet phldrT="[Tex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درآمد بیشتر........... تامین مالی بیشتر</a:t>
          </a:r>
          <a:endParaRPr lang="en-US" sz="2400" dirty="0"/>
        </a:p>
      </dgm:t>
    </dgm:pt>
    <dgm:pt modelId="{2BA777CB-E66D-4067-96B2-7993F4391D6D}" type="parTrans" cxnId="{A0EC7710-48CE-4996-9361-23D3C1C4B5A7}">
      <dgm:prSet/>
      <dgm:spPr>
        <a:ln>
          <a:solidFill>
            <a:srgbClr val="00FF00"/>
          </a:solidFill>
        </a:ln>
      </dgm:spPr>
      <dgm:t>
        <a:bodyPr/>
        <a:lstStyle/>
        <a:p>
          <a:pPr>
            <a:lnSpc>
              <a:spcPct val="100000"/>
            </a:lnSpc>
          </a:pPr>
          <a:endParaRPr lang="en-US" sz="2400"/>
        </a:p>
      </dgm:t>
    </dgm:pt>
    <dgm:pt modelId="{C473431D-0E5A-4BBB-90BA-CF59D40DBB5E}" type="sibTrans" cxnId="{A0EC7710-48CE-4996-9361-23D3C1C4B5A7}">
      <dgm:prSet/>
      <dgm:spPr/>
      <dgm:t>
        <a:bodyPr/>
        <a:lstStyle/>
        <a:p>
          <a:endParaRPr lang="en-US"/>
        </a:p>
      </dgm:t>
    </dgm:pt>
    <dgm:pt modelId="{20B39E27-677D-4D76-A165-B2D07CA9312F}">
      <dgm:prSe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نیاز یکسان............دریافت مراقبت یکسان</a:t>
          </a:r>
          <a:endParaRPr lang="en-US" sz="2400" dirty="0"/>
        </a:p>
      </dgm:t>
    </dgm:pt>
    <dgm:pt modelId="{AEC23D19-2779-4967-86D0-5515AB59A54A}" type="parTrans" cxnId="{67CF21B4-4195-48C5-B713-E68850EFE7AE}">
      <dgm:prSet/>
      <dgm:spPr>
        <a:ln>
          <a:solidFill>
            <a:srgbClr val="00FF00"/>
          </a:solidFill>
        </a:ln>
      </dgm:spPr>
      <dgm:t>
        <a:bodyPr/>
        <a:lstStyle/>
        <a:p>
          <a:pPr>
            <a:lnSpc>
              <a:spcPct val="100000"/>
            </a:lnSpc>
          </a:pPr>
          <a:endParaRPr lang="en-US" sz="2400"/>
        </a:p>
      </dgm:t>
    </dgm:pt>
    <dgm:pt modelId="{8F590A98-C048-4659-940F-A0DF1F6A9180}" type="sibTrans" cxnId="{67CF21B4-4195-48C5-B713-E68850EFE7AE}">
      <dgm:prSet/>
      <dgm:spPr/>
      <dgm:t>
        <a:bodyPr/>
        <a:lstStyle/>
        <a:p>
          <a:endParaRPr lang="en-US"/>
        </a:p>
      </dgm:t>
    </dgm:pt>
    <dgm:pt modelId="{666B45F2-FDBE-43D3-B037-A12F2616479F}">
      <dgm:prSet custT="1"/>
      <dgm:spPr>
        <a:ln>
          <a:solidFill>
            <a:srgbClr val="00FF00"/>
          </a:solidFill>
        </a:ln>
      </dgm:spPr>
      <dgm:t>
        <a:bodyPr/>
        <a:lstStyle/>
        <a:p>
          <a:pPr rtl="1">
            <a:lnSpc>
              <a:spcPct val="100000"/>
            </a:lnSpc>
          </a:pPr>
          <a:r>
            <a:rPr lang="fa-IR" sz="2400" dirty="0" smtClean="0">
              <a:solidFill>
                <a:schemeClr val="tx1">
                  <a:lumMod val="95000"/>
                  <a:lumOff val="5000"/>
                </a:schemeClr>
              </a:solidFill>
              <a:cs typeface="B Zar" pitchFamily="2" charset="-78"/>
            </a:rPr>
            <a:t>بیماری بیشتر.........مراقبت بیشتر</a:t>
          </a:r>
          <a:endParaRPr lang="en-US" sz="2400" dirty="0"/>
        </a:p>
      </dgm:t>
    </dgm:pt>
    <dgm:pt modelId="{EDFD1970-FAD0-4BB7-9E06-C199066DB4B9}" type="parTrans" cxnId="{1D4662B6-DD3C-4F2D-903B-BDD93672C24E}">
      <dgm:prSet/>
      <dgm:spPr>
        <a:ln>
          <a:solidFill>
            <a:srgbClr val="00FF00"/>
          </a:solidFill>
        </a:ln>
      </dgm:spPr>
      <dgm:t>
        <a:bodyPr/>
        <a:lstStyle/>
        <a:p>
          <a:pPr>
            <a:lnSpc>
              <a:spcPct val="100000"/>
            </a:lnSpc>
          </a:pPr>
          <a:endParaRPr lang="en-US" sz="2400"/>
        </a:p>
      </dgm:t>
    </dgm:pt>
    <dgm:pt modelId="{1CB7D87F-6D6A-463F-81DF-2AA313E4A2D7}" type="sibTrans" cxnId="{1D4662B6-DD3C-4F2D-903B-BDD93672C24E}">
      <dgm:prSet/>
      <dgm:spPr/>
      <dgm:t>
        <a:bodyPr/>
        <a:lstStyle/>
        <a:p>
          <a:endParaRPr lang="en-US"/>
        </a:p>
      </dgm:t>
    </dgm:pt>
    <dgm:pt modelId="{92C1FFCD-94B1-4AF8-82B1-693EFDEC71AC}" type="pres">
      <dgm:prSet presAssocID="{4C16936D-F346-450D-9460-9048763B1E92}" presName="diagram" presStyleCnt="0">
        <dgm:presLayoutVars>
          <dgm:chPref val="1"/>
          <dgm:dir val="rev"/>
          <dgm:animOne val="branch"/>
          <dgm:animLvl val="lvl"/>
          <dgm:resizeHandles/>
        </dgm:presLayoutVars>
      </dgm:prSet>
      <dgm:spPr/>
      <dgm:t>
        <a:bodyPr/>
        <a:lstStyle/>
        <a:p>
          <a:endParaRPr lang="en-US"/>
        </a:p>
      </dgm:t>
    </dgm:pt>
    <dgm:pt modelId="{CCFCC4A9-0006-44FC-82FF-DFA3CDA26CF5}" type="pres">
      <dgm:prSet presAssocID="{DFE6DA8F-B424-4D59-9D85-0E351C8ECF71}" presName="root" presStyleCnt="0"/>
      <dgm:spPr/>
    </dgm:pt>
    <dgm:pt modelId="{949804C9-5924-488F-9C01-90DB7B265555}" type="pres">
      <dgm:prSet presAssocID="{DFE6DA8F-B424-4D59-9D85-0E351C8ECF71}" presName="rootComposite" presStyleCnt="0"/>
      <dgm:spPr/>
    </dgm:pt>
    <dgm:pt modelId="{990240FE-BFC3-451D-8ED2-B7FE00DE1AE5}" type="pres">
      <dgm:prSet presAssocID="{DFE6DA8F-B424-4D59-9D85-0E351C8ECF71}" presName="rootText" presStyleLbl="node1" presStyleIdx="0" presStyleCnt="2" custScaleX="160530" custLinFactNeighborX="-13619" custLinFactNeighborY="-42350"/>
      <dgm:spPr/>
      <dgm:t>
        <a:bodyPr/>
        <a:lstStyle/>
        <a:p>
          <a:endParaRPr lang="en-US"/>
        </a:p>
      </dgm:t>
    </dgm:pt>
    <dgm:pt modelId="{378BF53B-6CDF-4510-8A40-FF4A0B9A0995}" type="pres">
      <dgm:prSet presAssocID="{DFE6DA8F-B424-4D59-9D85-0E351C8ECF71}" presName="rootConnector" presStyleLbl="node1" presStyleIdx="0" presStyleCnt="2"/>
      <dgm:spPr/>
      <dgm:t>
        <a:bodyPr/>
        <a:lstStyle/>
        <a:p>
          <a:endParaRPr lang="en-US"/>
        </a:p>
      </dgm:t>
    </dgm:pt>
    <dgm:pt modelId="{E1A15B69-4099-4788-8215-EC3E6735D32F}" type="pres">
      <dgm:prSet presAssocID="{DFE6DA8F-B424-4D59-9D85-0E351C8ECF71}" presName="childShape" presStyleCnt="0"/>
      <dgm:spPr/>
    </dgm:pt>
    <dgm:pt modelId="{A755E0CD-1E83-42E8-84F0-C792C69E7CF8}" type="pres">
      <dgm:prSet presAssocID="{628164C7-75C1-4A10-B23D-7CBB0A5081AB}" presName="Name13" presStyleLbl="parChTrans1D2" presStyleIdx="0" presStyleCnt="6"/>
      <dgm:spPr/>
      <dgm:t>
        <a:bodyPr/>
        <a:lstStyle/>
        <a:p>
          <a:endParaRPr lang="en-US"/>
        </a:p>
      </dgm:t>
    </dgm:pt>
    <dgm:pt modelId="{3FF1B174-E347-4435-970E-0CCA26C22938}" type="pres">
      <dgm:prSet presAssocID="{12CC29BE-EF66-4240-B2F1-7AB10AD667B9}" presName="childText" presStyleLbl="bgAcc1" presStyleIdx="0" presStyleCnt="6" custScaleX="283041" custLinFactNeighborX="29565" custLinFactNeighborY="-259">
        <dgm:presLayoutVars>
          <dgm:bulletEnabled val="1"/>
        </dgm:presLayoutVars>
      </dgm:prSet>
      <dgm:spPr/>
      <dgm:t>
        <a:bodyPr/>
        <a:lstStyle/>
        <a:p>
          <a:endParaRPr lang="en-US"/>
        </a:p>
      </dgm:t>
    </dgm:pt>
    <dgm:pt modelId="{B6511665-5BD9-4799-BDEE-6578CCAF3887}" type="pres">
      <dgm:prSet presAssocID="{AEC23D19-2779-4967-86D0-5515AB59A54A}" presName="Name13" presStyleLbl="parChTrans1D2" presStyleIdx="1" presStyleCnt="6"/>
      <dgm:spPr/>
      <dgm:t>
        <a:bodyPr/>
        <a:lstStyle/>
        <a:p>
          <a:endParaRPr lang="en-US"/>
        </a:p>
      </dgm:t>
    </dgm:pt>
    <dgm:pt modelId="{5309E4CA-A70A-490C-9182-D67D8A48691F}" type="pres">
      <dgm:prSet presAssocID="{20B39E27-677D-4D76-A165-B2D07CA9312F}" presName="childText" presStyleLbl="bgAcc1" presStyleIdx="1" presStyleCnt="6" custScaleX="285035" custLinFactNeighborX="19844" custLinFactNeighborY="-835">
        <dgm:presLayoutVars>
          <dgm:bulletEnabled val="1"/>
        </dgm:presLayoutVars>
      </dgm:prSet>
      <dgm:spPr/>
      <dgm:t>
        <a:bodyPr/>
        <a:lstStyle/>
        <a:p>
          <a:endParaRPr lang="en-US"/>
        </a:p>
      </dgm:t>
    </dgm:pt>
    <dgm:pt modelId="{40FCD596-6C7F-4E6F-80AD-57E1CD3B8BDD}" type="pres">
      <dgm:prSet presAssocID="{DD154A73-9FBE-4598-BDB6-F040FF6EB5A8}" presName="Name13" presStyleLbl="parChTrans1D2" presStyleIdx="2" presStyleCnt="6"/>
      <dgm:spPr/>
      <dgm:t>
        <a:bodyPr/>
        <a:lstStyle/>
        <a:p>
          <a:endParaRPr lang="en-US"/>
        </a:p>
      </dgm:t>
    </dgm:pt>
    <dgm:pt modelId="{F2D9BBE9-E124-4CBB-97B2-41538FB98ADF}" type="pres">
      <dgm:prSet presAssocID="{5031C6CA-DFC6-448C-8DE0-568BC2C5D194}" presName="childText" presStyleLbl="bgAcc1" presStyleIdx="2" presStyleCnt="6" custScaleX="295430" custLinFactNeighborX="14984" custLinFactNeighborY="-1411">
        <dgm:presLayoutVars>
          <dgm:bulletEnabled val="1"/>
        </dgm:presLayoutVars>
      </dgm:prSet>
      <dgm:spPr/>
      <dgm:t>
        <a:bodyPr/>
        <a:lstStyle/>
        <a:p>
          <a:endParaRPr lang="en-US"/>
        </a:p>
      </dgm:t>
    </dgm:pt>
    <dgm:pt modelId="{B3ABFD5A-1ABE-4801-9787-B173655B8681}" type="pres">
      <dgm:prSet presAssocID="{2E48590A-277B-4FBF-994C-9775ED379703}" presName="root" presStyleCnt="0"/>
      <dgm:spPr/>
    </dgm:pt>
    <dgm:pt modelId="{FE3DD359-B822-4318-BC50-D7BB88821BB8}" type="pres">
      <dgm:prSet presAssocID="{2E48590A-277B-4FBF-994C-9775ED379703}" presName="rootComposite" presStyleCnt="0"/>
      <dgm:spPr/>
    </dgm:pt>
    <dgm:pt modelId="{13BAD318-28B6-4420-BB3B-F34E8D33BEC6}" type="pres">
      <dgm:prSet presAssocID="{2E48590A-277B-4FBF-994C-9775ED379703}" presName="rootText" presStyleLbl="node1" presStyleIdx="1" presStyleCnt="2" custScaleX="169641" custLinFactNeighborX="-17886" custLinFactNeighborY="-38901"/>
      <dgm:spPr/>
      <dgm:t>
        <a:bodyPr/>
        <a:lstStyle/>
        <a:p>
          <a:endParaRPr lang="en-US"/>
        </a:p>
      </dgm:t>
    </dgm:pt>
    <dgm:pt modelId="{6DE4E31C-2175-4B0E-88FF-BE544575F8DE}" type="pres">
      <dgm:prSet presAssocID="{2E48590A-277B-4FBF-994C-9775ED379703}" presName="rootConnector" presStyleLbl="node1" presStyleIdx="1" presStyleCnt="2"/>
      <dgm:spPr/>
      <dgm:t>
        <a:bodyPr/>
        <a:lstStyle/>
        <a:p>
          <a:endParaRPr lang="en-US"/>
        </a:p>
      </dgm:t>
    </dgm:pt>
    <dgm:pt modelId="{66AEDEC0-0D0E-4811-8D90-60DC4C10BC9D}" type="pres">
      <dgm:prSet presAssocID="{2E48590A-277B-4FBF-994C-9775ED379703}" presName="childShape" presStyleCnt="0"/>
      <dgm:spPr/>
    </dgm:pt>
    <dgm:pt modelId="{BA845156-82FE-4CF5-9A05-5AD5B1528814}" type="pres">
      <dgm:prSet presAssocID="{E6D3E2E8-AEF1-4678-BBF4-43A0BBC1597A}" presName="Name13" presStyleLbl="parChTrans1D2" presStyleIdx="3" presStyleCnt="6"/>
      <dgm:spPr/>
      <dgm:t>
        <a:bodyPr/>
        <a:lstStyle/>
        <a:p>
          <a:endParaRPr lang="en-US"/>
        </a:p>
      </dgm:t>
    </dgm:pt>
    <dgm:pt modelId="{E0133270-8E70-4609-8AE1-4EBD5EC2A899}" type="pres">
      <dgm:prSet presAssocID="{D14B69AC-5BAA-4DA6-8B33-9C1B3BE9AB07}" presName="childText" presStyleLbl="bgAcc1" presStyleIdx="3" presStyleCnt="6" custScaleX="253607" custLinFactNeighborX="-199" custLinFactNeighborY="-259">
        <dgm:presLayoutVars>
          <dgm:bulletEnabled val="1"/>
        </dgm:presLayoutVars>
      </dgm:prSet>
      <dgm:spPr/>
      <dgm:t>
        <a:bodyPr/>
        <a:lstStyle/>
        <a:p>
          <a:endParaRPr lang="en-US"/>
        </a:p>
      </dgm:t>
    </dgm:pt>
    <dgm:pt modelId="{5CB2637D-C178-43E9-8E85-E9CF3D421F55}" type="pres">
      <dgm:prSet presAssocID="{EDFD1970-FAD0-4BB7-9E06-C199066DB4B9}" presName="Name13" presStyleLbl="parChTrans1D2" presStyleIdx="4" presStyleCnt="6"/>
      <dgm:spPr/>
      <dgm:t>
        <a:bodyPr/>
        <a:lstStyle/>
        <a:p>
          <a:endParaRPr lang="en-US"/>
        </a:p>
      </dgm:t>
    </dgm:pt>
    <dgm:pt modelId="{6EC5725A-721B-45BF-8EF1-F6A0D4FDBB00}" type="pres">
      <dgm:prSet presAssocID="{666B45F2-FDBE-43D3-B037-A12F2616479F}" presName="childText" presStyleLbl="bgAcc1" presStyleIdx="4" presStyleCnt="6" custScaleX="254904" custLinFactNeighborX="-199" custLinFactNeighborY="-835">
        <dgm:presLayoutVars>
          <dgm:bulletEnabled val="1"/>
        </dgm:presLayoutVars>
      </dgm:prSet>
      <dgm:spPr/>
      <dgm:t>
        <a:bodyPr/>
        <a:lstStyle/>
        <a:p>
          <a:endParaRPr lang="en-US"/>
        </a:p>
      </dgm:t>
    </dgm:pt>
    <dgm:pt modelId="{B7C6847D-8215-4901-958C-E0834B653097}" type="pres">
      <dgm:prSet presAssocID="{2BA777CB-E66D-4067-96B2-7993F4391D6D}" presName="Name13" presStyleLbl="parChTrans1D2" presStyleIdx="5" presStyleCnt="6"/>
      <dgm:spPr/>
      <dgm:t>
        <a:bodyPr/>
        <a:lstStyle/>
        <a:p>
          <a:endParaRPr lang="en-US"/>
        </a:p>
      </dgm:t>
    </dgm:pt>
    <dgm:pt modelId="{448296A3-0D34-4C47-95BD-D54B1AF1FED8}" type="pres">
      <dgm:prSet presAssocID="{65B893EB-DA27-4E93-AD05-6422C90A423F}" presName="childText" presStyleLbl="bgAcc1" presStyleIdx="5" presStyleCnt="6" custScaleX="253607" custLinFactNeighborX="-199" custLinFactNeighborY="-1412">
        <dgm:presLayoutVars>
          <dgm:bulletEnabled val="1"/>
        </dgm:presLayoutVars>
      </dgm:prSet>
      <dgm:spPr/>
      <dgm:t>
        <a:bodyPr/>
        <a:lstStyle/>
        <a:p>
          <a:endParaRPr lang="en-US"/>
        </a:p>
      </dgm:t>
    </dgm:pt>
  </dgm:ptLst>
  <dgm:cxnLst>
    <dgm:cxn modelId="{DCCFB30B-EC08-4FA7-A6C0-7F7E8AE4FC15}" type="presOf" srcId="{12CC29BE-EF66-4240-B2F1-7AB10AD667B9}" destId="{3FF1B174-E347-4435-970E-0CCA26C22938}" srcOrd="0" destOrd="0" presId="urn:microsoft.com/office/officeart/2005/8/layout/hierarchy3"/>
    <dgm:cxn modelId="{B1742C42-E652-479C-B18F-FBBE6F671FFE}" type="presOf" srcId="{AEC23D19-2779-4967-86D0-5515AB59A54A}" destId="{B6511665-5BD9-4799-BDEE-6578CCAF3887}" srcOrd="0" destOrd="0" presId="urn:microsoft.com/office/officeart/2005/8/layout/hierarchy3"/>
    <dgm:cxn modelId="{9281E60B-D7A3-4395-AA02-649F9B147AAB}" type="presOf" srcId="{666B45F2-FDBE-43D3-B037-A12F2616479F}" destId="{6EC5725A-721B-45BF-8EF1-F6A0D4FDBB00}" srcOrd="0" destOrd="0" presId="urn:microsoft.com/office/officeart/2005/8/layout/hierarchy3"/>
    <dgm:cxn modelId="{62A6E82C-1F9B-425E-B74D-031ADADD8576}" type="presOf" srcId="{2BA777CB-E66D-4067-96B2-7993F4391D6D}" destId="{B7C6847D-8215-4901-958C-E0834B653097}" srcOrd="0" destOrd="0" presId="urn:microsoft.com/office/officeart/2005/8/layout/hierarchy3"/>
    <dgm:cxn modelId="{D1196BBC-4F06-4B8F-869D-0B6D2BCB209E}" srcId="{4C16936D-F346-450D-9460-9048763B1E92}" destId="{2E48590A-277B-4FBF-994C-9775ED379703}" srcOrd="1" destOrd="0" parTransId="{77CE0186-E454-4D65-9FD9-B4FD96499571}" sibTransId="{4C971AD4-05E7-42DB-9ED7-D56BC9676C7D}"/>
    <dgm:cxn modelId="{1573AAEA-6C6C-4E96-88C8-8C7A43D0C842}" type="presOf" srcId="{DFE6DA8F-B424-4D59-9D85-0E351C8ECF71}" destId="{378BF53B-6CDF-4510-8A40-FF4A0B9A0995}" srcOrd="1" destOrd="0" presId="urn:microsoft.com/office/officeart/2005/8/layout/hierarchy3"/>
    <dgm:cxn modelId="{F17EBA1F-02FC-4B12-96BD-AE498D9EB938}" type="presOf" srcId="{DD154A73-9FBE-4598-BDB6-F040FF6EB5A8}" destId="{40FCD596-6C7F-4E6F-80AD-57E1CD3B8BDD}" srcOrd="0" destOrd="0" presId="urn:microsoft.com/office/officeart/2005/8/layout/hierarchy3"/>
    <dgm:cxn modelId="{2C99501F-E755-4F83-8697-865C6B5E2E80}" type="presOf" srcId="{628164C7-75C1-4A10-B23D-7CBB0A5081AB}" destId="{A755E0CD-1E83-42E8-84F0-C792C69E7CF8}" srcOrd="0" destOrd="0" presId="urn:microsoft.com/office/officeart/2005/8/layout/hierarchy3"/>
    <dgm:cxn modelId="{0C5E3CE2-C245-4216-8FA1-0FC8C0A9D848}" type="presOf" srcId="{20B39E27-677D-4D76-A165-B2D07CA9312F}" destId="{5309E4CA-A70A-490C-9182-D67D8A48691F}" srcOrd="0" destOrd="0" presId="urn:microsoft.com/office/officeart/2005/8/layout/hierarchy3"/>
    <dgm:cxn modelId="{0E9DAFEB-454A-448C-A2F2-CD98C83A69AC}" type="presOf" srcId="{D14B69AC-5BAA-4DA6-8B33-9C1B3BE9AB07}" destId="{E0133270-8E70-4609-8AE1-4EBD5EC2A899}" srcOrd="0" destOrd="0" presId="urn:microsoft.com/office/officeart/2005/8/layout/hierarchy3"/>
    <dgm:cxn modelId="{6E4A1E9D-C648-4277-823B-B828EC7F2416}" type="presOf" srcId="{4C16936D-F346-450D-9460-9048763B1E92}" destId="{92C1FFCD-94B1-4AF8-82B1-693EFDEC71AC}" srcOrd="0" destOrd="0" presId="urn:microsoft.com/office/officeart/2005/8/layout/hierarchy3"/>
    <dgm:cxn modelId="{67CF21B4-4195-48C5-B713-E68850EFE7AE}" srcId="{DFE6DA8F-B424-4D59-9D85-0E351C8ECF71}" destId="{20B39E27-677D-4D76-A165-B2D07CA9312F}" srcOrd="1" destOrd="0" parTransId="{AEC23D19-2779-4967-86D0-5515AB59A54A}" sibTransId="{8F590A98-C048-4659-940F-A0DF1F6A9180}"/>
    <dgm:cxn modelId="{B8DE3E0D-DA1C-4A24-8D04-6EC5C6787FD2}" srcId="{DFE6DA8F-B424-4D59-9D85-0E351C8ECF71}" destId="{12CC29BE-EF66-4240-B2F1-7AB10AD667B9}" srcOrd="0" destOrd="0" parTransId="{628164C7-75C1-4A10-B23D-7CBB0A5081AB}" sibTransId="{E4E7B74E-C3B1-4513-BFF7-36E236FE1A48}"/>
    <dgm:cxn modelId="{F40FEAC4-616F-4168-AB43-140D13019050}" srcId="{DFE6DA8F-B424-4D59-9D85-0E351C8ECF71}" destId="{5031C6CA-DFC6-448C-8DE0-568BC2C5D194}" srcOrd="2" destOrd="0" parTransId="{DD154A73-9FBE-4598-BDB6-F040FF6EB5A8}" sibTransId="{56EB0DD9-9122-4015-AD8A-C968277EFA85}"/>
    <dgm:cxn modelId="{23797FCD-CDDC-49B6-A1F9-78480B788303}" type="presOf" srcId="{65B893EB-DA27-4E93-AD05-6422C90A423F}" destId="{448296A3-0D34-4C47-95BD-D54B1AF1FED8}" srcOrd="0" destOrd="0" presId="urn:microsoft.com/office/officeart/2005/8/layout/hierarchy3"/>
    <dgm:cxn modelId="{CC1FD147-3396-48C8-A5D7-67EA6E1A8E3B}" type="presOf" srcId="{EDFD1970-FAD0-4BB7-9E06-C199066DB4B9}" destId="{5CB2637D-C178-43E9-8E85-E9CF3D421F55}" srcOrd="0" destOrd="0" presId="urn:microsoft.com/office/officeart/2005/8/layout/hierarchy3"/>
    <dgm:cxn modelId="{1D4662B6-DD3C-4F2D-903B-BDD93672C24E}" srcId="{2E48590A-277B-4FBF-994C-9775ED379703}" destId="{666B45F2-FDBE-43D3-B037-A12F2616479F}" srcOrd="1" destOrd="0" parTransId="{EDFD1970-FAD0-4BB7-9E06-C199066DB4B9}" sibTransId="{1CB7D87F-6D6A-463F-81DF-2AA313E4A2D7}"/>
    <dgm:cxn modelId="{06F6A0B3-7E52-4E47-9DF3-98931DB70F42}" type="presOf" srcId="{DFE6DA8F-B424-4D59-9D85-0E351C8ECF71}" destId="{990240FE-BFC3-451D-8ED2-B7FE00DE1AE5}" srcOrd="0" destOrd="0" presId="urn:microsoft.com/office/officeart/2005/8/layout/hierarchy3"/>
    <dgm:cxn modelId="{77147EEF-5157-484F-9D72-BE865EAC0FB0}" srcId="{4C16936D-F346-450D-9460-9048763B1E92}" destId="{DFE6DA8F-B424-4D59-9D85-0E351C8ECF71}" srcOrd="0" destOrd="0" parTransId="{D1210844-CFEF-400C-A8DD-39BB7CC78569}" sibTransId="{9FD0C371-1C9B-47F0-9829-52AE3B6F8572}"/>
    <dgm:cxn modelId="{11236AE4-A945-4155-BBA2-5C5B32C4869A}" srcId="{2E48590A-277B-4FBF-994C-9775ED379703}" destId="{D14B69AC-5BAA-4DA6-8B33-9C1B3BE9AB07}" srcOrd="0" destOrd="0" parTransId="{E6D3E2E8-AEF1-4678-BBF4-43A0BBC1597A}" sibTransId="{54422084-C5A4-40CB-9BCC-45284042447A}"/>
    <dgm:cxn modelId="{187250D6-09F2-4120-8784-EC66A7A3EBEC}" type="presOf" srcId="{2E48590A-277B-4FBF-994C-9775ED379703}" destId="{6DE4E31C-2175-4B0E-88FF-BE544575F8DE}" srcOrd="1" destOrd="0" presId="urn:microsoft.com/office/officeart/2005/8/layout/hierarchy3"/>
    <dgm:cxn modelId="{7C29166E-D684-48F8-A821-DBA0C7C3AD04}" type="presOf" srcId="{2E48590A-277B-4FBF-994C-9775ED379703}" destId="{13BAD318-28B6-4420-BB3B-F34E8D33BEC6}" srcOrd="0" destOrd="0" presId="urn:microsoft.com/office/officeart/2005/8/layout/hierarchy3"/>
    <dgm:cxn modelId="{9CE92059-BE17-49F1-B264-3BF2D72D5235}" type="presOf" srcId="{5031C6CA-DFC6-448C-8DE0-568BC2C5D194}" destId="{F2D9BBE9-E124-4CBB-97B2-41538FB98ADF}" srcOrd="0" destOrd="0" presId="urn:microsoft.com/office/officeart/2005/8/layout/hierarchy3"/>
    <dgm:cxn modelId="{F4D24ACF-E705-40F6-965A-1FB395B5B318}" type="presOf" srcId="{E6D3E2E8-AEF1-4678-BBF4-43A0BBC1597A}" destId="{BA845156-82FE-4CF5-9A05-5AD5B1528814}" srcOrd="0" destOrd="0" presId="urn:microsoft.com/office/officeart/2005/8/layout/hierarchy3"/>
    <dgm:cxn modelId="{A0EC7710-48CE-4996-9361-23D3C1C4B5A7}" srcId="{2E48590A-277B-4FBF-994C-9775ED379703}" destId="{65B893EB-DA27-4E93-AD05-6422C90A423F}" srcOrd="2" destOrd="0" parTransId="{2BA777CB-E66D-4067-96B2-7993F4391D6D}" sibTransId="{C473431D-0E5A-4BBB-90BA-CF59D40DBB5E}"/>
    <dgm:cxn modelId="{6B1BA88C-B757-4FDB-A554-AEDCA2190955}" type="presParOf" srcId="{92C1FFCD-94B1-4AF8-82B1-693EFDEC71AC}" destId="{CCFCC4A9-0006-44FC-82FF-DFA3CDA26CF5}" srcOrd="0" destOrd="0" presId="urn:microsoft.com/office/officeart/2005/8/layout/hierarchy3"/>
    <dgm:cxn modelId="{130FACF7-02AA-46A4-9B47-48E17E693944}" type="presParOf" srcId="{CCFCC4A9-0006-44FC-82FF-DFA3CDA26CF5}" destId="{949804C9-5924-488F-9C01-90DB7B265555}" srcOrd="0" destOrd="0" presId="urn:microsoft.com/office/officeart/2005/8/layout/hierarchy3"/>
    <dgm:cxn modelId="{481D82D8-B1E8-4730-B637-6942E4530596}" type="presParOf" srcId="{949804C9-5924-488F-9C01-90DB7B265555}" destId="{990240FE-BFC3-451D-8ED2-B7FE00DE1AE5}" srcOrd="0" destOrd="0" presId="urn:microsoft.com/office/officeart/2005/8/layout/hierarchy3"/>
    <dgm:cxn modelId="{1FCA835F-30EB-4B18-90E5-DCBA434950A1}" type="presParOf" srcId="{949804C9-5924-488F-9C01-90DB7B265555}" destId="{378BF53B-6CDF-4510-8A40-FF4A0B9A0995}" srcOrd="1" destOrd="0" presId="urn:microsoft.com/office/officeart/2005/8/layout/hierarchy3"/>
    <dgm:cxn modelId="{608B0FEF-13F8-4A9C-835A-4B6C93853EF8}" type="presParOf" srcId="{CCFCC4A9-0006-44FC-82FF-DFA3CDA26CF5}" destId="{E1A15B69-4099-4788-8215-EC3E6735D32F}" srcOrd="1" destOrd="0" presId="urn:microsoft.com/office/officeart/2005/8/layout/hierarchy3"/>
    <dgm:cxn modelId="{E9F653C4-C20C-4F49-8FAB-2FD80B013B6B}" type="presParOf" srcId="{E1A15B69-4099-4788-8215-EC3E6735D32F}" destId="{A755E0CD-1E83-42E8-84F0-C792C69E7CF8}" srcOrd="0" destOrd="0" presId="urn:microsoft.com/office/officeart/2005/8/layout/hierarchy3"/>
    <dgm:cxn modelId="{FCB7149A-6D40-4DA6-9182-1A1D753D898D}" type="presParOf" srcId="{E1A15B69-4099-4788-8215-EC3E6735D32F}" destId="{3FF1B174-E347-4435-970E-0CCA26C22938}" srcOrd="1" destOrd="0" presId="urn:microsoft.com/office/officeart/2005/8/layout/hierarchy3"/>
    <dgm:cxn modelId="{5C4758C9-270F-4B2F-98C7-2EDC5B314FFC}" type="presParOf" srcId="{E1A15B69-4099-4788-8215-EC3E6735D32F}" destId="{B6511665-5BD9-4799-BDEE-6578CCAF3887}" srcOrd="2" destOrd="0" presId="urn:microsoft.com/office/officeart/2005/8/layout/hierarchy3"/>
    <dgm:cxn modelId="{79BADB50-D37A-43B6-AC73-921B813FA033}" type="presParOf" srcId="{E1A15B69-4099-4788-8215-EC3E6735D32F}" destId="{5309E4CA-A70A-490C-9182-D67D8A48691F}" srcOrd="3" destOrd="0" presId="urn:microsoft.com/office/officeart/2005/8/layout/hierarchy3"/>
    <dgm:cxn modelId="{DE8BABB1-878E-48B1-BE8B-AA6CA31B3BC7}" type="presParOf" srcId="{E1A15B69-4099-4788-8215-EC3E6735D32F}" destId="{40FCD596-6C7F-4E6F-80AD-57E1CD3B8BDD}" srcOrd="4" destOrd="0" presId="urn:microsoft.com/office/officeart/2005/8/layout/hierarchy3"/>
    <dgm:cxn modelId="{37F671A2-C489-4AB8-B179-7A55A8F71020}" type="presParOf" srcId="{E1A15B69-4099-4788-8215-EC3E6735D32F}" destId="{F2D9BBE9-E124-4CBB-97B2-41538FB98ADF}" srcOrd="5" destOrd="0" presId="urn:microsoft.com/office/officeart/2005/8/layout/hierarchy3"/>
    <dgm:cxn modelId="{5B7804E1-5025-43E0-8B55-9A6F16895D8A}" type="presParOf" srcId="{92C1FFCD-94B1-4AF8-82B1-693EFDEC71AC}" destId="{B3ABFD5A-1ABE-4801-9787-B173655B8681}" srcOrd="1" destOrd="0" presId="urn:microsoft.com/office/officeart/2005/8/layout/hierarchy3"/>
    <dgm:cxn modelId="{1CA987A0-0E51-4843-AE7D-8BAC5F59E845}" type="presParOf" srcId="{B3ABFD5A-1ABE-4801-9787-B173655B8681}" destId="{FE3DD359-B822-4318-BC50-D7BB88821BB8}" srcOrd="0" destOrd="0" presId="urn:microsoft.com/office/officeart/2005/8/layout/hierarchy3"/>
    <dgm:cxn modelId="{8F03D3CC-0AF4-4D03-9B73-1BED49A7E258}" type="presParOf" srcId="{FE3DD359-B822-4318-BC50-D7BB88821BB8}" destId="{13BAD318-28B6-4420-BB3B-F34E8D33BEC6}" srcOrd="0" destOrd="0" presId="urn:microsoft.com/office/officeart/2005/8/layout/hierarchy3"/>
    <dgm:cxn modelId="{2EBFCD8B-CE6B-4035-A7EC-551A7F26FB0F}" type="presParOf" srcId="{FE3DD359-B822-4318-BC50-D7BB88821BB8}" destId="{6DE4E31C-2175-4B0E-88FF-BE544575F8DE}" srcOrd="1" destOrd="0" presId="urn:microsoft.com/office/officeart/2005/8/layout/hierarchy3"/>
    <dgm:cxn modelId="{C218A886-D549-45BB-BFDF-AA5494B0784E}" type="presParOf" srcId="{B3ABFD5A-1ABE-4801-9787-B173655B8681}" destId="{66AEDEC0-0D0E-4811-8D90-60DC4C10BC9D}" srcOrd="1" destOrd="0" presId="urn:microsoft.com/office/officeart/2005/8/layout/hierarchy3"/>
    <dgm:cxn modelId="{673ECC3C-DED2-4B7D-8F30-BDF29CF26A6C}" type="presParOf" srcId="{66AEDEC0-0D0E-4811-8D90-60DC4C10BC9D}" destId="{BA845156-82FE-4CF5-9A05-5AD5B1528814}" srcOrd="0" destOrd="0" presId="urn:microsoft.com/office/officeart/2005/8/layout/hierarchy3"/>
    <dgm:cxn modelId="{E4F012EA-D73E-4CB9-9ED1-16ABE0C2CA5F}" type="presParOf" srcId="{66AEDEC0-0D0E-4811-8D90-60DC4C10BC9D}" destId="{E0133270-8E70-4609-8AE1-4EBD5EC2A899}" srcOrd="1" destOrd="0" presId="urn:microsoft.com/office/officeart/2005/8/layout/hierarchy3"/>
    <dgm:cxn modelId="{CF20C417-EE0F-4D2A-8D1C-E1E9B9AB73E0}" type="presParOf" srcId="{66AEDEC0-0D0E-4811-8D90-60DC4C10BC9D}" destId="{5CB2637D-C178-43E9-8E85-E9CF3D421F55}" srcOrd="2" destOrd="0" presId="urn:microsoft.com/office/officeart/2005/8/layout/hierarchy3"/>
    <dgm:cxn modelId="{9C2E4FBA-501D-44A3-805A-9ED028F8C6BC}" type="presParOf" srcId="{66AEDEC0-0D0E-4811-8D90-60DC4C10BC9D}" destId="{6EC5725A-721B-45BF-8EF1-F6A0D4FDBB00}" srcOrd="3" destOrd="0" presId="urn:microsoft.com/office/officeart/2005/8/layout/hierarchy3"/>
    <dgm:cxn modelId="{E37EA1AB-490A-4D71-82E7-9BACB1E57C99}" type="presParOf" srcId="{66AEDEC0-0D0E-4811-8D90-60DC4C10BC9D}" destId="{B7C6847D-8215-4901-958C-E0834B653097}" srcOrd="4" destOrd="0" presId="urn:microsoft.com/office/officeart/2005/8/layout/hierarchy3"/>
    <dgm:cxn modelId="{EF0EDF3E-FF09-49AB-B0C3-D9F2FF4E1FF3}" type="presParOf" srcId="{66AEDEC0-0D0E-4811-8D90-60DC4C10BC9D}" destId="{448296A3-0D34-4C47-95BD-D54B1AF1FED8}"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F797F3F-687B-4799-83BA-6075031BA300}" type="doc">
      <dgm:prSet loTypeId="urn:microsoft.com/office/officeart/2005/8/layout/chevron1" loCatId="process" qsTypeId="urn:microsoft.com/office/officeart/2005/8/quickstyle/simple1" qsCatId="simple" csTypeId="urn:microsoft.com/office/officeart/2005/8/colors/accent1_2" csCatId="accent1" phldr="1"/>
      <dgm:spPr/>
    </dgm:pt>
    <dgm:pt modelId="{9E0D9BA0-D124-4B08-8DEA-525972175CEF}">
      <dgm:prSet phldrT="[Text]" custT="1"/>
      <dgm:spPr/>
      <dgm:t>
        <a:bodyPr/>
        <a:lstStyle/>
        <a:p>
          <a:pPr>
            <a:lnSpc>
              <a:spcPct val="100000"/>
            </a:lnSpc>
          </a:pPr>
          <a:r>
            <a:rPr lang="fa-IR" sz="2400" dirty="0" smtClean="0">
              <a:ln>
                <a:solidFill>
                  <a:schemeClr val="bg1"/>
                </a:solidFill>
              </a:ln>
              <a:solidFill>
                <a:schemeClr val="bg1"/>
              </a:solidFill>
              <a:cs typeface="B Zar" pitchFamily="2" charset="-78"/>
            </a:rPr>
            <a:t>درآمد سرانه </a:t>
          </a:r>
          <a:endParaRPr lang="en-US" sz="2400" dirty="0">
            <a:ln>
              <a:solidFill>
                <a:schemeClr val="bg1"/>
              </a:solidFill>
            </a:ln>
            <a:solidFill>
              <a:schemeClr val="bg1"/>
            </a:solidFill>
            <a:cs typeface="B Zar" pitchFamily="2" charset="-78"/>
          </a:endParaRPr>
        </a:p>
      </dgm:t>
    </dgm:pt>
    <dgm:pt modelId="{C1AE8D5F-162C-485C-858F-9953E9055700}" type="parTrans" cxnId="{E8F86F2C-9B32-40A2-8C1B-26FD166B2A60}">
      <dgm:prSet/>
      <dgm:spPr/>
      <dgm:t>
        <a:bodyPr/>
        <a:lstStyle/>
        <a:p>
          <a:endParaRPr lang="en-US">
            <a:ln>
              <a:solidFill>
                <a:schemeClr val="bg1"/>
              </a:solidFill>
            </a:ln>
            <a:solidFill>
              <a:schemeClr val="bg1"/>
            </a:solidFill>
          </a:endParaRPr>
        </a:p>
      </dgm:t>
    </dgm:pt>
    <dgm:pt modelId="{3418A5F0-1A16-4173-8DE2-7C8EC9BDE541}" type="sibTrans" cxnId="{E8F86F2C-9B32-40A2-8C1B-26FD166B2A60}">
      <dgm:prSet/>
      <dgm:spPr/>
      <dgm:t>
        <a:bodyPr/>
        <a:lstStyle/>
        <a:p>
          <a:endParaRPr lang="en-US">
            <a:ln>
              <a:solidFill>
                <a:schemeClr val="bg1"/>
              </a:solidFill>
            </a:ln>
            <a:solidFill>
              <a:schemeClr val="bg1"/>
            </a:solidFill>
          </a:endParaRPr>
        </a:p>
      </dgm:t>
    </dgm:pt>
    <dgm:pt modelId="{60C1D339-052C-4342-B67E-9F99825F1F60}">
      <dgm:prSet custT="1"/>
      <dgm:spPr/>
      <dgm:t>
        <a:bodyPr/>
        <a:lstStyle/>
        <a:p>
          <a:pPr>
            <a:lnSpc>
              <a:spcPct val="100000"/>
            </a:lnSpc>
          </a:pPr>
          <a:r>
            <a:rPr lang="fa-IR" sz="2400" dirty="0" smtClean="0">
              <a:ln w="3175">
                <a:solidFill>
                  <a:schemeClr val="bg1"/>
                </a:solidFill>
              </a:ln>
              <a:solidFill>
                <a:schemeClr val="bg1"/>
              </a:solidFill>
              <a:cs typeface="B Zar" pitchFamily="2" charset="-78"/>
            </a:rPr>
            <a:t>بهبود وضعیت زندگی از طریق تغذیه بهتر، وضعیت بهداشتی بهتر، جاده سالم تر</a:t>
          </a:r>
          <a:endParaRPr lang="en-US" sz="2400" dirty="0">
            <a:ln w="3175">
              <a:solidFill>
                <a:schemeClr val="bg1"/>
              </a:solidFill>
            </a:ln>
            <a:solidFill>
              <a:schemeClr val="bg1"/>
            </a:solidFill>
            <a:cs typeface="B Zar" pitchFamily="2" charset="-78"/>
          </a:endParaRPr>
        </a:p>
      </dgm:t>
    </dgm:pt>
    <dgm:pt modelId="{75FCD25B-FF32-4E1A-9952-97576264C0CF}" type="parTrans" cxnId="{D315C161-1DEF-4A9D-B366-3F3085A9F9DB}">
      <dgm:prSet/>
      <dgm:spPr/>
      <dgm:t>
        <a:bodyPr/>
        <a:lstStyle/>
        <a:p>
          <a:endParaRPr lang="en-US">
            <a:ln>
              <a:solidFill>
                <a:schemeClr val="bg1"/>
              </a:solidFill>
            </a:ln>
            <a:solidFill>
              <a:schemeClr val="bg1"/>
            </a:solidFill>
          </a:endParaRPr>
        </a:p>
      </dgm:t>
    </dgm:pt>
    <dgm:pt modelId="{98C899C5-68D3-44A4-BB49-6F055BABCF34}" type="sibTrans" cxnId="{D315C161-1DEF-4A9D-B366-3F3085A9F9DB}">
      <dgm:prSet/>
      <dgm:spPr/>
      <dgm:t>
        <a:bodyPr/>
        <a:lstStyle/>
        <a:p>
          <a:endParaRPr lang="en-US">
            <a:ln>
              <a:solidFill>
                <a:schemeClr val="bg1"/>
              </a:solidFill>
            </a:ln>
            <a:solidFill>
              <a:schemeClr val="bg1"/>
            </a:solidFill>
          </a:endParaRPr>
        </a:p>
      </dgm:t>
    </dgm:pt>
    <dgm:pt modelId="{2DCFB2DF-9FC5-4867-87F2-A2E414359704}">
      <dgm:prSet custT="1"/>
      <dgm:spPr/>
      <dgm:t>
        <a:bodyPr/>
        <a:lstStyle/>
        <a:p>
          <a:pPr>
            <a:lnSpc>
              <a:spcPct val="100000"/>
            </a:lnSpc>
          </a:pPr>
          <a:r>
            <a:rPr lang="fa-IR" sz="2400" dirty="0" smtClean="0">
              <a:ln>
                <a:solidFill>
                  <a:schemeClr val="bg1"/>
                </a:solidFill>
              </a:ln>
              <a:solidFill>
                <a:schemeClr val="bg1"/>
              </a:solidFill>
              <a:cs typeface="B Zar" pitchFamily="2" charset="-78"/>
            </a:rPr>
            <a:t>افزایش سلامتی</a:t>
          </a:r>
          <a:endParaRPr lang="en-US" sz="2400" dirty="0">
            <a:ln>
              <a:solidFill>
                <a:schemeClr val="bg1"/>
              </a:solidFill>
            </a:ln>
            <a:solidFill>
              <a:schemeClr val="bg1"/>
            </a:solidFill>
            <a:cs typeface="B Zar" pitchFamily="2" charset="-78"/>
          </a:endParaRPr>
        </a:p>
      </dgm:t>
    </dgm:pt>
    <dgm:pt modelId="{CFC20F84-8EF4-4486-A4EB-F5C1656F85AE}" type="parTrans" cxnId="{6D1B5445-E602-497E-B74C-D08B051BED5B}">
      <dgm:prSet/>
      <dgm:spPr/>
      <dgm:t>
        <a:bodyPr/>
        <a:lstStyle/>
        <a:p>
          <a:endParaRPr lang="en-US">
            <a:ln>
              <a:solidFill>
                <a:schemeClr val="bg1"/>
              </a:solidFill>
            </a:ln>
            <a:solidFill>
              <a:schemeClr val="bg1"/>
            </a:solidFill>
          </a:endParaRPr>
        </a:p>
      </dgm:t>
    </dgm:pt>
    <dgm:pt modelId="{D91278B4-D69E-4A22-B2D9-E18E4534912D}" type="sibTrans" cxnId="{6D1B5445-E602-497E-B74C-D08B051BED5B}">
      <dgm:prSet/>
      <dgm:spPr/>
      <dgm:t>
        <a:bodyPr/>
        <a:lstStyle/>
        <a:p>
          <a:endParaRPr lang="en-US">
            <a:ln>
              <a:solidFill>
                <a:schemeClr val="bg1"/>
              </a:solidFill>
            </a:ln>
            <a:solidFill>
              <a:schemeClr val="bg1"/>
            </a:solidFill>
          </a:endParaRPr>
        </a:p>
      </dgm:t>
    </dgm:pt>
    <dgm:pt modelId="{7C3AF280-ACFA-4E29-BA45-294437CA176C}" type="pres">
      <dgm:prSet presAssocID="{8F797F3F-687B-4799-83BA-6075031BA300}" presName="Name0" presStyleCnt="0">
        <dgm:presLayoutVars>
          <dgm:dir val="rev"/>
          <dgm:animLvl val="lvl"/>
          <dgm:resizeHandles val="exact"/>
        </dgm:presLayoutVars>
      </dgm:prSet>
      <dgm:spPr/>
    </dgm:pt>
    <dgm:pt modelId="{AB97B225-8373-4BF5-97C1-2CAA9F6AF195}" type="pres">
      <dgm:prSet presAssocID="{9E0D9BA0-D124-4B08-8DEA-525972175CEF}" presName="parTxOnly" presStyleLbl="node1" presStyleIdx="0" presStyleCnt="3" custScaleX="54004" custScaleY="83213">
        <dgm:presLayoutVars>
          <dgm:chMax val="0"/>
          <dgm:chPref val="0"/>
          <dgm:bulletEnabled val="1"/>
        </dgm:presLayoutVars>
      </dgm:prSet>
      <dgm:spPr/>
      <dgm:t>
        <a:bodyPr/>
        <a:lstStyle/>
        <a:p>
          <a:endParaRPr lang="en-US"/>
        </a:p>
      </dgm:t>
    </dgm:pt>
    <dgm:pt modelId="{4E3CF567-4DCD-4758-AE8A-1E0DA22628A3}" type="pres">
      <dgm:prSet presAssocID="{3418A5F0-1A16-4173-8DE2-7C8EC9BDE541}" presName="parTxOnlySpace" presStyleCnt="0"/>
      <dgm:spPr/>
    </dgm:pt>
    <dgm:pt modelId="{4038CA63-1CCE-4FBA-B7E6-0D72FFCA9C74}" type="pres">
      <dgm:prSet presAssocID="{60C1D339-052C-4342-B67E-9F99825F1F60}" presName="parTxOnly" presStyleLbl="node1" presStyleIdx="1" presStyleCnt="3" custScaleX="134596" custScaleY="133142">
        <dgm:presLayoutVars>
          <dgm:chMax val="0"/>
          <dgm:chPref val="0"/>
          <dgm:bulletEnabled val="1"/>
        </dgm:presLayoutVars>
      </dgm:prSet>
      <dgm:spPr/>
      <dgm:t>
        <a:bodyPr/>
        <a:lstStyle/>
        <a:p>
          <a:endParaRPr lang="en-US"/>
        </a:p>
      </dgm:t>
    </dgm:pt>
    <dgm:pt modelId="{5ABD9D8A-47C3-4D53-912B-CC9E67E4BA62}" type="pres">
      <dgm:prSet presAssocID="{98C899C5-68D3-44A4-BB49-6F055BABCF34}" presName="parTxOnlySpace" presStyleCnt="0"/>
      <dgm:spPr/>
    </dgm:pt>
    <dgm:pt modelId="{10465761-7F69-41BE-A6CC-50D36A076386}" type="pres">
      <dgm:prSet presAssocID="{2DCFB2DF-9FC5-4867-87F2-A2E414359704}" presName="parTxOnly" presStyleLbl="node1" presStyleIdx="2" presStyleCnt="3" custScaleX="67276" custScaleY="74892" custLinFactNeighborX="-17126">
        <dgm:presLayoutVars>
          <dgm:chMax val="0"/>
          <dgm:chPref val="0"/>
          <dgm:bulletEnabled val="1"/>
        </dgm:presLayoutVars>
      </dgm:prSet>
      <dgm:spPr/>
      <dgm:t>
        <a:bodyPr/>
        <a:lstStyle/>
        <a:p>
          <a:endParaRPr lang="en-US"/>
        </a:p>
      </dgm:t>
    </dgm:pt>
  </dgm:ptLst>
  <dgm:cxnLst>
    <dgm:cxn modelId="{E8F86F2C-9B32-40A2-8C1B-26FD166B2A60}" srcId="{8F797F3F-687B-4799-83BA-6075031BA300}" destId="{9E0D9BA0-D124-4B08-8DEA-525972175CEF}" srcOrd="0" destOrd="0" parTransId="{C1AE8D5F-162C-485C-858F-9953E9055700}" sibTransId="{3418A5F0-1A16-4173-8DE2-7C8EC9BDE541}"/>
    <dgm:cxn modelId="{6D1B5445-E602-497E-B74C-D08B051BED5B}" srcId="{8F797F3F-687B-4799-83BA-6075031BA300}" destId="{2DCFB2DF-9FC5-4867-87F2-A2E414359704}" srcOrd="2" destOrd="0" parTransId="{CFC20F84-8EF4-4486-A4EB-F5C1656F85AE}" sibTransId="{D91278B4-D69E-4A22-B2D9-E18E4534912D}"/>
    <dgm:cxn modelId="{A4EC98B3-55FA-4FE1-A012-8B5CB4DF9C20}" type="presOf" srcId="{2DCFB2DF-9FC5-4867-87F2-A2E414359704}" destId="{10465761-7F69-41BE-A6CC-50D36A076386}" srcOrd="0" destOrd="0" presId="urn:microsoft.com/office/officeart/2005/8/layout/chevron1"/>
    <dgm:cxn modelId="{9899DFF3-5F7C-466E-BEDD-B68A0395CF08}" type="presOf" srcId="{8F797F3F-687B-4799-83BA-6075031BA300}" destId="{7C3AF280-ACFA-4E29-BA45-294437CA176C}" srcOrd="0" destOrd="0" presId="urn:microsoft.com/office/officeart/2005/8/layout/chevron1"/>
    <dgm:cxn modelId="{D315C161-1DEF-4A9D-B366-3F3085A9F9DB}" srcId="{8F797F3F-687B-4799-83BA-6075031BA300}" destId="{60C1D339-052C-4342-B67E-9F99825F1F60}" srcOrd="1" destOrd="0" parTransId="{75FCD25B-FF32-4E1A-9952-97576264C0CF}" sibTransId="{98C899C5-68D3-44A4-BB49-6F055BABCF34}"/>
    <dgm:cxn modelId="{2BDD81E2-4974-4797-A9EF-344E497A4436}" type="presOf" srcId="{60C1D339-052C-4342-B67E-9F99825F1F60}" destId="{4038CA63-1CCE-4FBA-B7E6-0D72FFCA9C74}" srcOrd="0" destOrd="0" presId="urn:microsoft.com/office/officeart/2005/8/layout/chevron1"/>
    <dgm:cxn modelId="{D5806CD3-EC46-4539-9164-35D89D745E64}" type="presOf" srcId="{9E0D9BA0-D124-4B08-8DEA-525972175CEF}" destId="{AB97B225-8373-4BF5-97C1-2CAA9F6AF195}" srcOrd="0" destOrd="0" presId="urn:microsoft.com/office/officeart/2005/8/layout/chevron1"/>
    <dgm:cxn modelId="{106CF86D-DF6E-4F24-AB43-6F83C01ED6F4}" type="presParOf" srcId="{7C3AF280-ACFA-4E29-BA45-294437CA176C}" destId="{AB97B225-8373-4BF5-97C1-2CAA9F6AF195}" srcOrd="0" destOrd="0" presId="urn:microsoft.com/office/officeart/2005/8/layout/chevron1"/>
    <dgm:cxn modelId="{7878FD78-45F8-44A3-BCD9-CBC7A3FEB9DC}" type="presParOf" srcId="{7C3AF280-ACFA-4E29-BA45-294437CA176C}" destId="{4E3CF567-4DCD-4758-AE8A-1E0DA22628A3}" srcOrd="1" destOrd="0" presId="urn:microsoft.com/office/officeart/2005/8/layout/chevron1"/>
    <dgm:cxn modelId="{9AD965F8-183E-4B71-9E59-835555926B9E}" type="presParOf" srcId="{7C3AF280-ACFA-4E29-BA45-294437CA176C}" destId="{4038CA63-1CCE-4FBA-B7E6-0D72FFCA9C74}" srcOrd="2" destOrd="0" presId="urn:microsoft.com/office/officeart/2005/8/layout/chevron1"/>
    <dgm:cxn modelId="{1363546E-8B4C-449B-89CB-DDF50B316B95}" type="presParOf" srcId="{7C3AF280-ACFA-4E29-BA45-294437CA176C}" destId="{5ABD9D8A-47C3-4D53-912B-CC9E67E4BA62}" srcOrd="3" destOrd="0" presId="urn:microsoft.com/office/officeart/2005/8/layout/chevron1"/>
    <dgm:cxn modelId="{A8FE42A7-C304-44F0-B2E9-6E29C1A399C1}" type="presParOf" srcId="{7C3AF280-ACFA-4E29-BA45-294437CA176C}" destId="{10465761-7F69-41BE-A6CC-50D36A076386}" srcOrd="4" destOrd="0" presId="urn:microsoft.com/office/officeart/2005/8/layout/chevron1"/>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97B225-8373-4BF5-97C1-2CAA9F6AF195}">
      <dsp:nvSpPr>
        <dsp:cNvPr id="0" name=""/>
        <dsp:cNvSpPr/>
      </dsp:nvSpPr>
      <dsp:spPr>
        <a:xfrm rot="10800000">
          <a:off x="6664265" y="211823"/>
          <a:ext cx="1978474" cy="1219426"/>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32004" rIns="96012" bIns="32004" numCol="1" spcCol="1270" anchor="ctr" anchorCtr="0">
          <a:noAutofit/>
        </a:bodyPr>
        <a:lstStyle/>
        <a:p>
          <a:pPr lvl="0" algn="ctr" defTabSz="1066800">
            <a:lnSpc>
              <a:spcPct val="100000"/>
            </a:lnSpc>
            <a:spcBef>
              <a:spcPct val="0"/>
            </a:spcBef>
            <a:spcAft>
              <a:spcPct val="35000"/>
            </a:spcAft>
          </a:pPr>
          <a:r>
            <a:rPr lang="fa-IR" sz="2400" kern="1200" dirty="0" smtClean="0">
              <a:ln>
                <a:solidFill>
                  <a:schemeClr val="bg1"/>
                </a:solidFill>
              </a:ln>
              <a:solidFill>
                <a:schemeClr val="bg1"/>
              </a:solidFill>
              <a:cs typeface="B Zar" pitchFamily="2" charset="-78"/>
            </a:rPr>
            <a:t>درآمد سرانه </a:t>
          </a:r>
          <a:endParaRPr lang="en-US" sz="2400" kern="1200" dirty="0">
            <a:ln>
              <a:solidFill>
                <a:schemeClr val="bg1"/>
              </a:solidFill>
            </a:ln>
            <a:solidFill>
              <a:schemeClr val="bg1"/>
            </a:solidFill>
            <a:cs typeface="B Zar" pitchFamily="2" charset="-78"/>
          </a:endParaRPr>
        </a:p>
      </dsp:txBody>
      <dsp:txXfrm rot="10800000">
        <a:off x="7273978" y="211823"/>
        <a:ext cx="759048" cy="1219426"/>
      </dsp:txXfrm>
    </dsp:sp>
    <dsp:sp modelId="{4038CA63-1CCE-4FBA-B7E6-0D72FFCA9C74}">
      <dsp:nvSpPr>
        <dsp:cNvPr id="0" name=""/>
        <dsp:cNvSpPr/>
      </dsp:nvSpPr>
      <dsp:spPr>
        <a:xfrm rot="10800000">
          <a:off x="2099604" y="-154012"/>
          <a:ext cx="4931017" cy="1951099"/>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32004" rIns="96012" bIns="32004" numCol="1" spcCol="1270" anchor="ctr" anchorCtr="0">
          <a:noAutofit/>
        </a:bodyPr>
        <a:lstStyle/>
        <a:p>
          <a:pPr lvl="0" algn="ctr" defTabSz="1066800">
            <a:lnSpc>
              <a:spcPct val="100000"/>
            </a:lnSpc>
            <a:spcBef>
              <a:spcPct val="0"/>
            </a:spcBef>
            <a:spcAft>
              <a:spcPct val="35000"/>
            </a:spcAft>
          </a:pPr>
          <a:r>
            <a:rPr lang="fa-IR" sz="2400" kern="1200" dirty="0" smtClean="0">
              <a:ln w="3175">
                <a:solidFill>
                  <a:schemeClr val="bg1"/>
                </a:solidFill>
              </a:ln>
              <a:solidFill>
                <a:schemeClr val="bg1"/>
              </a:solidFill>
              <a:cs typeface="B Zar" pitchFamily="2" charset="-78"/>
            </a:rPr>
            <a:t>بهبود وضعیت زندگی از طریق تغذیه بهتر، وضعیت بهداشتی بهتر، جاده سالم تر</a:t>
          </a:r>
          <a:endParaRPr lang="en-US" sz="2400" kern="1200" dirty="0">
            <a:ln w="3175">
              <a:solidFill>
                <a:schemeClr val="bg1"/>
              </a:solidFill>
            </a:ln>
            <a:solidFill>
              <a:schemeClr val="bg1"/>
            </a:solidFill>
            <a:cs typeface="B Zar" pitchFamily="2" charset="-78"/>
          </a:endParaRPr>
        </a:p>
      </dsp:txBody>
      <dsp:txXfrm rot="10800000">
        <a:off x="3075153" y="-154012"/>
        <a:ext cx="2979918" cy="1951099"/>
      </dsp:txXfrm>
    </dsp:sp>
    <dsp:sp modelId="{10465761-7F69-41BE-A6CC-50D36A076386}">
      <dsp:nvSpPr>
        <dsp:cNvPr id="0" name=""/>
        <dsp:cNvSpPr/>
      </dsp:nvSpPr>
      <dsp:spPr>
        <a:xfrm rot="10800000">
          <a:off x="0" y="272792"/>
          <a:ext cx="2464702" cy="1097488"/>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04" tIns="32004" rIns="96012" bIns="32004" numCol="1" spcCol="1270" anchor="ctr" anchorCtr="0">
          <a:noAutofit/>
        </a:bodyPr>
        <a:lstStyle/>
        <a:p>
          <a:pPr lvl="0" algn="ctr" defTabSz="1066800">
            <a:lnSpc>
              <a:spcPct val="100000"/>
            </a:lnSpc>
            <a:spcBef>
              <a:spcPct val="0"/>
            </a:spcBef>
            <a:spcAft>
              <a:spcPct val="35000"/>
            </a:spcAft>
          </a:pPr>
          <a:r>
            <a:rPr lang="fa-IR" sz="2400" kern="1200" dirty="0" smtClean="0">
              <a:ln>
                <a:solidFill>
                  <a:schemeClr val="bg1"/>
                </a:solidFill>
              </a:ln>
              <a:solidFill>
                <a:schemeClr val="bg1"/>
              </a:solidFill>
              <a:cs typeface="B Zar" pitchFamily="2" charset="-78"/>
            </a:rPr>
            <a:t>افزایش سلامتی</a:t>
          </a:r>
          <a:endParaRPr lang="en-US" sz="2400" kern="1200" dirty="0">
            <a:ln>
              <a:solidFill>
                <a:schemeClr val="bg1"/>
              </a:solidFill>
            </a:ln>
            <a:solidFill>
              <a:schemeClr val="bg1"/>
            </a:solidFill>
            <a:cs typeface="B Zar" pitchFamily="2" charset="-78"/>
          </a:endParaRPr>
        </a:p>
      </dsp:txBody>
      <dsp:txXfrm rot="10800000">
        <a:off x="548744" y="272792"/>
        <a:ext cx="1367214" cy="109748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F2629BF-5AA7-4974-9E7D-42914162F05F}" type="datetimeFigureOut">
              <a:rPr lang="fa-IR" smtClean="0"/>
              <a:t>13/09/1441</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8CF07D34-A2B6-4E09-8CA0-BFAC507161B6}" type="slidenum">
              <a:rPr lang="fa-IR" smtClean="0"/>
              <a:t>‹#›</a:t>
            </a:fld>
            <a:endParaRPr lang="fa-IR"/>
          </a:p>
        </p:txBody>
      </p:sp>
    </p:spTree>
    <p:extLst>
      <p:ext uri="{BB962C8B-B14F-4D97-AF65-F5344CB8AC3E}">
        <p14:creationId xmlns:p14="http://schemas.microsoft.com/office/powerpoint/2010/main" val="3324022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8CF07D34-A2B6-4E09-8CA0-BFAC507161B6}" type="slidenum">
              <a:rPr lang="fa-IR" smtClean="0"/>
              <a:t>42</a:t>
            </a:fld>
            <a:endParaRPr lang="fa-IR"/>
          </a:p>
        </p:txBody>
      </p:sp>
    </p:spTree>
    <p:extLst>
      <p:ext uri="{BB962C8B-B14F-4D97-AF65-F5344CB8AC3E}">
        <p14:creationId xmlns:p14="http://schemas.microsoft.com/office/powerpoint/2010/main" val="1128922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F6DB3B29-5EBE-44BE-A3C0-104D2AC59ED3}" type="datetimeFigureOut">
              <a:rPr lang="en-US" smtClean="0"/>
              <a:pPr/>
              <a:t>5/5/2020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827B0918-A200-4D90-AA42-B4F4C8D5BD9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F6DB3B29-5EBE-44BE-A3C0-104D2AC59ED3}" type="datetimeFigureOut">
              <a:rPr lang="en-US" smtClean="0"/>
              <a:pPr/>
              <a:t>5/5/2020</a:t>
            </a:fld>
            <a:endParaRPr lang="en-US"/>
          </a:p>
        </p:txBody>
      </p:sp>
      <p:sp>
        <p:nvSpPr>
          <p:cNvPr id="9" name="Slide Number Placeholder 8"/>
          <p:cNvSpPr>
            <a:spLocks noGrp="1"/>
          </p:cNvSpPr>
          <p:nvPr>
            <p:ph type="sldNum" sz="quarter" idx="15"/>
          </p:nvPr>
        </p:nvSpPr>
        <p:spPr/>
        <p:txBody>
          <a:bodyPr rtlCol="0"/>
          <a:lstStyle/>
          <a:p>
            <a:fld id="{827B0918-A200-4D90-AA42-B4F4C8D5BD97}"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F6DB3B29-5EBE-44BE-A3C0-104D2AC59ED3}" type="datetimeFigureOut">
              <a:rPr lang="en-US" smtClean="0"/>
              <a:pPr/>
              <a:t>5/5/2020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827B0918-A200-4D90-AA42-B4F4C8D5BD9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6DB3B29-5EBE-44BE-A3C0-104D2AC59ED3}" type="datetimeFigureOut">
              <a:rPr lang="en-US" smtClean="0"/>
              <a:pPr/>
              <a:t>5/5/2020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7B0918-A200-4D90-AA42-B4F4C8D5BD97}"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6DB3B29-5EBE-44BE-A3C0-104D2AC59ED3}" type="datetimeFigureOut">
              <a:rPr lang="en-US" smtClean="0"/>
              <a:pPr/>
              <a:t>5/5/2020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7B0918-A200-4D90-AA42-B4F4C8D5BD97}"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F6DB3B29-5EBE-44BE-A3C0-104D2AC59ED3}" type="datetimeFigureOut">
              <a:rPr lang="en-US" smtClean="0"/>
              <a:pPr/>
              <a:t>5/5/2020</a:t>
            </a:fld>
            <a:endParaRPr lang="en-US"/>
          </a:p>
        </p:txBody>
      </p:sp>
      <p:sp>
        <p:nvSpPr>
          <p:cNvPr id="7" name="Slide Number Placeholder 6"/>
          <p:cNvSpPr>
            <a:spLocks noGrp="1"/>
          </p:cNvSpPr>
          <p:nvPr>
            <p:ph type="sldNum" sz="quarter" idx="11"/>
          </p:nvPr>
        </p:nvSpPr>
        <p:spPr/>
        <p:txBody>
          <a:bodyPr rtlCol="0"/>
          <a:lstStyle/>
          <a:p>
            <a:fld id="{827B0918-A200-4D90-AA42-B4F4C8D5BD97}"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DB3B29-5EBE-44BE-A3C0-104D2AC59ED3}" type="datetimeFigureOut">
              <a:rPr lang="en-US" smtClean="0"/>
              <a:pPr/>
              <a:t>5/5/2020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7B0918-A200-4D90-AA42-B4F4C8D5BD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F6DB3B29-5EBE-44BE-A3C0-104D2AC59ED3}" type="datetimeFigureOut">
              <a:rPr lang="en-US" smtClean="0"/>
              <a:pPr/>
              <a:t>5/5/2020</a:t>
            </a:fld>
            <a:endParaRPr lang="en-US"/>
          </a:p>
        </p:txBody>
      </p:sp>
      <p:sp>
        <p:nvSpPr>
          <p:cNvPr id="22" name="Slide Number Placeholder 21"/>
          <p:cNvSpPr>
            <a:spLocks noGrp="1"/>
          </p:cNvSpPr>
          <p:nvPr>
            <p:ph type="sldNum" sz="quarter" idx="15"/>
          </p:nvPr>
        </p:nvSpPr>
        <p:spPr/>
        <p:txBody>
          <a:bodyPr rtlCol="0"/>
          <a:lstStyle/>
          <a:p>
            <a:fld id="{827B0918-A200-4D90-AA42-B4F4C8D5BD97}"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6DB3B29-5EBE-44BE-A3C0-104D2AC59ED3}" type="datetimeFigureOut">
              <a:rPr lang="en-US" smtClean="0"/>
              <a:pPr/>
              <a:t>5/5/2020</a:t>
            </a:fld>
            <a:endParaRPr lang="en-US"/>
          </a:p>
        </p:txBody>
      </p:sp>
      <p:sp>
        <p:nvSpPr>
          <p:cNvPr id="18" name="Slide Number Placeholder 17"/>
          <p:cNvSpPr>
            <a:spLocks noGrp="1"/>
          </p:cNvSpPr>
          <p:nvPr>
            <p:ph type="sldNum" sz="quarter" idx="11"/>
          </p:nvPr>
        </p:nvSpPr>
        <p:spPr/>
        <p:txBody>
          <a:bodyPr rtlCol="0"/>
          <a:lstStyle/>
          <a:p>
            <a:fld id="{827B0918-A200-4D90-AA42-B4F4C8D5BD97}"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6DB3B29-5EBE-44BE-A3C0-104D2AC59ED3}" type="datetimeFigureOut">
              <a:rPr lang="en-US" smtClean="0"/>
              <a:pPr/>
              <a:t>5/5/2020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7B0918-A200-4D90-AA42-B4F4C8D5BD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6DB3B29-5EBE-44BE-A3C0-104D2AC59ED3}" type="datetimeFigureOut">
              <a:rPr lang="en-US" smtClean="0"/>
              <a:pPr/>
              <a:t>5/5/2020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7B0918-A200-4D90-AA42-B4F4C8D5BD9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F6DB3B29-5EBE-44BE-A3C0-104D2AC59ED3}" type="datetimeFigureOut">
              <a:rPr lang="en-US" smtClean="0"/>
              <a:pPr/>
              <a:t>5/5/2020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827B0918-A200-4D90-AA42-B4F4C8D5BD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073066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1214422"/>
            <a:ext cx="8643966" cy="1971676"/>
          </a:xfrm>
        </p:spPr>
        <p:txBody>
          <a:bodyPr>
            <a:normAutofit/>
          </a:bodyPr>
          <a:lstStyle/>
          <a:p>
            <a:pPr algn="just" rtl="1">
              <a:lnSpc>
                <a:spcPct val="250000"/>
              </a:lnSpc>
              <a:buNone/>
            </a:pPr>
            <a:r>
              <a:rPr lang="fa-IR" sz="2800" b="1" dirty="0" smtClean="0">
                <a:solidFill>
                  <a:schemeClr val="tx1">
                    <a:lumMod val="95000"/>
                    <a:lumOff val="5000"/>
                  </a:schemeClr>
                </a:solidFill>
                <a:cs typeface="B Zar" pitchFamily="2" charset="-78"/>
              </a:rPr>
              <a:t>آیا علم اقتصاد در </a:t>
            </a:r>
            <a:r>
              <a:rPr lang="fa-IR" sz="2800" b="1" dirty="0" smtClean="0">
                <a:solidFill>
                  <a:srgbClr val="FF0000"/>
                </a:solidFill>
                <a:cs typeface="B Zar" pitchFamily="2" charset="-78"/>
              </a:rPr>
              <a:t>بخش سلامت </a:t>
            </a:r>
            <a:r>
              <a:rPr lang="fa-IR" sz="2800" b="1" dirty="0" smtClean="0">
                <a:solidFill>
                  <a:schemeClr val="tx1">
                    <a:lumMod val="95000"/>
                    <a:lumOff val="5000"/>
                  </a:schemeClr>
                </a:solidFill>
                <a:cs typeface="B Zar" pitchFamily="2" charset="-78"/>
              </a:rPr>
              <a:t>قابل کاربرد</a:t>
            </a:r>
            <a:r>
              <a:rPr lang="en-US" sz="2800" b="1" dirty="0" smtClean="0">
                <a:solidFill>
                  <a:schemeClr val="tx1">
                    <a:lumMod val="95000"/>
                    <a:lumOff val="5000"/>
                  </a:schemeClr>
                </a:solidFill>
                <a:cs typeface="B Zar" pitchFamily="2" charset="-78"/>
              </a:rPr>
              <a:t> </a:t>
            </a:r>
            <a:r>
              <a:rPr lang="fa-IR" sz="2800" b="1" dirty="0" smtClean="0">
                <a:solidFill>
                  <a:schemeClr val="tx1">
                    <a:lumMod val="95000"/>
                    <a:lumOff val="5000"/>
                  </a:schemeClr>
                </a:solidFill>
                <a:cs typeface="B Zar" pitchFamily="2" charset="-78"/>
              </a:rPr>
              <a:t>است؟</a:t>
            </a:r>
            <a:endParaRPr lang="en-US" sz="2800" b="1" dirty="0" smtClean="0">
              <a:solidFill>
                <a:schemeClr val="tx1">
                  <a:lumMod val="95000"/>
                  <a:lumOff val="5000"/>
                </a:schemeClr>
              </a:solidFill>
              <a:cs typeface="B Zar" pitchFamily="2" charset="-78"/>
            </a:endParaRPr>
          </a:p>
          <a:p>
            <a:pPr algn="just" rtl="1">
              <a:lnSpc>
                <a:spcPct val="250000"/>
              </a:lnSpc>
              <a:buNone/>
            </a:pPr>
            <a:endParaRPr lang="en-US" sz="2800" b="1" dirty="0">
              <a:solidFill>
                <a:srgbClr val="FF0000"/>
              </a:solidFill>
              <a:cs typeface="B Zar" pitchFamily="2" charset="-78"/>
            </a:endParaRPr>
          </a:p>
        </p:txBody>
      </p:sp>
      <p:sp>
        <p:nvSpPr>
          <p:cNvPr id="4" name="Rectangle 3"/>
          <p:cNvSpPr/>
          <p:nvPr/>
        </p:nvSpPr>
        <p:spPr>
          <a:xfrm>
            <a:off x="428596" y="2690336"/>
            <a:ext cx="8286808" cy="2246769"/>
          </a:xfrm>
          <a:prstGeom prst="rect">
            <a:avLst/>
          </a:prstGeom>
        </p:spPr>
        <p:txBody>
          <a:bodyPr wrap="square">
            <a:spAutoFit/>
          </a:bodyPr>
          <a:lstStyle/>
          <a:p>
            <a:pPr algn="just" rtl="1">
              <a:lnSpc>
                <a:spcPct val="250000"/>
              </a:lnSpc>
            </a:pPr>
            <a:r>
              <a:rPr lang="fa-IR" sz="2800" b="1" dirty="0" smtClean="0">
                <a:solidFill>
                  <a:schemeClr val="tx1">
                    <a:lumMod val="95000"/>
                    <a:lumOff val="5000"/>
                  </a:schemeClr>
                </a:solidFill>
                <a:cs typeface="B Zar" pitchFamily="2" charset="-78"/>
              </a:rPr>
              <a:t>آیا الگوی اقتصاد و بازار در </a:t>
            </a:r>
            <a:r>
              <a:rPr lang="fa-IR" sz="2800" b="1" dirty="0" smtClean="0">
                <a:solidFill>
                  <a:srgbClr val="FF0000"/>
                </a:solidFill>
                <a:cs typeface="B Zar" pitchFamily="2" charset="-78"/>
              </a:rPr>
              <a:t>بخش سلامت </a:t>
            </a:r>
            <a:r>
              <a:rPr lang="fa-IR" sz="2800" b="1" dirty="0" smtClean="0">
                <a:solidFill>
                  <a:schemeClr val="tx1">
                    <a:lumMod val="95000"/>
                    <a:lumOff val="5000"/>
                  </a:schemeClr>
                </a:solidFill>
                <a:cs typeface="B Zar" pitchFamily="2" charset="-78"/>
              </a:rPr>
              <a:t>حتی به طور</a:t>
            </a:r>
            <a:r>
              <a:rPr lang="en-US" sz="2800" b="1" dirty="0" smtClean="0">
                <a:solidFill>
                  <a:schemeClr val="tx1">
                    <a:lumMod val="95000"/>
                    <a:lumOff val="5000"/>
                  </a:schemeClr>
                </a:solidFill>
                <a:cs typeface="B Zar" pitchFamily="2" charset="-78"/>
              </a:rPr>
              <a:t> </a:t>
            </a:r>
            <a:r>
              <a:rPr lang="fa-IR" sz="2800" b="1" dirty="0" smtClean="0">
                <a:solidFill>
                  <a:schemeClr val="tx1">
                    <a:lumMod val="95000"/>
                    <a:lumOff val="5000"/>
                  </a:schemeClr>
                </a:solidFill>
                <a:cs typeface="B Zar" pitchFamily="2" charset="-78"/>
              </a:rPr>
              <a:t>ناقص قابل کاربرد است؟</a:t>
            </a:r>
            <a:endParaRPr lang="en-US" sz="28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214422"/>
            <a:ext cx="7829576" cy="5473844"/>
          </a:xfrm>
        </p:spPr>
        <p:txBody>
          <a:bodyPr>
            <a:noAutofit/>
          </a:bodyPr>
          <a:lstStyle/>
          <a:p>
            <a:pPr lvl="0" algn="r" rtl="1">
              <a:lnSpc>
                <a:spcPct val="200000"/>
              </a:lnSpc>
              <a:buFont typeface="Wingdings" pitchFamily="2" charset="2"/>
              <a:buChar char="v"/>
            </a:pPr>
            <a:r>
              <a:rPr lang="fa-IR" dirty="0" smtClean="0">
                <a:cs typeface="B Zar" pitchFamily="2" charset="-78"/>
              </a:rPr>
              <a:t>اعتقاد بر این است</a:t>
            </a:r>
            <a:r>
              <a:rPr lang="fa-IR" dirty="0" smtClean="0">
                <a:solidFill>
                  <a:schemeClr val="tx1">
                    <a:lumMod val="95000"/>
                    <a:lumOff val="5000"/>
                  </a:schemeClr>
                </a:solidFill>
                <a:cs typeface="B Zar" pitchFamily="2" charset="-78"/>
              </a:rPr>
              <a:t> بین </a:t>
            </a:r>
            <a:r>
              <a:rPr lang="fa-IR" b="1" dirty="0" smtClean="0">
                <a:solidFill>
                  <a:srgbClr val="FF0000"/>
                </a:solidFill>
                <a:cs typeface="B Zar" pitchFamily="2" charset="-78"/>
              </a:rPr>
              <a:t>اقتصاد و بهداشت </a:t>
            </a:r>
            <a:r>
              <a:rPr lang="fa-IR" dirty="0" smtClean="0">
                <a:cs typeface="B Zar" pitchFamily="2" charset="-78"/>
              </a:rPr>
              <a:t>هیچ ارتباطی نیست.</a:t>
            </a:r>
            <a:endParaRPr lang="en-US" dirty="0" smtClean="0">
              <a:cs typeface="B Zar" pitchFamily="2" charset="-78"/>
            </a:endParaRPr>
          </a:p>
          <a:p>
            <a:pPr lvl="0" algn="r" rtl="1">
              <a:lnSpc>
                <a:spcPct val="150000"/>
              </a:lnSpc>
              <a:buFont typeface="Wingdings" pitchFamily="2" charset="2"/>
              <a:buChar char="v"/>
            </a:pPr>
            <a:r>
              <a:rPr lang="fa-IR" b="1" dirty="0" smtClean="0">
                <a:solidFill>
                  <a:srgbClr val="FF0000"/>
                </a:solidFill>
                <a:cs typeface="B Zar" pitchFamily="2" charset="-78"/>
              </a:rPr>
              <a:t>سلامت</a:t>
            </a:r>
            <a:r>
              <a:rPr lang="fa-IR" dirty="0" smtClean="0">
                <a:cs typeface="B Zar" pitchFamily="2" charset="-78"/>
              </a:rPr>
              <a:t> یک بحث فنی پزشکی محسوب می شود.</a:t>
            </a:r>
            <a:endParaRPr lang="en-US" dirty="0" smtClean="0">
              <a:cs typeface="B Zar" pitchFamily="2" charset="-78"/>
            </a:endParaRPr>
          </a:p>
          <a:p>
            <a:pPr lvl="0" algn="r" rtl="1">
              <a:lnSpc>
                <a:spcPct val="200000"/>
              </a:lnSpc>
              <a:buFont typeface="Wingdings" pitchFamily="2" charset="2"/>
              <a:buChar char="v"/>
            </a:pPr>
            <a:r>
              <a:rPr lang="fa-IR" dirty="0" smtClean="0">
                <a:cs typeface="B Zar" pitchFamily="2" charset="-78"/>
              </a:rPr>
              <a:t>مصرف مراقبت سلامت بستگی به</a:t>
            </a:r>
            <a:r>
              <a:rPr lang="fa-IR" b="1" dirty="0" smtClean="0">
                <a:solidFill>
                  <a:srgbClr val="FF0000"/>
                </a:solidFill>
                <a:cs typeface="B Zar" pitchFamily="2" charset="-78"/>
              </a:rPr>
              <a:t> نیاز </a:t>
            </a:r>
            <a:r>
              <a:rPr lang="fa-IR" dirty="0" smtClean="0">
                <a:cs typeface="B Zar" pitchFamily="2" charset="-78"/>
              </a:rPr>
              <a:t>دارد .</a:t>
            </a:r>
            <a:endParaRPr lang="en-US" dirty="0" smtClean="0">
              <a:cs typeface="B Zar" pitchFamily="2" charset="-78"/>
            </a:endParaRPr>
          </a:p>
          <a:p>
            <a:pPr lvl="0" algn="r" rtl="1">
              <a:lnSpc>
                <a:spcPct val="200000"/>
              </a:lnSpc>
              <a:buFont typeface="Wingdings" pitchFamily="2" charset="2"/>
              <a:buChar char="v"/>
            </a:pPr>
            <a:r>
              <a:rPr lang="fa-IR" dirty="0" smtClean="0">
                <a:cs typeface="B Zar" pitchFamily="2" charset="-78"/>
              </a:rPr>
              <a:t>مصرف مراقبت ها بر اساس نیاز تعیین می شود و نیاز یک بحث فنی در حوزه علوم پزشکی تعیین می شود.</a:t>
            </a:r>
            <a:r>
              <a:rPr lang="fa-IR" b="1" dirty="0" smtClean="0">
                <a:solidFill>
                  <a:srgbClr val="FF0000"/>
                </a:solidFill>
                <a:cs typeface="B Zar" pitchFamily="2" charset="-78"/>
              </a:rPr>
              <a:t>( رویکرد نیاز)</a:t>
            </a:r>
            <a:endParaRPr lang="en-US" b="1" dirty="0" smtClean="0">
              <a:solidFill>
                <a:srgbClr val="FF0000"/>
              </a:solidFill>
              <a:cs typeface="B Zar" pitchFamily="2" charset="-78"/>
            </a:endParaRPr>
          </a:p>
          <a:p>
            <a:pPr lvl="0" algn="r" rtl="1">
              <a:lnSpc>
                <a:spcPct val="200000"/>
              </a:lnSpc>
              <a:buFont typeface="Wingdings" pitchFamily="2" charset="2"/>
              <a:buChar char="v"/>
            </a:pPr>
            <a:r>
              <a:rPr lang="fa-IR" dirty="0" smtClean="0">
                <a:cs typeface="B Zar" pitchFamily="2" charset="-78"/>
              </a:rPr>
              <a:t>یک روش صحیح برای درمان وجود دارد که فقط پزشکان از آن اطلاع دارند.</a:t>
            </a:r>
            <a:endParaRPr lang="en-US" dirty="0" smtClean="0">
              <a:cs typeface="B Zar" pitchFamily="2" charset="-78"/>
            </a:endParaRPr>
          </a:p>
          <a:p>
            <a:pPr lvl="0" algn="r" rtl="1">
              <a:lnSpc>
                <a:spcPct val="200000"/>
              </a:lnSpc>
              <a:buFont typeface="Wingdings" pitchFamily="2" charset="2"/>
              <a:buChar char="v"/>
            </a:pPr>
            <a:r>
              <a:rPr lang="fa-IR" b="1" dirty="0" smtClean="0">
                <a:solidFill>
                  <a:srgbClr val="FF0000"/>
                </a:solidFill>
                <a:cs typeface="B Zar" pitchFamily="2" charset="-78"/>
              </a:rPr>
              <a:t>نیازی</a:t>
            </a:r>
            <a:r>
              <a:rPr lang="fa-IR" dirty="0" smtClean="0">
                <a:cs typeface="B Zar" pitchFamily="2" charset="-78"/>
              </a:rPr>
              <a:t> به تحلیل هزینه فایده و ارزشیابی اقتصادی نیست.</a:t>
            </a:r>
            <a:endParaRPr lang="en-US" dirty="0" smtClean="0">
              <a:cs typeface="B Zar" pitchFamily="2" charset="-78"/>
            </a:endParaRPr>
          </a:p>
          <a:p>
            <a:pPr algn="r" rtl="1">
              <a:buFont typeface="Wingdings" pitchFamily="2" charset="2"/>
              <a:buChar char="v"/>
            </a:pPr>
            <a:endParaRPr lang="en-US" sz="2800" dirty="0">
              <a:cs typeface="B Zar" pitchFamily="2" charset="-78"/>
            </a:endParaRPr>
          </a:p>
        </p:txBody>
      </p:sp>
      <p:sp>
        <p:nvSpPr>
          <p:cNvPr id="4" name="Horizontal Scroll 3"/>
          <p:cNvSpPr/>
          <p:nvPr/>
        </p:nvSpPr>
        <p:spPr>
          <a:xfrm>
            <a:off x="1214414" y="142852"/>
            <a:ext cx="6715172" cy="128588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دیدگاه اول</a:t>
            </a:r>
            <a:endParaRPr lang="en-US" sz="3600" b="1" dirty="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428596" y="1714488"/>
            <a:ext cx="7715304"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Zar" pitchFamily="2" charset="-78"/>
              </a:rPr>
              <a:t>سلامت</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 یک </a:t>
            </a: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Zar" pitchFamily="2" charset="-78"/>
              </a:rPr>
              <a:t>کالا</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 است.</a:t>
            </a:r>
            <a:endParaRPr kumimoji="0" lang="en-US" sz="24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منابع بیمار یا دولت برای تامین مالی محدود است.</a:t>
            </a:r>
            <a:endParaRPr kumimoji="0" lang="en-US" sz="24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Zar" pitchFamily="2" charset="-78"/>
              </a:rPr>
              <a:t>ترجیحات و سلیقه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بیماران ابزار مناسبی برای تعیین روش درمانی است.</a:t>
            </a:r>
            <a:endParaRPr kumimoji="0" lang="en-US" sz="24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Zar" pitchFamily="2" charset="-78"/>
              </a:rPr>
              <a:t>مصرف مراقبت ها بر اساس تقاضا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که تابعی از قیمت، درآمد و سلیقه است. </a:t>
            </a:r>
            <a:r>
              <a:rPr kumimoji="0" lang="fa-IR" sz="24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(رویکرد تقاضا)</a:t>
            </a:r>
            <a:endParaRPr kumimoji="0" lang="en-US" sz="2400" b="1"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400" b="1" i="0" u="none" strike="noStrike" cap="none" normalizeH="0" baseline="0" dirty="0" smtClean="0">
                <a:ln>
                  <a:noFill/>
                </a:ln>
                <a:solidFill>
                  <a:srgbClr val="FF0000"/>
                </a:solidFill>
                <a:effectLst/>
                <a:latin typeface="Calibri" pitchFamily="34" charset="0"/>
                <a:ea typeface="Calibri" pitchFamily="34" charset="0"/>
                <a:cs typeface="B Zar" pitchFamily="2" charset="-78"/>
              </a:rPr>
              <a:t>پیش فرض رویکرد نیاز </a:t>
            </a:r>
            <a:r>
              <a:rPr kumimoji="0" lang="fa-IR" sz="2800" b="1" i="0" u="none" strike="noStrike" cap="none" normalizeH="0" baseline="0" dirty="0" smtClean="0">
                <a:ln>
                  <a:noFill/>
                </a:ln>
                <a:solidFill>
                  <a:srgbClr val="00B050"/>
                </a:solidFill>
                <a:effectLst/>
                <a:latin typeface="Calibri" pitchFamily="34" charset="0"/>
                <a:ea typeface="Calibri" pitchFamily="34" charset="0"/>
                <a:cs typeface="B Zar" pitchFamily="2" charset="-78"/>
              </a:rPr>
              <a:t>نامحدود بودن منابع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است.</a:t>
            </a:r>
            <a:r>
              <a:rPr kumimoji="0" lang="en-US" sz="2400" b="0" i="0" u="none" strike="noStrike" cap="none" normalizeH="0" baseline="0" dirty="0" smtClean="0">
                <a:ln>
                  <a:noFill/>
                </a:ln>
                <a:solidFill>
                  <a:schemeClr val="tx1"/>
                </a:solidFill>
                <a:effectLst/>
                <a:latin typeface="Arial" pitchFamily="34" charset="0"/>
                <a:cs typeface="B Zar" pitchFamily="2" charset="-78"/>
              </a:rPr>
              <a:t> </a:t>
            </a:r>
          </a:p>
        </p:txBody>
      </p:sp>
      <p:sp>
        <p:nvSpPr>
          <p:cNvPr id="4" name="Horizontal Scroll 3"/>
          <p:cNvSpPr/>
          <p:nvPr/>
        </p:nvSpPr>
        <p:spPr>
          <a:xfrm>
            <a:off x="1142976" y="285728"/>
            <a:ext cx="6715172" cy="128588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دیدگاه دوم</a:t>
            </a:r>
            <a:endParaRPr lang="en-US" sz="3600" b="1" dirty="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9">
                                            <p:txEl>
                                              <p:pRg st="0" end="0"/>
                                            </p:txEl>
                                          </p:spTgt>
                                        </p:tgtEl>
                                        <p:attrNameLst>
                                          <p:attrName>style.visibility</p:attrName>
                                        </p:attrNameLst>
                                      </p:cBhvr>
                                      <p:to>
                                        <p:strVal val="visible"/>
                                      </p:to>
                                    </p:set>
                                    <p:animEffect transition="in" filter="fade">
                                      <p:cBhvr>
                                        <p:cTn id="7" dur="2000"/>
                                        <p:tgtEl>
                                          <p:spTgt spid="20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49">
                                            <p:txEl>
                                              <p:pRg st="1" end="1"/>
                                            </p:txEl>
                                          </p:spTgt>
                                        </p:tgtEl>
                                        <p:attrNameLst>
                                          <p:attrName>style.visibility</p:attrName>
                                        </p:attrNameLst>
                                      </p:cBhvr>
                                      <p:to>
                                        <p:strVal val="visible"/>
                                      </p:to>
                                    </p:set>
                                    <p:animEffect transition="in" filter="fade">
                                      <p:cBhvr>
                                        <p:cTn id="12" dur="2000"/>
                                        <p:tgtEl>
                                          <p:spTgt spid="204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49">
                                            <p:txEl>
                                              <p:pRg st="2" end="2"/>
                                            </p:txEl>
                                          </p:spTgt>
                                        </p:tgtEl>
                                        <p:attrNameLst>
                                          <p:attrName>style.visibility</p:attrName>
                                        </p:attrNameLst>
                                      </p:cBhvr>
                                      <p:to>
                                        <p:strVal val="visible"/>
                                      </p:to>
                                    </p:set>
                                    <p:animEffect transition="in" filter="fade">
                                      <p:cBhvr>
                                        <p:cTn id="17" dur="2000"/>
                                        <p:tgtEl>
                                          <p:spTgt spid="204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49">
                                            <p:txEl>
                                              <p:pRg st="3" end="3"/>
                                            </p:txEl>
                                          </p:spTgt>
                                        </p:tgtEl>
                                        <p:attrNameLst>
                                          <p:attrName>style.visibility</p:attrName>
                                        </p:attrNameLst>
                                      </p:cBhvr>
                                      <p:to>
                                        <p:strVal val="visible"/>
                                      </p:to>
                                    </p:set>
                                    <p:animEffect transition="in" filter="fade">
                                      <p:cBhvr>
                                        <p:cTn id="22" dur="2000"/>
                                        <p:tgtEl>
                                          <p:spTgt spid="204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49">
                                            <p:txEl>
                                              <p:pRg st="4" end="4"/>
                                            </p:txEl>
                                          </p:spTgt>
                                        </p:tgtEl>
                                        <p:attrNameLst>
                                          <p:attrName>style.visibility</p:attrName>
                                        </p:attrNameLst>
                                      </p:cBhvr>
                                      <p:to>
                                        <p:strVal val="visible"/>
                                      </p:to>
                                    </p:set>
                                    <p:animEffect transition="in" filter="fade">
                                      <p:cBhvr>
                                        <p:cTn id="27" dur="2000"/>
                                        <p:tgtEl>
                                          <p:spTgt spid="204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3429000"/>
            <a:ext cx="7467600" cy="3429000"/>
          </a:xfrm>
        </p:spPr>
        <p:txBody>
          <a:bodyPr>
            <a:normAutofit/>
          </a:bodyPr>
          <a:lstStyle/>
          <a:p>
            <a:pPr algn="r" rtl="1">
              <a:lnSpc>
                <a:spcPct val="150000"/>
              </a:lnSpc>
              <a:buFont typeface="Wingdings" pitchFamily="2" charset="2"/>
              <a:buChar char="v"/>
            </a:pPr>
            <a:r>
              <a:rPr lang="fa-IR" sz="2800" dirty="0" smtClean="0">
                <a:cs typeface="B Zar" pitchFamily="2" charset="-78"/>
              </a:rPr>
              <a:t>نیازهای نامحدود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منابع محدود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تخصیص و انتخاب</a:t>
            </a:r>
            <a:endParaRPr lang="en-US" sz="2800" dirty="0" smtClean="0">
              <a:cs typeface="B Zar" pitchFamily="2" charset="-78"/>
            </a:endParaRPr>
          </a:p>
          <a:p>
            <a:pPr algn="r" rtl="1">
              <a:lnSpc>
                <a:spcPct val="150000"/>
              </a:lnSpc>
              <a:buFont typeface="Wingdings" pitchFamily="2" charset="2"/>
              <a:buChar char="v"/>
            </a:pPr>
            <a:endParaRPr lang="en-US" sz="2800" dirty="0">
              <a:cs typeface="B Zar" pitchFamily="2" charset="-78"/>
            </a:endParaRPr>
          </a:p>
        </p:txBody>
      </p:sp>
      <p:sp>
        <p:nvSpPr>
          <p:cNvPr id="4" name="Vertical Scroll 3"/>
          <p:cNvSpPr/>
          <p:nvPr/>
        </p:nvSpPr>
        <p:spPr>
          <a:xfrm>
            <a:off x="1142976" y="428604"/>
            <a:ext cx="7143800" cy="107157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اقتصاد سلامت</a:t>
            </a:r>
            <a:endParaRPr lang="en-US" sz="3600" b="1" dirty="0">
              <a:solidFill>
                <a:schemeClr val="tx1">
                  <a:lumMod val="95000"/>
                  <a:lumOff val="5000"/>
                </a:schemeClr>
              </a:solidFill>
            </a:endParaRPr>
          </a:p>
        </p:txBody>
      </p:sp>
      <p:sp>
        <p:nvSpPr>
          <p:cNvPr id="5" name="Rectangle 4"/>
          <p:cNvSpPr/>
          <p:nvPr/>
        </p:nvSpPr>
        <p:spPr>
          <a:xfrm>
            <a:off x="0" y="1571612"/>
            <a:ext cx="8286808" cy="1708160"/>
          </a:xfrm>
          <a:prstGeom prst="rect">
            <a:avLst/>
          </a:prstGeom>
        </p:spPr>
        <p:txBody>
          <a:bodyPr wrap="square">
            <a:spAutoFit/>
          </a:bodyPr>
          <a:lstStyle/>
          <a:p>
            <a:pPr algn="r" rtl="1">
              <a:lnSpc>
                <a:spcPct val="200000"/>
              </a:lnSpc>
              <a:buNone/>
            </a:pPr>
            <a:r>
              <a:rPr lang="fa-IR" sz="2800" dirty="0" smtClean="0">
                <a:cs typeface="B Zar" pitchFamily="2" charset="-78"/>
              </a:rPr>
              <a:t>مطالعه چگونگی تخصیص منابع به بخش بهداشت و درمان و هم چنین تخصیص منابع در درون بخش مزبور اطلاق می شود.</a:t>
            </a:r>
            <a:endParaRPr lang="en-US" sz="2800" dirty="0" smtClean="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20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2000"/>
                                        <p:tgtEl>
                                          <p:spTgt spid="4">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20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2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2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animBg="1"/>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1785926"/>
            <a:ext cx="8758238" cy="4873752"/>
          </a:xfrm>
        </p:spPr>
        <p:txBody>
          <a:bodyPr>
            <a:normAutofit/>
          </a:bodyPr>
          <a:lstStyle/>
          <a:p>
            <a:pPr algn="r" rtl="1">
              <a:lnSpc>
                <a:spcPct val="250000"/>
              </a:lnSpc>
              <a:buFont typeface="Wingdings" pitchFamily="2" charset="2"/>
              <a:buChar char="v"/>
            </a:pPr>
            <a:r>
              <a:rPr lang="fa-IR" dirty="0" smtClean="0">
                <a:cs typeface="B Zar" pitchFamily="2" charset="-78"/>
              </a:rPr>
              <a:t>مطالعه تخصیص منابع میان بخش سلامت و سایر بخش ها </a:t>
            </a:r>
            <a:r>
              <a:rPr lang="fa-IR" b="1" dirty="0" smtClean="0">
                <a:solidFill>
                  <a:srgbClr val="FF0000"/>
                </a:solidFill>
                <a:cs typeface="B Zar" pitchFamily="2" charset="-78"/>
              </a:rPr>
              <a:t>( تحلیل هزینه منفعت)</a:t>
            </a:r>
          </a:p>
          <a:p>
            <a:pPr algn="r" rtl="1">
              <a:lnSpc>
                <a:spcPct val="250000"/>
              </a:lnSpc>
              <a:buFont typeface="Wingdings" pitchFamily="2" charset="2"/>
              <a:buChar char="v"/>
            </a:pPr>
            <a:r>
              <a:rPr lang="fa-IR" dirty="0" smtClean="0">
                <a:cs typeface="B Zar" pitchFamily="2" charset="-78"/>
              </a:rPr>
              <a:t>مطالعه تخصیص منابع درون بخش سلامت بین بیماران </a:t>
            </a:r>
            <a:r>
              <a:rPr lang="fa-IR" b="1" dirty="0" smtClean="0">
                <a:solidFill>
                  <a:srgbClr val="FF0000"/>
                </a:solidFill>
                <a:cs typeface="B Zar" pitchFamily="2" charset="-78"/>
              </a:rPr>
              <a:t>( تحلیل هزینه مطلوبیت)</a:t>
            </a:r>
            <a:endParaRPr lang="en-US" b="1" dirty="0" smtClean="0">
              <a:solidFill>
                <a:srgbClr val="FF0000"/>
              </a:solidFill>
              <a:cs typeface="B Zar" pitchFamily="2" charset="-78"/>
            </a:endParaRPr>
          </a:p>
          <a:p>
            <a:pPr algn="r" rtl="1">
              <a:lnSpc>
                <a:spcPct val="250000"/>
              </a:lnSpc>
              <a:buFont typeface="Wingdings" pitchFamily="2" charset="2"/>
              <a:buChar char="v"/>
            </a:pPr>
            <a:r>
              <a:rPr lang="fa-IR" dirty="0" smtClean="0">
                <a:cs typeface="B Zar" pitchFamily="2" charset="-78"/>
              </a:rPr>
              <a:t>مطالعه تخصیص منابع درون بخش سلامت بین مراقبت ها </a:t>
            </a:r>
            <a:r>
              <a:rPr lang="fa-IR" b="1" dirty="0" smtClean="0">
                <a:solidFill>
                  <a:srgbClr val="FF0000"/>
                </a:solidFill>
                <a:cs typeface="B Zar" pitchFamily="2" charset="-78"/>
              </a:rPr>
              <a:t>( تحلیل هزینه اثربخشی)</a:t>
            </a:r>
            <a:endParaRPr lang="en-US" b="1" dirty="0" smtClean="0">
              <a:solidFill>
                <a:srgbClr val="FF0000"/>
              </a:solidFill>
              <a:cs typeface="B Zar" pitchFamily="2" charset="-78"/>
            </a:endParaRPr>
          </a:p>
          <a:p>
            <a:pPr algn="r" rtl="1">
              <a:lnSpc>
                <a:spcPct val="250000"/>
              </a:lnSpc>
              <a:buFont typeface="Wingdings" pitchFamily="2" charset="2"/>
              <a:buChar char="v"/>
            </a:pPr>
            <a:endParaRPr lang="en-US" dirty="0">
              <a:cs typeface="B Zar" pitchFamily="2" charset="-78"/>
            </a:endParaRPr>
          </a:p>
        </p:txBody>
      </p:sp>
      <p:sp>
        <p:nvSpPr>
          <p:cNvPr id="4" name="Horizontal Scroll 3"/>
          <p:cNvSpPr/>
          <p:nvPr/>
        </p:nvSpPr>
        <p:spPr>
          <a:xfrm>
            <a:off x="714348" y="357166"/>
            <a:ext cx="7000924" cy="121444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fa-IR" sz="3600" b="1" dirty="0" smtClean="0">
                <a:solidFill>
                  <a:schemeClr val="tx1"/>
                </a:solidFill>
                <a:latin typeface="Calibri" pitchFamily="34" charset="0"/>
                <a:ea typeface="Calibri" pitchFamily="34" charset="0"/>
                <a:cs typeface="B Zar" pitchFamily="2" charset="-78"/>
              </a:rPr>
              <a:t>مولفه های اصلی اقتصاد سلامت</a:t>
            </a:r>
            <a:endParaRPr lang="fa-IR" sz="3600" b="1" dirty="0" smtClean="0">
              <a:solidFill>
                <a:schemeClr val="tx1"/>
              </a:solidFill>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2500306"/>
            <a:ext cx="7858180" cy="4873752"/>
          </a:xfrm>
        </p:spPr>
        <p:txBody>
          <a:bodyPr>
            <a:normAutofit/>
          </a:bodyPr>
          <a:lstStyle/>
          <a:p>
            <a:pPr lvl="0" algn="r" rtl="1">
              <a:buFont typeface="Wingdings" pitchFamily="2" charset="2"/>
              <a:buChar char="v"/>
            </a:pPr>
            <a:r>
              <a:rPr lang="fa-IR" sz="2800" dirty="0" smtClean="0">
                <a:cs typeface="B Zar" pitchFamily="2" charset="-78"/>
              </a:rPr>
              <a:t>جاده بیشتر یا بیمارستان بیشتر؟</a:t>
            </a:r>
            <a:endParaRPr lang="en-US" sz="2800" dirty="0" smtClean="0">
              <a:cs typeface="B Zar" pitchFamily="2" charset="-78"/>
            </a:endParaRPr>
          </a:p>
          <a:p>
            <a:pPr lvl="0" algn="r" rtl="1">
              <a:buFont typeface="Wingdings" pitchFamily="2" charset="2"/>
              <a:buChar char="v"/>
            </a:pPr>
            <a:r>
              <a:rPr lang="fa-IR" sz="2800" dirty="0" smtClean="0">
                <a:cs typeface="B Zar" pitchFamily="2" charset="-78"/>
              </a:rPr>
              <a:t>چه مقدار  برای خدمات و مراقبت های سلامتی هزینه می کنیم؟</a:t>
            </a:r>
            <a:endParaRPr lang="en-US" sz="2800" dirty="0" smtClean="0">
              <a:cs typeface="B Zar" pitchFamily="2" charset="-78"/>
            </a:endParaRPr>
          </a:p>
          <a:p>
            <a:pPr lvl="0" algn="r" rtl="1">
              <a:buFont typeface="Wingdings" pitchFamily="2" charset="2"/>
              <a:buChar char="v"/>
            </a:pPr>
            <a:r>
              <a:rPr lang="fa-IR" sz="2800" dirty="0" smtClean="0">
                <a:cs typeface="B Zar" pitchFamily="2" charset="-78"/>
              </a:rPr>
              <a:t>آیا این میزان مناسب است</a:t>
            </a:r>
            <a:endParaRPr lang="en-US" sz="2800" dirty="0" smtClean="0">
              <a:cs typeface="B Zar" pitchFamily="2" charset="-78"/>
            </a:endParaRPr>
          </a:p>
          <a:p>
            <a:pPr lvl="0" algn="r" rtl="1">
              <a:buFont typeface="Wingdings" pitchFamily="2" charset="2"/>
              <a:buChar char="v"/>
            </a:pPr>
            <a:r>
              <a:rPr lang="fa-IR" sz="2800" dirty="0" smtClean="0">
                <a:cs typeface="B Zar" pitchFamily="2" charset="-78"/>
              </a:rPr>
              <a:t>جاده بیشتر یا بیمارستان بیشتر</a:t>
            </a:r>
            <a:endParaRPr lang="en-US" sz="2800" dirty="0" smtClean="0">
              <a:cs typeface="B Zar" pitchFamily="2" charset="-78"/>
            </a:endParaRPr>
          </a:p>
          <a:p>
            <a:pPr lvl="0" algn="r" rtl="1">
              <a:buFont typeface="Wingdings" pitchFamily="2" charset="2"/>
              <a:buChar char="v"/>
            </a:pPr>
            <a:r>
              <a:rPr lang="fa-IR" sz="2800" dirty="0" smtClean="0">
                <a:cs typeface="B Zar" pitchFamily="2" charset="-78"/>
              </a:rPr>
              <a:t>در مقابل این هزینه چه منفعتی به دست می آوریم؟</a:t>
            </a:r>
            <a:endParaRPr lang="en-US" sz="2800" dirty="0" smtClean="0">
              <a:cs typeface="B Zar" pitchFamily="2" charset="-78"/>
            </a:endParaRPr>
          </a:p>
          <a:p>
            <a:pPr lvl="0" algn="r" rtl="1">
              <a:buFont typeface="Wingdings" pitchFamily="2" charset="2"/>
              <a:buChar char="v"/>
            </a:pPr>
            <a:r>
              <a:rPr lang="fa-IR" sz="2800" dirty="0" smtClean="0">
                <a:cs typeface="B Zar" pitchFamily="2" charset="-78"/>
              </a:rPr>
              <a:t>نظام سلامت ایران با کشورهای دیگر از حیث منابع مقایسه می شود.</a:t>
            </a:r>
            <a:endParaRPr lang="en-US" sz="2800" dirty="0" smtClean="0">
              <a:cs typeface="B Zar" pitchFamily="2" charset="-78"/>
            </a:endParaRPr>
          </a:p>
          <a:p>
            <a:pPr algn="r" rtl="1">
              <a:buFont typeface="Wingdings" pitchFamily="2" charset="2"/>
              <a:buChar char="v"/>
            </a:pPr>
            <a:endParaRPr lang="en-US" sz="2800" dirty="0">
              <a:cs typeface="B Zar" pitchFamily="2" charset="-78"/>
            </a:endParaRPr>
          </a:p>
        </p:txBody>
      </p:sp>
      <p:sp>
        <p:nvSpPr>
          <p:cNvPr id="4" name="Horizontal Scroll 3"/>
          <p:cNvSpPr/>
          <p:nvPr/>
        </p:nvSpPr>
        <p:spPr>
          <a:xfrm>
            <a:off x="214282" y="357166"/>
            <a:ext cx="8501122" cy="200026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200" b="1" dirty="0" smtClean="0">
                <a:solidFill>
                  <a:schemeClr val="tx1">
                    <a:lumMod val="95000"/>
                    <a:lumOff val="5000"/>
                  </a:schemeClr>
                </a:solidFill>
                <a:cs typeface="B Zar" pitchFamily="2" charset="-78"/>
              </a:rPr>
              <a:t>مطالعه تخصیص منابع میان بخش سلامت و سایر بخش ها </a:t>
            </a:r>
          </a:p>
          <a:p>
            <a:pPr algn="ctr" rtl="1"/>
            <a:r>
              <a:rPr lang="fa-IR" sz="3200" b="1" dirty="0" smtClean="0">
                <a:solidFill>
                  <a:schemeClr val="tx1">
                    <a:lumMod val="95000"/>
                    <a:lumOff val="5000"/>
                  </a:schemeClr>
                </a:solidFill>
                <a:cs typeface="B Zar" pitchFamily="2" charset="-78"/>
              </a:rPr>
              <a:t>( تحلیل هزینه منفعت)</a:t>
            </a:r>
            <a:endParaRPr lang="en-US" sz="32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0" y="2643182"/>
            <a:ext cx="828677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کودکان؟</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کهنسالان؟</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مجروحان تصادفی؟</a:t>
            </a:r>
            <a:endParaRPr kumimoji="0" lang="fa-IR" sz="2800" b="0" i="0" u="none" strike="noStrike" cap="none" normalizeH="0" baseline="0" dirty="0" smtClean="0">
              <a:ln>
                <a:noFill/>
              </a:ln>
              <a:solidFill>
                <a:schemeClr val="tx1"/>
              </a:solidFill>
              <a:effectLst/>
              <a:latin typeface="Arial" pitchFamily="34" charset="0"/>
              <a:cs typeface="B Zar" pitchFamily="2" charset="-78"/>
            </a:endParaRPr>
          </a:p>
        </p:txBody>
      </p:sp>
      <p:sp>
        <p:nvSpPr>
          <p:cNvPr id="4" name="Horizontal Scroll 3"/>
          <p:cNvSpPr/>
          <p:nvPr/>
        </p:nvSpPr>
        <p:spPr>
          <a:xfrm>
            <a:off x="285720" y="285728"/>
            <a:ext cx="8501122" cy="178595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fontAlgn="base">
              <a:lnSpc>
                <a:spcPct val="150000"/>
              </a:lnSpc>
              <a:spcBef>
                <a:spcPct val="0"/>
              </a:spcBef>
              <a:spcAft>
                <a:spcPct val="0"/>
              </a:spcAft>
            </a:pPr>
            <a:r>
              <a:rPr lang="fa-IR" sz="3200" b="1" dirty="0" smtClean="0">
                <a:solidFill>
                  <a:schemeClr val="tx1">
                    <a:lumMod val="95000"/>
                    <a:lumOff val="5000"/>
                  </a:schemeClr>
                </a:solidFill>
                <a:latin typeface="Calibri" pitchFamily="34" charset="0"/>
                <a:ea typeface="Calibri" pitchFamily="34" charset="0"/>
                <a:cs typeface="B Zar" pitchFamily="2" charset="-78"/>
              </a:rPr>
              <a:t>مطالعه تخصیص منابع درون بخش سلامت بین بیماران</a:t>
            </a:r>
          </a:p>
          <a:p>
            <a:pPr lvl="0" algn="ctr" rtl="1" fontAlgn="base">
              <a:lnSpc>
                <a:spcPct val="150000"/>
              </a:lnSpc>
              <a:spcBef>
                <a:spcPct val="0"/>
              </a:spcBef>
              <a:spcAft>
                <a:spcPct val="0"/>
              </a:spcAft>
            </a:pPr>
            <a:r>
              <a:rPr lang="fa-IR" sz="3200" b="1" dirty="0" smtClean="0">
                <a:solidFill>
                  <a:schemeClr val="tx1">
                    <a:lumMod val="95000"/>
                    <a:lumOff val="5000"/>
                  </a:schemeClr>
                </a:solidFill>
                <a:latin typeface="Calibri" pitchFamily="34" charset="0"/>
                <a:ea typeface="Calibri" pitchFamily="34" charset="0"/>
                <a:cs typeface="B Zar" pitchFamily="2" charset="-78"/>
              </a:rPr>
              <a:t> ( تحلیل هزینه مطلوبیت)</a:t>
            </a:r>
            <a:endParaRPr lang="en-US" sz="3200" b="1" dirty="0" smtClean="0">
              <a:solidFill>
                <a:schemeClr val="tx1">
                  <a:lumMod val="95000"/>
                  <a:lumOff val="5000"/>
                </a:schemeClr>
              </a:solidFill>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457">
                                            <p:txEl>
                                              <p:pRg st="0" end="0"/>
                                            </p:txEl>
                                          </p:spTgt>
                                        </p:tgtEl>
                                        <p:attrNameLst>
                                          <p:attrName>style.visibility</p:attrName>
                                        </p:attrNameLst>
                                      </p:cBhvr>
                                      <p:to>
                                        <p:strVal val="visible"/>
                                      </p:to>
                                    </p:set>
                                    <p:animEffect transition="in" filter="wipe(down)">
                                      <p:cBhvr>
                                        <p:cTn id="7" dur="500"/>
                                        <p:tgtEl>
                                          <p:spTgt spid="194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9457">
                                            <p:txEl>
                                              <p:pRg st="1" end="1"/>
                                            </p:txEl>
                                          </p:spTgt>
                                        </p:tgtEl>
                                        <p:attrNameLst>
                                          <p:attrName>style.visibility</p:attrName>
                                        </p:attrNameLst>
                                      </p:cBhvr>
                                      <p:to>
                                        <p:strVal val="visible"/>
                                      </p:to>
                                    </p:set>
                                    <p:animEffect transition="in" filter="wipe(down)">
                                      <p:cBhvr>
                                        <p:cTn id="12" dur="500"/>
                                        <p:tgtEl>
                                          <p:spTgt spid="1945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457">
                                            <p:txEl>
                                              <p:pRg st="2" end="2"/>
                                            </p:txEl>
                                          </p:spTgt>
                                        </p:tgtEl>
                                        <p:attrNameLst>
                                          <p:attrName>style.visibility</p:attrName>
                                        </p:attrNameLst>
                                      </p:cBhvr>
                                      <p:to>
                                        <p:strVal val="visible"/>
                                      </p:to>
                                    </p:set>
                                    <p:animEffect transition="in" filter="wipe(down)">
                                      <p:cBhvr>
                                        <p:cTn id="17" dur="500"/>
                                        <p:tgtEl>
                                          <p:spTgt spid="1945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0" y="1928802"/>
            <a:ext cx="8429652" cy="44363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چه سهمی از هزینه به مراقبت های اولیه اختصاص می یابد؟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چه سهمی از هزینه به مراقبت های سطح دوم اختصاص می یابد؟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چه سهمی از هزینه به مراقبت های سطح سوم اختصاص می یابد؟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پیشگیری یا درمان</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کنترل سل یا مالاریا</a:t>
            </a:r>
            <a:endParaRPr kumimoji="0" lang="fa-IR" sz="2800" b="0" i="0" u="none" strike="noStrike" cap="none" normalizeH="0" baseline="0" dirty="0" smtClean="0">
              <a:ln>
                <a:noFill/>
              </a:ln>
              <a:solidFill>
                <a:schemeClr val="tx1"/>
              </a:solidFill>
              <a:effectLst/>
              <a:latin typeface="Arial" pitchFamily="34" charset="0"/>
              <a:cs typeface="B Zar" pitchFamily="2" charset="-78"/>
            </a:endParaRPr>
          </a:p>
        </p:txBody>
      </p:sp>
      <p:sp>
        <p:nvSpPr>
          <p:cNvPr id="4" name="Horizontal Scroll 3"/>
          <p:cNvSpPr/>
          <p:nvPr/>
        </p:nvSpPr>
        <p:spPr>
          <a:xfrm>
            <a:off x="285720" y="214290"/>
            <a:ext cx="8501122" cy="178595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fontAlgn="base">
              <a:spcBef>
                <a:spcPct val="0"/>
              </a:spcBef>
              <a:spcAft>
                <a:spcPct val="0"/>
              </a:spcAft>
            </a:pPr>
            <a:r>
              <a:rPr lang="fa-IR" sz="3200" b="1" dirty="0" smtClean="0">
                <a:solidFill>
                  <a:schemeClr val="tx1">
                    <a:lumMod val="95000"/>
                    <a:lumOff val="5000"/>
                  </a:schemeClr>
                </a:solidFill>
                <a:latin typeface="Calibri" pitchFamily="34" charset="0"/>
                <a:ea typeface="Calibri" pitchFamily="34" charset="0"/>
                <a:cs typeface="B Zar" pitchFamily="2" charset="-78"/>
              </a:rPr>
              <a:t>مطالعه تخصیص منابع درون بخش سلامت بین مراقبت ها </a:t>
            </a:r>
          </a:p>
          <a:p>
            <a:pPr lvl="0" algn="ctr" rtl="1" fontAlgn="base">
              <a:spcBef>
                <a:spcPct val="0"/>
              </a:spcBef>
              <a:spcAft>
                <a:spcPct val="0"/>
              </a:spcAft>
            </a:pPr>
            <a:r>
              <a:rPr lang="fa-IR" sz="3200" b="1" dirty="0" smtClean="0">
                <a:solidFill>
                  <a:schemeClr val="tx1">
                    <a:lumMod val="95000"/>
                    <a:lumOff val="5000"/>
                  </a:schemeClr>
                </a:solidFill>
                <a:latin typeface="Calibri" pitchFamily="34" charset="0"/>
                <a:ea typeface="Calibri" pitchFamily="34" charset="0"/>
                <a:cs typeface="B Zar" pitchFamily="2" charset="-78"/>
              </a:rPr>
              <a:t>( تحلیل هزینه اثربخشی)</a:t>
            </a:r>
            <a:endParaRPr lang="en-US" sz="3200" b="1" dirty="0" smtClean="0">
              <a:solidFill>
                <a:schemeClr val="tx1">
                  <a:lumMod val="95000"/>
                  <a:lumOff val="5000"/>
                </a:schemeClr>
              </a:solidFill>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29">
                                            <p:txEl>
                                              <p:pRg st="0" end="0"/>
                                            </p:txEl>
                                          </p:spTgt>
                                        </p:tgtEl>
                                        <p:attrNameLst>
                                          <p:attrName>style.visibility</p:attrName>
                                        </p:attrNameLst>
                                      </p:cBhvr>
                                      <p:to>
                                        <p:strVal val="visible"/>
                                      </p:to>
                                    </p:set>
                                    <p:animEffect transition="in" filter="fade">
                                      <p:cBhvr>
                                        <p:cTn id="7" dur="2000"/>
                                        <p:tgtEl>
                                          <p:spTgt spid="225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529">
                                            <p:txEl>
                                              <p:pRg st="1" end="1"/>
                                            </p:txEl>
                                          </p:spTgt>
                                        </p:tgtEl>
                                        <p:attrNameLst>
                                          <p:attrName>style.visibility</p:attrName>
                                        </p:attrNameLst>
                                      </p:cBhvr>
                                      <p:to>
                                        <p:strVal val="visible"/>
                                      </p:to>
                                    </p:set>
                                    <p:animEffect transition="in" filter="fade">
                                      <p:cBhvr>
                                        <p:cTn id="12" dur="2000"/>
                                        <p:tgtEl>
                                          <p:spTgt spid="225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529">
                                            <p:txEl>
                                              <p:pRg st="2" end="2"/>
                                            </p:txEl>
                                          </p:spTgt>
                                        </p:tgtEl>
                                        <p:attrNameLst>
                                          <p:attrName>style.visibility</p:attrName>
                                        </p:attrNameLst>
                                      </p:cBhvr>
                                      <p:to>
                                        <p:strVal val="visible"/>
                                      </p:to>
                                    </p:set>
                                    <p:animEffect transition="in" filter="fade">
                                      <p:cBhvr>
                                        <p:cTn id="17" dur="2000"/>
                                        <p:tgtEl>
                                          <p:spTgt spid="225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529">
                                            <p:txEl>
                                              <p:pRg st="3" end="3"/>
                                            </p:txEl>
                                          </p:spTgt>
                                        </p:tgtEl>
                                        <p:attrNameLst>
                                          <p:attrName>style.visibility</p:attrName>
                                        </p:attrNameLst>
                                      </p:cBhvr>
                                      <p:to>
                                        <p:strVal val="visible"/>
                                      </p:to>
                                    </p:set>
                                    <p:animEffect transition="in" filter="fade">
                                      <p:cBhvr>
                                        <p:cTn id="22" dur="2000"/>
                                        <p:tgtEl>
                                          <p:spTgt spid="225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529">
                                            <p:txEl>
                                              <p:pRg st="4" end="4"/>
                                            </p:txEl>
                                          </p:spTgt>
                                        </p:tgtEl>
                                        <p:attrNameLst>
                                          <p:attrName>style.visibility</p:attrName>
                                        </p:attrNameLst>
                                      </p:cBhvr>
                                      <p:to>
                                        <p:strVal val="visible"/>
                                      </p:to>
                                    </p:set>
                                    <p:animEffect transition="in" filter="fade">
                                      <p:cBhvr>
                                        <p:cTn id="27" dur="2000"/>
                                        <p:tgtEl>
                                          <p:spTgt spid="225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984248"/>
            <a:ext cx="7467600" cy="4873752"/>
          </a:xfrm>
        </p:spPr>
        <p:txBody>
          <a:bodyPr>
            <a:normAutofit/>
          </a:bodyPr>
          <a:lstStyle/>
          <a:p>
            <a:pPr lvl="0" algn="r" rtl="1">
              <a:lnSpc>
                <a:spcPct val="200000"/>
              </a:lnSpc>
              <a:buFont typeface="Wingdings" pitchFamily="2" charset="2"/>
              <a:buChar char="v"/>
            </a:pPr>
            <a:r>
              <a:rPr lang="en-US" sz="2800" dirty="0" smtClean="0">
                <a:latin typeface="Calibri" pitchFamily="34" charset="0"/>
                <a:ea typeface="Calibri" pitchFamily="34" charset="0"/>
                <a:cs typeface="B Zar" pitchFamily="2" charset="-78"/>
              </a:rPr>
              <a:t> </a:t>
            </a:r>
            <a:r>
              <a:rPr lang="fa-IR" sz="2800" dirty="0" smtClean="0">
                <a:latin typeface="Calibri" pitchFamily="34" charset="0"/>
                <a:ea typeface="Calibri" pitchFamily="34" charset="0"/>
                <a:cs typeface="B Zar" pitchFamily="2" charset="-78"/>
              </a:rPr>
              <a:t>نظام بازار</a:t>
            </a:r>
            <a:r>
              <a:rPr lang="en-US" sz="2800" dirty="0" smtClean="0">
                <a:latin typeface="Arial" pitchFamily="34" charset="0"/>
                <a:cs typeface="B Zar" pitchFamily="2" charset="-78"/>
              </a:rPr>
              <a:t> </a:t>
            </a:r>
            <a:endParaRPr lang="fa-IR" sz="2800" dirty="0" smtClean="0">
              <a:latin typeface="Arial" pitchFamily="34" charset="0"/>
              <a:cs typeface="B Zar" pitchFamily="2" charset="-78"/>
            </a:endParaRPr>
          </a:p>
          <a:p>
            <a:pPr algn="r" rtl="1">
              <a:lnSpc>
                <a:spcPct val="200000"/>
              </a:lnSpc>
              <a:buFont typeface="Wingdings" pitchFamily="2" charset="2"/>
              <a:buChar char="v"/>
            </a:pPr>
            <a:r>
              <a:rPr lang="fa-IR" sz="2800" dirty="0" smtClean="0">
                <a:cs typeface="B Zar" pitchFamily="2" charset="-78"/>
              </a:rPr>
              <a:t>نظام دستوری</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نظام مختلط </a:t>
            </a:r>
            <a:endParaRPr lang="en-US" sz="2800" dirty="0" smtClean="0">
              <a:cs typeface="B Zar" pitchFamily="2" charset="-78"/>
            </a:endParaRPr>
          </a:p>
          <a:p>
            <a:pPr lvl="0" algn="r" rtl="1">
              <a:lnSpc>
                <a:spcPct val="200000"/>
              </a:lnSpc>
              <a:buFont typeface="Wingdings" pitchFamily="2" charset="2"/>
              <a:buChar char="v"/>
            </a:pPr>
            <a:endParaRPr lang="en-US" sz="2800" dirty="0" smtClean="0">
              <a:latin typeface="Arial" pitchFamily="34" charset="0"/>
              <a:cs typeface="B Zar" pitchFamily="2" charset="-78"/>
            </a:endParaRPr>
          </a:p>
          <a:p>
            <a:pPr algn="r" rtl="1">
              <a:lnSpc>
                <a:spcPct val="200000"/>
              </a:lnSpc>
              <a:buFont typeface="Wingdings" pitchFamily="2" charset="2"/>
              <a:buChar char="v"/>
            </a:pPr>
            <a:endParaRPr lang="en-US" sz="2800" dirty="0">
              <a:cs typeface="B Zar" pitchFamily="2" charset="-78"/>
            </a:endParaRPr>
          </a:p>
        </p:txBody>
      </p:sp>
      <p:sp>
        <p:nvSpPr>
          <p:cNvPr id="4" name="Horizontal Scroll 3"/>
          <p:cNvSpPr/>
          <p:nvPr/>
        </p:nvSpPr>
        <p:spPr>
          <a:xfrm>
            <a:off x="1428728" y="500042"/>
            <a:ext cx="5429288" cy="150019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fa-IR" sz="3600" b="1" dirty="0" smtClean="0">
                <a:solidFill>
                  <a:schemeClr val="tx1"/>
                </a:solidFill>
                <a:latin typeface="Calibri" pitchFamily="34" charset="0"/>
                <a:ea typeface="Calibri" pitchFamily="34" charset="0"/>
                <a:cs typeface="B Zar" pitchFamily="2" charset="-78"/>
              </a:rPr>
              <a:t>الگوهای اقتصادی</a:t>
            </a:r>
            <a:endParaRPr lang="en-US" sz="3600" b="1" dirty="0" smtClean="0">
              <a:solidFill>
                <a:schemeClr val="tx1"/>
              </a:solidFill>
              <a:latin typeface="Calibri" pitchFamily="34" charset="0"/>
              <a:ea typeface="Calibri"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ChangeArrowheads="1"/>
          </p:cNvSpPr>
          <p:nvPr/>
        </p:nvSpPr>
        <p:spPr bwMode="auto">
          <a:xfrm>
            <a:off x="0" y="1785926"/>
            <a:ext cx="842965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منابع بر اساس تمایل و توانایی تخصیص می یابد.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توزیع اولیه ثروت نقش تعیین کننده ای دارد.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a:p>
            <a:pPr marL="0" marR="0" lvl="0" indent="0" algn="justLow"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میزان مراقبت سلامت به درآمد و قیمت بستگی دارد.</a:t>
            </a:r>
            <a:endParaRPr kumimoji="0" lang="fa-IR" sz="2800" b="0" i="0" u="none" strike="noStrike" cap="none" normalizeH="0" baseline="0" dirty="0" smtClean="0">
              <a:ln>
                <a:noFill/>
              </a:ln>
              <a:solidFill>
                <a:schemeClr val="tx1"/>
              </a:solidFill>
              <a:effectLst/>
              <a:latin typeface="Arial" pitchFamily="34" charset="0"/>
              <a:cs typeface="B Zar" pitchFamily="2" charset="-78"/>
            </a:endParaRPr>
          </a:p>
        </p:txBody>
      </p:sp>
      <p:sp>
        <p:nvSpPr>
          <p:cNvPr id="4" name="Horizontal Scroll 3"/>
          <p:cNvSpPr/>
          <p:nvPr/>
        </p:nvSpPr>
        <p:spPr>
          <a:xfrm>
            <a:off x="1357290" y="0"/>
            <a:ext cx="6357982" cy="192880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solidFill>
                <a:latin typeface="Calibri" pitchFamily="34" charset="0"/>
                <a:ea typeface="Calibri" pitchFamily="34" charset="0"/>
                <a:cs typeface="B Zar" pitchFamily="2" charset="-78"/>
              </a:rPr>
              <a:t> نظام بازار</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7">
                                            <p:txEl>
                                              <p:pRg st="0" end="0"/>
                                            </p:txEl>
                                          </p:spTgt>
                                        </p:tgtEl>
                                        <p:attrNameLst>
                                          <p:attrName>style.visibility</p:attrName>
                                        </p:attrNameLst>
                                      </p:cBhvr>
                                      <p:to>
                                        <p:strVal val="visible"/>
                                      </p:to>
                                    </p:set>
                                    <p:animEffect transition="in" filter="fade">
                                      <p:cBhvr>
                                        <p:cTn id="7" dur="2000"/>
                                        <p:tgtEl>
                                          <p:spTgt spid="2457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577">
                                            <p:txEl>
                                              <p:pRg st="1" end="1"/>
                                            </p:txEl>
                                          </p:spTgt>
                                        </p:tgtEl>
                                        <p:attrNameLst>
                                          <p:attrName>style.visibility</p:attrName>
                                        </p:attrNameLst>
                                      </p:cBhvr>
                                      <p:to>
                                        <p:strVal val="visible"/>
                                      </p:to>
                                    </p:set>
                                    <p:animEffect transition="in" filter="fade">
                                      <p:cBhvr>
                                        <p:cTn id="12" dur="2000"/>
                                        <p:tgtEl>
                                          <p:spTgt spid="2457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577">
                                            <p:txEl>
                                              <p:pRg st="2" end="2"/>
                                            </p:txEl>
                                          </p:spTgt>
                                        </p:tgtEl>
                                        <p:attrNameLst>
                                          <p:attrName>style.visibility</p:attrName>
                                        </p:attrNameLst>
                                      </p:cBhvr>
                                      <p:to>
                                        <p:strVal val="visible"/>
                                      </p:to>
                                    </p:set>
                                    <p:animEffect transition="in" filter="fade">
                                      <p:cBhvr>
                                        <p:cTn id="17" dur="2000"/>
                                        <p:tgtEl>
                                          <p:spTgt spid="2457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600200"/>
            <a:ext cx="8043890" cy="4873752"/>
          </a:xfrm>
        </p:spPr>
        <p:txBody>
          <a:bodyPr>
            <a:normAutofit/>
          </a:bodyPr>
          <a:lstStyle/>
          <a:p>
            <a:pPr algn="r" rtl="1">
              <a:lnSpc>
                <a:spcPct val="250000"/>
              </a:lnSpc>
              <a:buFont typeface="Wingdings" pitchFamily="2" charset="2"/>
              <a:buChar char="v"/>
            </a:pPr>
            <a:r>
              <a:rPr lang="fa-IR" sz="2800" dirty="0" smtClean="0">
                <a:cs typeface="B Zar" pitchFamily="2" charset="-78"/>
              </a:rPr>
              <a:t>از برنامه ریزی برای تخصیص منابع استفاده می شود.  </a:t>
            </a:r>
            <a:endParaRPr lang="en-US" sz="2800" dirty="0" smtClean="0">
              <a:cs typeface="B Zar" pitchFamily="2" charset="-78"/>
            </a:endParaRPr>
          </a:p>
          <a:p>
            <a:pPr algn="r" rtl="1">
              <a:lnSpc>
                <a:spcPct val="250000"/>
              </a:lnSpc>
              <a:buFont typeface="Wingdings" pitchFamily="2" charset="2"/>
              <a:buChar char="v"/>
            </a:pPr>
            <a:r>
              <a:rPr lang="fa-IR" sz="2800" dirty="0" smtClean="0">
                <a:cs typeface="B Zar" pitchFamily="2" charset="-78"/>
              </a:rPr>
              <a:t>مراقبت ها بر اساس معیارهای از پیش تعیین شده مثل نیاز استفاده می شود.</a:t>
            </a:r>
            <a:endParaRPr lang="en-US" sz="2800" dirty="0" smtClean="0">
              <a:cs typeface="B Zar" pitchFamily="2" charset="-78"/>
            </a:endParaRPr>
          </a:p>
          <a:p>
            <a:pPr algn="r">
              <a:lnSpc>
                <a:spcPct val="250000"/>
              </a:lnSpc>
              <a:buFont typeface="Wingdings" pitchFamily="2" charset="2"/>
              <a:buChar char="v"/>
            </a:pPr>
            <a:endParaRPr lang="en-US" sz="2800" dirty="0">
              <a:cs typeface="B Zar" pitchFamily="2" charset="-78"/>
            </a:endParaRPr>
          </a:p>
        </p:txBody>
      </p:sp>
      <p:sp>
        <p:nvSpPr>
          <p:cNvPr id="4" name="Horizontal Scroll 3"/>
          <p:cNvSpPr/>
          <p:nvPr/>
        </p:nvSpPr>
        <p:spPr>
          <a:xfrm>
            <a:off x="1000100" y="214290"/>
            <a:ext cx="6715172" cy="150019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نظام دستوری</a:t>
            </a:r>
            <a:endParaRPr lang="en-US" sz="36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357430"/>
            <a:ext cx="7467600" cy="4116522"/>
          </a:xfrm>
        </p:spPr>
        <p:txBody>
          <a:bodyPr/>
          <a:lstStyle/>
          <a:p>
            <a:pPr algn="r" rtl="1">
              <a:buFont typeface="Wingdings" pitchFamily="2" charset="2"/>
              <a:buChar char="v"/>
            </a:pPr>
            <a:r>
              <a:rPr lang="fa-IR" sz="2800" dirty="0" smtClean="0">
                <a:cs typeface="B Zar" pitchFamily="2" charset="-78"/>
              </a:rPr>
              <a:t>تلفیقی از دو نظام قبلی است.</a:t>
            </a:r>
            <a:endParaRPr lang="en-US" sz="2800" dirty="0" smtClean="0">
              <a:cs typeface="B Zar" pitchFamily="2" charset="-78"/>
            </a:endParaRPr>
          </a:p>
          <a:p>
            <a:pPr algn="r">
              <a:buFont typeface="Wingdings" pitchFamily="2" charset="2"/>
              <a:buChar char="v"/>
            </a:pPr>
            <a:endParaRPr lang="en-US" sz="2800" dirty="0">
              <a:cs typeface="B Zar" pitchFamily="2" charset="-78"/>
            </a:endParaRPr>
          </a:p>
        </p:txBody>
      </p:sp>
      <p:sp>
        <p:nvSpPr>
          <p:cNvPr id="4" name="Horizontal Scroll 3"/>
          <p:cNvSpPr/>
          <p:nvPr/>
        </p:nvSpPr>
        <p:spPr>
          <a:xfrm>
            <a:off x="1857356" y="500042"/>
            <a:ext cx="4929222" cy="150019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fa-IR" sz="3600" b="1" dirty="0" smtClean="0">
                <a:solidFill>
                  <a:schemeClr val="tx1"/>
                </a:solidFill>
                <a:latin typeface="Calibri" pitchFamily="34" charset="0"/>
                <a:ea typeface="Calibri" pitchFamily="34" charset="0"/>
                <a:cs typeface="B Zar" pitchFamily="2" charset="-78"/>
              </a:rPr>
              <a:t>نظام مختلط </a:t>
            </a:r>
            <a:endParaRPr lang="fa-IR" sz="3600" b="1" dirty="0" smtClean="0">
              <a:solidFill>
                <a:schemeClr val="tx1"/>
              </a:solidFill>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Callout 4"/>
          <p:cNvSpPr/>
          <p:nvPr/>
        </p:nvSpPr>
        <p:spPr>
          <a:xfrm>
            <a:off x="214282" y="1142984"/>
            <a:ext cx="8501122" cy="3857652"/>
          </a:xfrm>
          <a:prstGeom prst="cloudCallout">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fontAlgn="base">
              <a:lnSpc>
                <a:spcPct val="300000"/>
              </a:lnSpc>
              <a:spcBef>
                <a:spcPct val="0"/>
              </a:spcBef>
              <a:spcAft>
                <a:spcPct val="0"/>
              </a:spcAft>
            </a:pPr>
            <a:r>
              <a:rPr lang="fa-IR" sz="3200" b="1" dirty="0" smtClean="0">
                <a:solidFill>
                  <a:schemeClr val="tx1">
                    <a:lumMod val="95000"/>
                    <a:lumOff val="5000"/>
                  </a:schemeClr>
                </a:solidFill>
                <a:effectLst>
                  <a:outerShdw blurRad="38100" dist="38100" dir="2700000" algn="tl">
                    <a:srgbClr val="000000">
                      <a:alpha val="43137"/>
                    </a:srgbClr>
                  </a:outerShdw>
                </a:effectLst>
                <a:latin typeface="Calibri" pitchFamily="34" charset="0"/>
                <a:ea typeface="Calibri" pitchFamily="34" charset="0"/>
                <a:cs typeface="B Zar" pitchFamily="2" charset="-78"/>
              </a:rPr>
              <a:t>کدامیک از این نظام ها مناسب ترند؟</a:t>
            </a:r>
            <a:endParaRPr lang="en-US" sz="3200" b="1" dirty="0" smtClean="0">
              <a:solidFill>
                <a:schemeClr val="tx1">
                  <a:lumMod val="95000"/>
                  <a:lumOff val="5000"/>
                </a:schemeClr>
              </a:solidFill>
              <a:effectLst>
                <a:outerShdw blurRad="38100" dist="38100" dir="2700000" algn="tl">
                  <a:srgbClr val="000000">
                    <a:alpha val="43137"/>
                  </a:srgbClr>
                </a:outerShdw>
              </a:effectLst>
              <a:latin typeface="Arial" pitchFamily="34" charset="0"/>
              <a:cs typeface="B Zar"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785786" y="2857496"/>
            <a:ext cx="7286676" cy="17081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کارایی </a:t>
            </a:r>
            <a:endParaRPr kumimoji="0" lang="en-US"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endParaRPr>
          </a:p>
          <a:p>
            <a:pPr marL="0" marR="0" lvl="0" indent="0" algn="r" defTabSz="914400" rtl="1" eaLnBrk="0" fontAlgn="base" latinLnBrk="0" hangingPunct="0">
              <a:lnSpc>
                <a:spcPct val="20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برابری</a:t>
            </a:r>
            <a:r>
              <a:rPr kumimoji="0" lang="en-US" sz="2800" b="0" i="0" u="none" strike="noStrike" cap="none" normalizeH="0" baseline="0" dirty="0" smtClean="0">
                <a:ln>
                  <a:noFill/>
                </a:ln>
                <a:solidFill>
                  <a:schemeClr val="tx1"/>
                </a:solidFill>
                <a:effectLst/>
                <a:latin typeface="Arial" pitchFamily="34" charset="0"/>
                <a:cs typeface="B Zar" pitchFamily="2" charset="-78"/>
              </a:rPr>
              <a:t> </a:t>
            </a:r>
          </a:p>
        </p:txBody>
      </p:sp>
      <p:sp>
        <p:nvSpPr>
          <p:cNvPr id="6" name="Down Ribbon 5"/>
          <p:cNvSpPr/>
          <p:nvPr/>
        </p:nvSpPr>
        <p:spPr>
          <a:xfrm>
            <a:off x="428596" y="500042"/>
            <a:ext cx="8286808" cy="2143140"/>
          </a:xfrm>
          <a:prstGeom prst="ribbon">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eaLnBrk="0" fontAlgn="base" hangingPunct="0">
              <a:lnSpc>
                <a:spcPct val="150000"/>
              </a:lnSpc>
              <a:spcBef>
                <a:spcPct val="0"/>
              </a:spcBef>
              <a:spcAft>
                <a:spcPct val="0"/>
              </a:spcAft>
            </a:pPr>
            <a:r>
              <a:rPr lang="fa-IR" sz="3600" b="1" dirty="0" smtClean="0">
                <a:solidFill>
                  <a:schemeClr val="tx1">
                    <a:lumMod val="95000"/>
                    <a:lumOff val="5000"/>
                  </a:schemeClr>
                </a:solidFill>
                <a:latin typeface="Calibri" pitchFamily="34" charset="0"/>
                <a:ea typeface="Calibri" pitchFamily="34" charset="0"/>
                <a:cs typeface="B Zar" pitchFamily="2" charset="-78"/>
              </a:rPr>
              <a:t>خط کش و معیار مناسب بودن چیست؟</a:t>
            </a:r>
            <a:endParaRPr lang="en-US" sz="3600" b="1" dirty="0" smtClean="0">
              <a:solidFill>
                <a:schemeClr val="tx1">
                  <a:lumMod val="95000"/>
                  <a:lumOff val="5000"/>
                </a:schemeClr>
              </a:solidFill>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3">
                                            <p:txEl>
                                              <p:pRg st="0" end="0"/>
                                            </p:txEl>
                                          </p:spTgt>
                                        </p:tgtEl>
                                        <p:attrNameLst>
                                          <p:attrName>style.visibility</p:attrName>
                                        </p:attrNameLst>
                                      </p:cBhvr>
                                      <p:to>
                                        <p:strVal val="visible"/>
                                      </p:to>
                                    </p:set>
                                    <p:animEffect transition="in" filter="fade">
                                      <p:cBhvr>
                                        <p:cTn id="7" dur="2000"/>
                                        <p:tgtEl>
                                          <p:spTgt spid="286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673">
                                            <p:txEl>
                                              <p:pRg st="1" end="1"/>
                                            </p:txEl>
                                          </p:spTgt>
                                        </p:tgtEl>
                                        <p:attrNameLst>
                                          <p:attrName>style.visibility</p:attrName>
                                        </p:attrNameLst>
                                      </p:cBhvr>
                                      <p:to>
                                        <p:strVal val="visible"/>
                                      </p:to>
                                    </p:set>
                                    <p:animEffect transition="in" filter="fade">
                                      <p:cBhvr>
                                        <p:cTn id="12" dur="2000"/>
                                        <p:tgtEl>
                                          <p:spTgt spid="2867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1500174"/>
            <a:ext cx="7901014" cy="5188092"/>
          </a:xfrm>
        </p:spPr>
        <p:txBody>
          <a:bodyPr>
            <a:normAutofit/>
          </a:bodyPr>
          <a:lstStyle/>
          <a:p>
            <a:pPr algn="r" rtl="1">
              <a:lnSpc>
                <a:spcPct val="150000"/>
              </a:lnSpc>
              <a:buFont typeface="Wingdings" pitchFamily="2" charset="2"/>
              <a:buChar char="v"/>
            </a:pPr>
            <a:r>
              <a:rPr lang="fa-IR" sz="2800" dirty="0" smtClean="0">
                <a:cs typeface="B Zar" pitchFamily="2" charset="-78"/>
              </a:rPr>
              <a:t>انجام فعالیت موردنظر با استفاده از کمترین منابع ممکن</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انجام بیشترین فعالیت ممکن با استفاده از حجم مشخصی از منابع تولیدی</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تولید بر روی منحنی امکانات تولید یعنی کارایی فنی</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مثال: نسبت تخت فعال به تخت ثابت 80 درصد است و بهره برداری نباید کمتر از 95 درصد باشد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مثال: هزینه تامین 100 دلار منابع مالی مبتنی بر مالیات 2 ریال و مبتنی بر تامین اجتماعی 1 ریال است</a:t>
            </a:r>
            <a:endParaRPr lang="en-US" sz="2800" dirty="0">
              <a:cs typeface="B Zar" pitchFamily="2" charset="-78"/>
            </a:endParaRPr>
          </a:p>
        </p:txBody>
      </p:sp>
      <p:sp>
        <p:nvSpPr>
          <p:cNvPr id="4" name="Horizontal Scroll 3"/>
          <p:cNvSpPr/>
          <p:nvPr/>
        </p:nvSpPr>
        <p:spPr>
          <a:xfrm>
            <a:off x="500034" y="214290"/>
            <a:ext cx="7286676" cy="121444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600" b="1" dirty="0" smtClean="0">
                <a:solidFill>
                  <a:schemeClr val="tx1">
                    <a:lumMod val="95000"/>
                    <a:lumOff val="5000"/>
                  </a:schemeClr>
                </a:solidFill>
                <a:cs typeface="B Zar" pitchFamily="2" charset="-78"/>
              </a:rPr>
              <a:t>کارایی فنی</a:t>
            </a:r>
            <a:endParaRPr lang="en-US" sz="3600"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1984248"/>
            <a:ext cx="8643966" cy="4873752"/>
          </a:xfrm>
        </p:spPr>
        <p:txBody>
          <a:bodyPr>
            <a:normAutofit/>
          </a:bodyPr>
          <a:lstStyle/>
          <a:p>
            <a:pPr algn="r" rtl="1">
              <a:lnSpc>
                <a:spcPct val="200000"/>
              </a:lnSpc>
              <a:buFont typeface="Wingdings" pitchFamily="2" charset="2"/>
              <a:buChar char="v"/>
            </a:pPr>
            <a:r>
              <a:rPr lang="fa-IR" sz="2800" dirty="0" smtClean="0">
                <a:cs typeface="B Zar" pitchFamily="2" charset="-78"/>
              </a:rPr>
              <a:t>ترکیبی از کالاها و خدمات که با خواست و ترجیحات مردم سازگار باشد.</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حداکثر سازی رفاه و مطلوبیت جامعه</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منافع نهایی و هزینه نهایی کالاها به هم برابر باشد. </a:t>
            </a:r>
            <a:endParaRPr lang="en-US" sz="2800" dirty="0">
              <a:cs typeface="B Zar" pitchFamily="2" charset="-78"/>
            </a:endParaRPr>
          </a:p>
        </p:txBody>
      </p:sp>
      <p:sp>
        <p:nvSpPr>
          <p:cNvPr id="4" name="Horizontal Scroll 3"/>
          <p:cNvSpPr/>
          <p:nvPr/>
        </p:nvSpPr>
        <p:spPr>
          <a:xfrm>
            <a:off x="642910" y="428604"/>
            <a:ext cx="7429552" cy="150019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کارایی تخصیصی</a:t>
            </a:r>
            <a:endParaRPr lang="en-US" sz="36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57158" y="2214554"/>
            <a:ext cx="8258204" cy="1614486"/>
          </a:xfrm>
        </p:spPr>
        <p:txBody>
          <a:bodyPr>
            <a:normAutofit/>
          </a:bodyPr>
          <a:lstStyle/>
          <a:p>
            <a:pPr algn="just" rtl="1">
              <a:buNone/>
            </a:pPr>
            <a:r>
              <a:rPr lang="fa-IR" sz="2800" dirty="0" smtClean="0">
                <a:solidFill>
                  <a:schemeClr val="tx1">
                    <a:lumMod val="95000"/>
                    <a:lumOff val="5000"/>
                  </a:schemeClr>
                </a:solidFill>
                <a:cs typeface="B Zar" pitchFamily="2" charset="-78"/>
              </a:rPr>
              <a:t>کارایی تخصیصی زمانی حاصل می شود که نتوان با تغییر در تخصیص منابع رفاه همه را افزایش داد یا بدون تغییر گذاشت بدون این که رفاه کسی کاهش یابد.</a:t>
            </a:r>
          </a:p>
          <a:p>
            <a:pPr algn="just" rtl="1">
              <a:buFont typeface="Wingdings" pitchFamily="2" charset="2"/>
              <a:buChar char="v"/>
            </a:pPr>
            <a:endParaRPr lang="en-US" sz="2800" dirty="0" smtClean="0">
              <a:solidFill>
                <a:schemeClr val="tx1">
                  <a:lumMod val="95000"/>
                  <a:lumOff val="5000"/>
                </a:schemeClr>
              </a:solidFill>
              <a:cs typeface="B Zar" pitchFamily="2" charset="-78"/>
            </a:endParaRPr>
          </a:p>
        </p:txBody>
      </p:sp>
      <p:sp>
        <p:nvSpPr>
          <p:cNvPr id="4" name="Rectangle 3"/>
          <p:cNvSpPr/>
          <p:nvPr/>
        </p:nvSpPr>
        <p:spPr>
          <a:xfrm>
            <a:off x="500034" y="4786322"/>
            <a:ext cx="7858180" cy="1815882"/>
          </a:xfrm>
          <a:prstGeom prst="rect">
            <a:avLst/>
          </a:prstGeom>
        </p:spPr>
        <p:txBody>
          <a:bodyPr wrap="square">
            <a:spAutoFit/>
          </a:bodyPr>
          <a:lstStyle/>
          <a:p>
            <a:pPr algn="just" rtl="1"/>
            <a:r>
              <a:rPr lang="fa-IR" sz="2800" dirty="0" smtClean="0">
                <a:solidFill>
                  <a:schemeClr val="tx1">
                    <a:lumMod val="95000"/>
                    <a:lumOff val="5000"/>
                  </a:schemeClr>
                </a:solidFill>
                <a:cs typeface="B Zar" pitchFamily="2" charset="-78"/>
              </a:rPr>
              <a:t>یک تغییر در تخصیص منابع می تواند رفاه برخی را افزایش و برخی را کاهش دهد اما زمانی بهبود در کارایی تخصیصی حاصل می شود که منفعت گروه برنده زیان گروه بازنده را جبران کند و هنوز منفعت خالصی برای آن ها باقی بماند</a:t>
            </a:r>
            <a:r>
              <a:rPr lang="en-US" sz="2800" dirty="0" smtClean="0">
                <a:solidFill>
                  <a:schemeClr val="tx1">
                    <a:lumMod val="95000"/>
                    <a:lumOff val="5000"/>
                  </a:schemeClr>
                </a:solidFill>
                <a:cs typeface="B Zar" pitchFamily="2" charset="-78"/>
              </a:rPr>
              <a:t>.</a:t>
            </a:r>
            <a:endParaRPr lang="en-US" sz="2800" dirty="0">
              <a:solidFill>
                <a:schemeClr val="tx1">
                  <a:lumMod val="95000"/>
                  <a:lumOff val="5000"/>
                </a:schemeClr>
              </a:solidFill>
              <a:cs typeface="B Zar" pitchFamily="2" charset="-78"/>
            </a:endParaRPr>
          </a:p>
        </p:txBody>
      </p:sp>
      <p:sp>
        <p:nvSpPr>
          <p:cNvPr id="5" name="Explosion 1 4"/>
          <p:cNvSpPr/>
          <p:nvPr/>
        </p:nvSpPr>
        <p:spPr>
          <a:xfrm>
            <a:off x="5357818" y="1214422"/>
            <a:ext cx="3357586" cy="1000132"/>
          </a:xfrm>
          <a:prstGeom prst="irregularSeal1">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chemeClr val="tx1">
                    <a:lumMod val="95000"/>
                    <a:lumOff val="5000"/>
                  </a:schemeClr>
                </a:solidFill>
                <a:cs typeface="B Zar" pitchFamily="2" charset="-78"/>
              </a:rPr>
              <a:t>بهینه پارتو</a:t>
            </a:r>
            <a:endParaRPr lang="en-US" sz="2800" dirty="0">
              <a:solidFill>
                <a:schemeClr val="tx1">
                  <a:lumMod val="95000"/>
                  <a:lumOff val="5000"/>
                </a:schemeClr>
              </a:solidFill>
            </a:endParaRPr>
          </a:p>
        </p:txBody>
      </p:sp>
      <p:sp>
        <p:nvSpPr>
          <p:cNvPr id="6" name="Explosion 1 5"/>
          <p:cNvSpPr/>
          <p:nvPr/>
        </p:nvSpPr>
        <p:spPr>
          <a:xfrm>
            <a:off x="5357818" y="3714752"/>
            <a:ext cx="3571900" cy="1000132"/>
          </a:xfrm>
          <a:prstGeom prst="irregularSeal1">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b="1" dirty="0" smtClean="0">
                <a:solidFill>
                  <a:schemeClr val="tx1">
                    <a:lumMod val="95000"/>
                    <a:lumOff val="5000"/>
                  </a:schemeClr>
                </a:solidFill>
                <a:cs typeface="B Zar" pitchFamily="2" charset="-78"/>
              </a:rPr>
              <a:t>بهبود پارتو</a:t>
            </a:r>
            <a:endParaRPr lang="en-US" sz="2800" dirty="0">
              <a:solidFill>
                <a:schemeClr val="tx1">
                  <a:lumMod val="95000"/>
                  <a:lumOff val="5000"/>
                </a:schemeClr>
              </a:solidFill>
            </a:endParaRPr>
          </a:p>
        </p:txBody>
      </p:sp>
      <p:sp>
        <p:nvSpPr>
          <p:cNvPr id="8" name="Down Ribbon 7"/>
          <p:cNvSpPr/>
          <p:nvPr/>
        </p:nvSpPr>
        <p:spPr>
          <a:xfrm>
            <a:off x="1928794" y="285728"/>
            <a:ext cx="4000528" cy="1000132"/>
          </a:xfrm>
          <a:prstGeom prst="ribbon">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بهینه پارتو</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bg/>
                                          </p:spTgt>
                                        </p:tgtEl>
                                        <p:attrNameLst>
                                          <p:attrName>style.visibility</p:attrName>
                                        </p:attrNameLst>
                                      </p:cBhvr>
                                      <p:to>
                                        <p:strVal val="visible"/>
                                      </p:to>
                                    </p:set>
                                    <p:animEffect transition="in" filter="fade">
                                      <p:cBhvr>
                                        <p:cTn id="22" dur="2000"/>
                                        <p:tgtEl>
                                          <p:spTgt spid="6">
                                            <p:bg/>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20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animBg="1"/>
      <p:bldP spid="6"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7467600" cy="1143000"/>
          </a:xfrm>
        </p:spPr>
        <p:txBody>
          <a:bodyPr>
            <a:noAutofit/>
          </a:bodyPr>
          <a:lstStyle/>
          <a:p>
            <a:pPr algn="ctr" rtl="1"/>
            <a:r>
              <a:rPr lang="fa-IR" sz="3600" b="1" dirty="0" smtClean="0">
                <a:solidFill>
                  <a:schemeClr val="tx1">
                    <a:lumMod val="95000"/>
                    <a:lumOff val="5000"/>
                  </a:schemeClr>
                </a:solidFill>
                <a:cs typeface="B Zar" pitchFamily="2" charset="-78"/>
              </a:rPr>
              <a:t> </a:t>
            </a:r>
            <a:endParaRPr lang="en-US" sz="3600" b="1" dirty="0">
              <a:solidFill>
                <a:schemeClr val="tx1">
                  <a:lumMod val="95000"/>
                  <a:lumOff val="5000"/>
                </a:schemeClr>
              </a:solidFill>
              <a:cs typeface="B Zar" pitchFamily="2" charset="-78"/>
            </a:endParaRPr>
          </a:p>
        </p:txBody>
      </p:sp>
      <p:sp>
        <p:nvSpPr>
          <p:cNvPr id="3" name="Content Placeholder 2"/>
          <p:cNvSpPr>
            <a:spLocks noGrp="1"/>
          </p:cNvSpPr>
          <p:nvPr>
            <p:ph sz="quarter" idx="1"/>
          </p:nvPr>
        </p:nvSpPr>
        <p:spPr>
          <a:xfrm>
            <a:off x="457200" y="1285860"/>
            <a:ext cx="7972452" cy="5188092"/>
          </a:xfrm>
        </p:spPr>
        <p:txBody>
          <a:bodyPr>
            <a:normAutofit/>
          </a:bodyPr>
          <a:lstStyle/>
          <a:p>
            <a:pPr algn="r" rtl="1">
              <a:lnSpc>
                <a:spcPct val="150000"/>
              </a:lnSpc>
              <a:buFont typeface="Wingdings" pitchFamily="2" charset="2"/>
              <a:buChar char="v"/>
            </a:pPr>
            <a:r>
              <a:rPr lang="fa-IR" sz="2800" dirty="0" smtClean="0">
                <a:cs typeface="B Zar" pitchFamily="2" charset="-78"/>
              </a:rPr>
              <a:t>دومین معیار تخصیص و تغییرو اصلاح</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حساسیت زیاد مردم به برابری در مراقبت سلامت نسبت به توزیع درآمد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یکی از دلایل دخالت دولت در اقتصاد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عدالت به مفهوم برابری است؟</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مصرف یکسان دارو و خدمات سلامت؟</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سلامتی یکسان برای افراد؟</a:t>
            </a:r>
            <a:endParaRPr lang="en-US" sz="2800" dirty="0" smtClean="0">
              <a:cs typeface="B Zar" pitchFamily="2" charset="-78"/>
            </a:endParaRPr>
          </a:p>
          <a:p>
            <a:pPr algn="r" rtl="1">
              <a:lnSpc>
                <a:spcPct val="150000"/>
              </a:lnSpc>
              <a:buFont typeface="Wingdings" pitchFamily="2" charset="2"/>
              <a:buChar char="v"/>
            </a:pPr>
            <a:endParaRPr lang="en-US" sz="2800" dirty="0">
              <a:cs typeface="B Zar" pitchFamily="2" charset="-78"/>
            </a:endParaRPr>
          </a:p>
        </p:txBody>
      </p:sp>
      <p:sp>
        <p:nvSpPr>
          <p:cNvPr id="4" name="Vertical Scroll 3"/>
          <p:cNvSpPr/>
          <p:nvPr/>
        </p:nvSpPr>
        <p:spPr>
          <a:xfrm>
            <a:off x="2500298" y="357166"/>
            <a:ext cx="3929090" cy="928694"/>
          </a:xfrm>
          <a:prstGeom prst="verticalScroll">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برابری</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
          </p:nvPr>
        </p:nvGraphicFramePr>
        <p:xfrm>
          <a:off x="0" y="1571612"/>
          <a:ext cx="9144000" cy="5072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prstGeom prst="horizontalScroll">
            <a:avLst/>
          </a:prstGeom>
          <a:solidFill>
            <a:srgbClr val="00FF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600" b="1" dirty="0" smtClean="0">
                <a:solidFill>
                  <a:schemeClr val="tx1">
                    <a:lumMod val="95000"/>
                    <a:lumOff val="5000"/>
                  </a:schemeClr>
                </a:solidFill>
                <a:cs typeface="B Zar" pitchFamily="2" charset="-78"/>
              </a:rPr>
              <a:t>عدالت</a:t>
            </a:r>
            <a:endParaRPr 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dgm id="{990240FE-BFC3-451D-8ED2-B7FE00DE1AE5}"/>
                                            </p:graphicEl>
                                          </p:spTgt>
                                        </p:tgtEl>
                                        <p:attrNameLst>
                                          <p:attrName>style.visibility</p:attrName>
                                        </p:attrNameLst>
                                      </p:cBhvr>
                                      <p:to>
                                        <p:strVal val="visible"/>
                                      </p:to>
                                    </p:set>
                                    <p:animEffect transition="in" filter="wipe(down)">
                                      <p:cBhvr>
                                        <p:cTn id="12" dur="500"/>
                                        <p:tgtEl>
                                          <p:spTgt spid="4">
                                            <p:graphicEl>
                                              <a:dgm id="{990240FE-BFC3-451D-8ED2-B7FE00DE1AE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dgm id="{A755E0CD-1E83-42E8-84F0-C792C69E7CF8}"/>
                                            </p:graphicEl>
                                          </p:spTgt>
                                        </p:tgtEl>
                                        <p:attrNameLst>
                                          <p:attrName>style.visibility</p:attrName>
                                        </p:attrNameLst>
                                      </p:cBhvr>
                                      <p:to>
                                        <p:strVal val="visible"/>
                                      </p:to>
                                    </p:set>
                                    <p:animEffect transition="in" filter="wipe(down)">
                                      <p:cBhvr>
                                        <p:cTn id="17" dur="500"/>
                                        <p:tgtEl>
                                          <p:spTgt spid="4">
                                            <p:graphicEl>
                                              <a:dgm id="{A755E0CD-1E83-42E8-84F0-C792C69E7CF8}"/>
                                            </p:graphic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4">
                                            <p:graphicEl>
                                              <a:dgm id="{3FF1B174-E347-4435-970E-0CCA26C22938}"/>
                                            </p:graphicEl>
                                          </p:spTgt>
                                        </p:tgtEl>
                                        <p:attrNameLst>
                                          <p:attrName>style.visibility</p:attrName>
                                        </p:attrNameLst>
                                      </p:cBhvr>
                                      <p:to>
                                        <p:strVal val="visible"/>
                                      </p:to>
                                    </p:set>
                                    <p:animEffect transition="in" filter="wipe(down)">
                                      <p:cBhvr>
                                        <p:cTn id="20" dur="500"/>
                                        <p:tgtEl>
                                          <p:spTgt spid="4">
                                            <p:graphicEl>
                                              <a:dgm id="{3FF1B174-E347-4435-970E-0CCA26C22938}"/>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4">
                                            <p:graphicEl>
                                              <a:dgm id="{B6511665-5BD9-4799-BDEE-6578CCAF3887}"/>
                                            </p:graphicEl>
                                          </p:spTgt>
                                        </p:tgtEl>
                                        <p:attrNameLst>
                                          <p:attrName>style.visibility</p:attrName>
                                        </p:attrNameLst>
                                      </p:cBhvr>
                                      <p:to>
                                        <p:strVal val="visible"/>
                                      </p:to>
                                    </p:set>
                                    <p:animEffect transition="in" filter="wipe(down)">
                                      <p:cBhvr>
                                        <p:cTn id="25" dur="500"/>
                                        <p:tgtEl>
                                          <p:spTgt spid="4">
                                            <p:graphicEl>
                                              <a:dgm id="{B6511665-5BD9-4799-BDEE-6578CCAF3887}"/>
                                            </p:graphic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4">
                                            <p:graphicEl>
                                              <a:dgm id="{5309E4CA-A70A-490C-9182-D67D8A48691F}"/>
                                            </p:graphicEl>
                                          </p:spTgt>
                                        </p:tgtEl>
                                        <p:attrNameLst>
                                          <p:attrName>style.visibility</p:attrName>
                                        </p:attrNameLst>
                                      </p:cBhvr>
                                      <p:to>
                                        <p:strVal val="visible"/>
                                      </p:to>
                                    </p:set>
                                    <p:animEffect transition="in" filter="wipe(down)">
                                      <p:cBhvr>
                                        <p:cTn id="28" dur="500"/>
                                        <p:tgtEl>
                                          <p:spTgt spid="4">
                                            <p:graphicEl>
                                              <a:dgm id="{5309E4CA-A70A-490C-9182-D67D8A48691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graphicEl>
                                              <a:dgm id="{40FCD596-6C7F-4E6F-80AD-57E1CD3B8BDD}"/>
                                            </p:graphicEl>
                                          </p:spTgt>
                                        </p:tgtEl>
                                        <p:attrNameLst>
                                          <p:attrName>style.visibility</p:attrName>
                                        </p:attrNameLst>
                                      </p:cBhvr>
                                      <p:to>
                                        <p:strVal val="visible"/>
                                      </p:to>
                                    </p:set>
                                    <p:animEffect transition="in" filter="wipe(down)">
                                      <p:cBhvr>
                                        <p:cTn id="33" dur="500"/>
                                        <p:tgtEl>
                                          <p:spTgt spid="4">
                                            <p:graphicEl>
                                              <a:dgm id="{40FCD596-6C7F-4E6F-80AD-57E1CD3B8BDD}"/>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
                                            <p:graphicEl>
                                              <a:dgm id="{F2D9BBE9-E124-4CBB-97B2-41538FB98ADF}"/>
                                            </p:graphicEl>
                                          </p:spTgt>
                                        </p:tgtEl>
                                        <p:attrNameLst>
                                          <p:attrName>style.visibility</p:attrName>
                                        </p:attrNameLst>
                                      </p:cBhvr>
                                      <p:to>
                                        <p:strVal val="visible"/>
                                      </p:to>
                                    </p:set>
                                    <p:animEffect transition="in" filter="wipe(down)">
                                      <p:cBhvr>
                                        <p:cTn id="36" dur="500"/>
                                        <p:tgtEl>
                                          <p:spTgt spid="4">
                                            <p:graphicEl>
                                              <a:dgm id="{F2D9BBE9-E124-4CBB-97B2-41538FB98ADF}"/>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
                                            <p:graphicEl>
                                              <a:dgm id="{13BAD318-28B6-4420-BB3B-F34E8D33BEC6}"/>
                                            </p:graphicEl>
                                          </p:spTgt>
                                        </p:tgtEl>
                                        <p:attrNameLst>
                                          <p:attrName>style.visibility</p:attrName>
                                        </p:attrNameLst>
                                      </p:cBhvr>
                                      <p:to>
                                        <p:strVal val="visible"/>
                                      </p:to>
                                    </p:set>
                                    <p:animEffect transition="in" filter="wipe(down)">
                                      <p:cBhvr>
                                        <p:cTn id="41" dur="500"/>
                                        <p:tgtEl>
                                          <p:spTgt spid="4">
                                            <p:graphicEl>
                                              <a:dgm id="{13BAD318-28B6-4420-BB3B-F34E8D33BEC6}"/>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4">
                                            <p:graphicEl>
                                              <a:dgm id="{BA845156-82FE-4CF5-9A05-5AD5B1528814}"/>
                                            </p:graphicEl>
                                          </p:spTgt>
                                        </p:tgtEl>
                                        <p:attrNameLst>
                                          <p:attrName>style.visibility</p:attrName>
                                        </p:attrNameLst>
                                      </p:cBhvr>
                                      <p:to>
                                        <p:strVal val="visible"/>
                                      </p:to>
                                    </p:set>
                                    <p:animEffect transition="in" filter="wipe(down)">
                                      <p:cBhvr>
                                        <p:cTn id="46" dur="500"/>
                                        <p:tgtEl>
                                          <p:spTgt spid="4">
                                            <p:graphicEl>
                                              <a:dgm id="{BA845156-82FE-4CF5-9A05-5AD5B1528814}"/>
                                            </p:graphic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
                                            <p:graphicEl>
                                              <a:dgm id="{E0133270-8E70-4609-8AE1-4EBD5EC2A899}"/>
                                            </p:graphicEl>
                                          </p:spTgt>
                                        </p:tgtEl>
                                        <p:attrNameLst>
                                          <p:attrName>style.visibility</p:attrName>
                                        </p:attrNameLst>
                                      </p:cBhvr>
                                      <p:to>
                                        <p:strVal val="visible"/>
                                      </p:to>
                                    </p:set>
                                    <p:animEffect transition="in" filter="wipe(down)">
                                      <p:cBhvr>
                                        <p:cTn id="49" dur="500"/>
                                        <p:tgtEl>
                                          <p:spTgt spid="4">
                                            <p:graphicEl>
                                              <a:dgm id="{E0133270-8E70-4609-8AE1-4EBD5EC2A899}"/>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
                                            <p:graphicEl>
                                              <a:dgm id="{5CB2637D-C178-43E9-8E85-E9CF3D421F55}"/>
                                            </p:graphicEl>
                                          </p:spTgt>
                                        </p:tgtEl>
                                        <p:attrNameLst>
                                          <p:attrName>style.visibility</p:attrName>
                                        </p:attrNameLst>
                                      </p:cBhvr>
                                      <p:to>
                                        <p:strVal val="visible"/>
                                      </p:to>
                                    </p:set>
                                    <p:animEffect transition="in" filter="wipe(down)">
                                      <p:cBhvr>
                                        <p:cTn id="54" dur="500"/>
                                        <p:tgtEl>
                                          <p:spTgt spid="4">
                                            <p:graphicEl>
                                              <a:dgm id="{5CB2637D-C178-43E9-8E85-E9CF3D421F55}"/>
                                            </p:graphicEl>
                                          </p:spTgt>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
                                            <p:graphicEl>
                                              <a:dgm id="{6EC5725A-721B-45BF-8EF1-F6A0D4FDBB00}"/>
                                            </p:graphicEl>
                                          </p:spTgt>
                                        </p:tgtEl>
                                        <p:attrNameLst>
                                          <p:attrName>style.visibility</p:attrName>
                                        </p:attrNameLst>
                                      </p:cBhvr>
                                      <p:to>
                                        <p:strVal val="visible"/>
                                      </p:to>
                                    </p:set>
                                    <p:animEffect transition="in" filter="wipe(down)">
                                      <p:cBhvr>
                                        <p:cTn id="57" dur="500"/>
                                        <p:tgtEl>
                                          <p:spTgt spid="4">
                                            <p:graphicEl>
                                              <a:dgm id="{6EC5725A-721B-45BF-8EF1-F6A0D4FDBB00}"/>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4">
                                            <p:graphicEl>
                                              <a:dgm id="{B7C6847D-8215-4901-958C-E0834B653097}"/>
                                            </p:graphicEl>
                                          </p:spTgt>
                                        </p:tgtEl>
                                        <p:attrNameLst>
                                          <p:attrName>style.visibility</p:attrName>
                                        </p:attrNameLst>
                                      </p:cBhvr>
                                      <p:to>
                                        <p:strVal val="visible"/>
                                      </p:to>
                                    </p:set>
                                    <p:animEffect transition="in" filter="wipe(down)">
                                      <p:cBhvr>
                                        <p:cTn id="62" dur="500"/>
                                        <p:tgtEl>
                                          <p:spTgt spid="4">
                                            <p:graphicEl>
                                              <a:dgm id="{B7C6847D-8215-4901-958C-E0834B653097}"/>
                                            </p:graphicEl>
                                          </p:spTgt>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
                                            <p:graphicEl>
                                              <a:dgm id="{448296A3-0D34-4C47-95BD-D54B1AF1FED8}"/>
                                            </p:graphicEl>
                                          </p:spTgt>
                                        </p:tgtEl>
                                        <p:attrNameLst>
                                          <p:attrName>style.visibility</p:attrName>
                                        </p:attrNameLst>
                                      </p:cBhvr>
                                      <p:to>
                                        <p:strVal val="visible"/>
                                      </p:to>
                                    </p:set>
                                    <p:animEffect transition="in" filter="wipe(down)">
                                      <p:cBhvr>
                                        <p:cTn id="65" dur="500"/>
                                        <p:tgtEl>
                                          <p:spTgt spid="4">
                                            <p:graphicEl>
                                              <a:dgm id="{448296A3-0D34-4C47-95BD-D54B1AF1FE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rtl="1">
              <a:lnSpc>
                <a:spcPct val="200000"/>
              </a:lnSpc>
              <a:buFont typeface="Wingdings" pitchFamily="2" charset="2"/>
              <a:buChar char="v"/>
            </a:pPr>
            <a:r>
              <a:rPr lang="fa-IR" sz="2800" dirty="0" smtClean="0">
                <a:cs typeface="B Zar" pitchFamily="2" charset="-78"/>
              </a:rPr>
              <a:t>عدالت در تامین مالی</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در دسترسی به مراقبت سلامت</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در ستانده سلامت ( سلامت برابر)</a:t>
            </a:r>
            <a:endParaRPr lang="en-US" sz="2800" dirty="0" smtClean="0">
              <a:cs typeface="B Zar" pitchFamily="2" charset="-78"/>
            </a:endParaRPr>
          </a:p>
          <a:p>
            <a:pPr algn="r" rtl="1">
              <a:lnSpc>
                <a:spcPct val="200000"/>
              </a:lnSpc>
              <a:buFont typeface="Wingdings" pitchFamily="2" charset="2"/>
              <a:buChar char="v"/>
            </a:pPr>
            <a:endParaRPr lang="en-US" sz="2800" dirty="0">
              <a:cs typeface="B Zar" pitchFamily="2" charset="-78"/>
            </a:endParaRPr>
          </a:p>
        </p:txBody>
      </p:sp>
      <p:sp>
        <p:nvSpPr>
          <p:cNvPr id="4" name="Horizontal Scroll 3"/>
          <p:cNvSpPr/>
          <p:nvPr/>
        </p:nvSpPr>
        <p:spPr>
          <a:xfrm>
            <a:off x="1000100" y="428604"/>
            <a:ext cx="6357982" cy="121444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عدالت در حوزه سلامت</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rtl="1">
              <a:lnSpc>
                <a:spcPct val="200000"/>
              </a:lnSpc>
              <a:buFont typeface="Wingdings" pitchFamily="2" charset="2"/>
              <a:buChar char="v"/>
            </a:pPr>
            <a:r>
              <a:rPr lang="fa-IR" sz="2800" dirty="0" smtClean="0">
                <a:cs typeface="B Zar" pitchFamily="2" charset="-78"/>
              </a:rPr>
              <a:t>تامین مالی بر اساس توان پرداخت</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عمودی در تامین مالی؟</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افقی در تامین مالی؟</a:t>
            </a:r>
            <a:endParaRPr lang="en-US" sz="2800" dirty="0" smtClean="0">
              <a:cs typeface="B Zar" pitchFamily="2" charset="-78"/>
            </a:endParaRPr>
          </a:p>
          <a:p>
            <a:pPr algn="r">
              <a:lnSpc>
                <a:spcPct val="200000"/>
              </a:lnSpc>
              <a:buFont typeface="Wingdings" pitchFamily="2" charset="2"/>
              <a:buChar char="v"/>
            </a:pPr>
            <a:endParaRPr lang="en-US" sz="2800" dirty="0">
              <a:cs typeface="B Zar" pitchFamily="2" charset="-78"/>
            </a:endParaRPr>
          </a:p>
        </p:txBody>
      </p:sp>
      <p:sp>
        <p:nvSpPr>
          <p:cNvPr id="5" name="Horizontal Scroll 4"/>
          <p:cNvSpPr/>
          <p:nvPr/>
        </p:nvSpPr>
        <p:spPr>
          <a:xfrm>
            <a:off x="1285852" y="428604"/>
            <a:ext cx="6572296" cy="121444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عدالت در تامین مالی</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r" rtl="1">
              <a:lnSpc>
                <a:spcPct val="200000"/>
              </a:lnSpc>
              <a:buFont typeface="Wingdings" pitchFamily="2" charset="2"/>
              <a:buChar char="v"/>
            </a:pPr>
            <a:r>
              <a:rPr lang="fa-IR" sz="2800" dirty="0" smtClean="0">
                <a:cs typeface="B Zar" pitchFamily="2" charset="-78"/>
              </a:rPr>
              <a:t>توزیع مراقبت سلامت بر اساس نیاز</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عمودی در مراقبت؟</a:t>
            </a:r>
            <a:endParaRPr lang="en-US" sz="2800" dirty="0" smtClean="0">
              <a:cs typeface="B Zar" pitchFamily="2" charset="-78"/>
            </a:endParaRPr>
          </a:p>
          <a:p>
            <a:pPr algn="r" rtl="1">
              <a:lnSpc>
                <a:spcPct val="200000"/>
              </a:lnSpc>
              <a:buFont typeface="Wingdings" pitchFamily="2" charset="2"/>
              <a:buChar char="v"/>
            </a:pPr>
            <a:r>
              <a:rPr lang="fa-IR" sz="2800" dirty="0" smtClean="0">
                <a:cs typeface="B Zar" pitchFamily="2" charset="-78"/>
              </a:rPr>
              <a:t>عدالت افقی در مراقبت؟</a:t>
            </a:r>
            <a:endParaRPr lang="en-US" sz="2800" dirty="0" smtClean="0">
              <a:cs typeface="B Zar" pitchFamily="2" charset="-78"/>
            </a:endParaRPr>
          </a:p>
          <a:p>
            <a:pPr algn="r">
              <a:lnSpc>
                <a:spcPct val="200000"/>
              </a:lnSpc>
              <a:buFont typeface="Wingdings" pitchFamily="2" charset="2"/>
              <a:buChar char="v"/>
            </a:pPr>
            <a:endParaRPr lang="en-US" sz="2800" dirty="0">
              <a:cs typeface="B Zar" pitchFamily="2" charset="-78"/>
            </a:endParaRPr>
          </a:p>
        </p:txBody>
      </p:sp>
      <p:sp>
        <p:nvSpPr>
          <p:cNvPr id="4" name="Horizontal Scroll 3"/>
          <p:cNvSpPr/>
          <p:nvPr/>
        </p:nvSpPr>
        <p:spPr>
          <a:xfrm>
            <a:off x="1000100" y="357166"/>
            <a:ext cx="6786610" cy="128588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600" b="1" dirty="0" smtClean="0">
                <a:solidFill>
                  <a:schemeClr val="tx1">
                    <a:lumMod val="95000"/>
                    <a:lumOff val="5000"/>
                  </a:schemeClr>
                </a:solidFill>
                <a:cs typeface="B Zar" pitchFamily="2" charset="-78"/>
              </a:rPr>
              <a:t>عدالت در دسترسی به مراقبت سلامت</a:t>
            </a:r>
            <a:endParaRPr lang="en-US" sz="36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1600200"/>
            <a:ext cx="8429684" cy="4873752"/>
          </a:xfrm>
        </p:spPr>
        <p:txBody>
          <a:bodyPr>
            <a:normAutofit/>
          </a:bodyPr>
          <a:lstStyle/>
          <a:p>
            <a:pPr algn="r" rtl="1">
              <a:lnSpc>
                <a:spcPct val="150000"/>
              </a:lnSpc>
              <a:buFont typeface="Wingdings" pitchFamily="2" charset="2"/>
              <a:buChar char="v"/>
            </a:pPr>
            <a:r>
              <a:rPr lang="fa-IR" sz="2800" dirty="0" smtClean="0">
                <a:cs typeface="B Zar" pitchFamily="2" charset="-78"/>
              </a:rPr>
              <a:t>افراد صرف نظر از درآمد و محل زندگی و ... از سطح سلامت یکسان برخوردار شوند.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عدالت یک نظام سلامت بر حسب سطح بیماری یا مرگ مورد قضاوت قرار می گیرد تا دسترسی</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تفاوت در ژنتیک؟</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تفاوت در مواظبت از سلامت؟</a:t>
            </a:r>
            <a:endParaRPr lang="en-US" sz="2800" dirty="0" smtClean="0">
              <a:cs typeface="B Zar" pitchFamily="2" charset="-78"/>
            </a:endParaRPr>
          </a:p>
          <a:p>
            <a:pPr algn="r">
              <a:lnSpc>
                <a:spcPct val="150000"/>
              </a:lnSpc>
              <a:buFont typeface="Wingdings" pitchFamily="2" charset="2"/>
              <a:buChar char="v"/>
            </a:pPr>
            <a:endParaRPr lang="en-US" sz="2800" dirty="0">
              <a:cs typeface="B Zar" pitchFamily="2" charset="-78"/>
            </a:endParaRPr>
          </a:p>
        </p:txBody>
      </p:sp>
      <p:sp>
        <p:nvSpPr>
          <p:cNvPr id="4" name="Horizontal Scroll 3"/>
          <p:cNvSpPr/>
          <p:nvPr/>
        </p:nvSpPr>
        <p:spPr>
          <a:xfrm>
            <a:off x="1071538" y="285728"/>
            <a:ext cx="7000924" cy="135732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عدالت در ستانده سلامت ( سلامت برابر)</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lnSpcReduction="10000"/>
          </a:bodyPr>
          <a:lstStyle/>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بالا بودن هزینه های معامله در بخش سلامت</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بی اطمینانی از طرف عرضه و تقاضا</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عدم تقارن اطلاعات</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آثار بیرونی</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محدودیت بازار</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دخالت دولت</a:t>
            </a:r>
            <a:endParaRPr lang="en-US" sz="2800" dirty="0" smtClean="0">
              <a:solidFill>
                <a:schemeClr val="tx1">
                  <a:lumMod val="95000"/>
                  <a:lumOff val="5000"/>
                </a:schemeClr>
              </a:solidFill>
              <a:cs typeface="B Zar" pitchFamily="2" charset="-78"/>
            </a:endParaRPr>
          </a:p>
          <a:p>
            <a:pPr lvl="0" algn="r" rtl="1">
              <a:lnSpc>
                <a:spcPct val="150000"/>
              </a:lnSpc>
              <a:buFont typeface="Wingdings" pitchFamily="2" charset="2"/>
              <a:buChar char="v"/>
            </a:pPr>
            <a:r>
              <a:rPr lang="fa-IR" sz="2800" dirty="0" smtClean="0">
                <a:solidFill>
                  <a:schemeClr val="tx1">
                    <a:lumMod val="95000"/>
                    <a:lumOff val="5000"/>
                  </a:schemeClr>
                </a:solidFill>
                <a:cs typeface="B Zar" pitchFamily="2" charset="-78"/>
              </a:rPr>
              <a:t>اهمیت کیفیت</a:t>
            </a:r>
            <a:endParaRPr lang="en-US" sz="2800" dirty="0">
              <a:solidFill>
                <a:schemeClr val="tx1">
                  <a:lumMod val="95000"/>
                  <a:lumOff val="5000"/>
                </a:schemeClr>
              </a:solidFill>
              <a:cs typeface="B Zar" pitchFamily="2" charset="-78"/>
            </a:endParaRPr>
          </a:p>
        </p:txBody>
      </p:sp>
      <p:sp>
        <p:nvSpPr>
          <p:cNvPr id="5" name="Wave 4"/>
          <p:cNvSpPr/>
          <p:nvPr/>
        </p:nvSpPr>
        <p:spPr>
          <a:xfrm>
            <a:off x="357158" y="357166"/>
            <a:ext cx="8429684" cy="135732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ویژگی اصلی بازار مراقبت های سلامتی</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2357430"/>
            <a:ext cx="7467600" cy="4500570"/>
          </a:xfrm>
        </p:spPr>
        <p:txBody>
          <a:bodyPr/>
          <a:lstStyle/>
          <a:p>
            <a:pPr algn="r" rtl="1">
              <a:lnSpc>
                <a:spcPct val="150000"/>
              </a:lnSpc>
              <a:buFont typeface="Wingdings" pitchFamily="2" charset="2"/>
              <a:buChar char="v"/>
            </a:pPr>
            <a:r>
              <a:rPr lang="fa-IR" dirty="0" smtClean="0">
                <a:cs typeface="B Zar" pitchFamily="2" charset="-78"/>
              </a:rPr>
              <a:t>حداکثر کردن سود</a:t>
            </a:r>
            <a:endParaRPr lang="en-US" dirty="0" smtClean="0">
              <a:cs typeface="B Zar" pitchFamily="2" charset="-78"/>
            </a:endParaRPr>
          </a:p>
          <a:p>
            <a:pPr algn="r" rtl="1">
              <a:lnSpc>
                <a:spcPct val="150000"/>
              </a:lnSpc>
              <a:buFont typeface="Wingdings" pitchFamily="2" charset="2"/>
              <a:buChar char="v"/>
            </a:pPr>
            <a:r>
              <a:rPr lang="fa-IR" dirty="0" smtClean="0">
                <a:cs typeface="B Zar" pitchFamily="2" charset="-78"/>
              </a:rPr>
              <a:t>همگن بودن کالا</a:t>
            </a:r>
            <a:endParaRPr lang="en-US" dirty="0" smtClean="0">
              <a:cs typeface="B Zar" pitchFamily="2" charset="-78"/>
            </a:endParaRPr>
          </a:p>
          <a:p>
            <a:pPr algn="r" rtl="1">
              <a:lnSpc>
                <a:spcPct val="150000"/>
              </a:lnSpc>
              <a:buFont typeface="Wingdings" pitchFamily="2" charset="2"/>
              <a:buChar char="v"/>
            </a:pPr>
            <a:r>
              <a:rPr lang="fa-IR" dirty="0" smtClean="0">
                <a:cs typeface="B Zar" pitchFamily="2" charset="-78"/>
              </a:rPr>
              <a:t>اطلاعات کامل</a:t>
            </a:r>
            <a:endParaRPr lang="en-US" dirty="0" smtClean="0">
              <a:cs typeface="B Zar" pitchFamily="2" charset="-78"/>
            </a:endParaRPr>
          </a:p>
          <a:p>
            <a:pPr algn="r" rtl="1">
              <a:lnSpc>
                <a:spcPct val="150000"/>
              </a:lnSpc>
              <a:buFont typeface="Wingdings" pitchFamily="2" charset="2"/>
              <a:buChar char="v"/>
            </a:pPr>
            <a:r>
              <a:rPr lang="fa-IR" dirty="0" smtClean="0">
                <a:cs typeface="B Zar" pitchFamily="2" charset="-78"/>
              </a:rPr>
              <a:t>ورود و خروج آزاد کالا</a:t>
            </a:r>
            <a:endParaRPr lang="en-US" dirty="0" smtClean="0">
              <a:cs typeface="B Zar" pitchFamily="2" charset="-78"/>
            </a:endParaRPr>
          </a:p>
          <a:p>
            <a:pPr algn="r">
              <a:lnSpc>
                <a:spcPct val="150000"/>
              </a:lnSpc>
              <a:buFont typeface="Wingdings" pitchFamily="2" charset="2"/>
              <a:buChar char="v"/>
            </a:pPr>
            <a:endParaRPr lang="en-US" dirty="0">
              <a:cs typeface="B Zar" pitchFamily="2" charset="-78"/>
            </a:endParaRPr>
          </a:p>
        </p:txBody>
      </p:sp>
      <p:sp>
        <p:nvSpPr>
          <p:cNvPr id="4" name="Wave 3"/>
          <p:cNvSpPr/>
          <p:nvPr/>
        </p:nvSpPr>
        <p:spPr>
          <a:xfrm>
            <a:off x="785786" y="214290"/>
            <a:ext cx="7858180" cy="171448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chemeClr val="tx1">
                    <a:lumMod val="95000"/>
                    <a:lumOff val="5000"/>
                  </a:schemeClr>
                </a:solidFill>
                <a:cs typeface="B Zar" pitchFamily="2" charset="-78"/>
              </a:rPr>
              <a:t>آیا فروض استاندارد علم اقتصاد در بخش سلامت قابل کاربرد است؟</a:t>
            </a:r>
            <a:endParaRPr lang="en-US" sz="32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1428736"/>
            <a:ext cx="8001056" cy="5045216"/>
          </a:xfrm>
        </p:spPr>
        <p:txBody>
          <a:bodyPr>
            <a:normAutofit/>
          </a:bodyPr>
          <a:lstStyle/>
          <a:p>
            <a:pPr algn="just" rtl="1">
              <a:lnSpc>
                <a:spcPct val="150000"/>
              </a:lnSpc>
              <a:buFont typeface="Wingdings" pitchFamily="2" charset="2"/>
              <a:buChar char="v"/>
            </a:pPr>
            <a:r>
              <a:rPr lang="fa-IR" sz="2800" dirty="0" smtClean="0">
                <a:cs typeface="B Zar" pitchFamily="2" charset="-78"/>
              </a:rPr>
              <a:t>هزینه معامله : هزینه اداره یک نظام اقتصادی یا انجام یک معامله است.</a:t>
            </a:r>
            <a:endParaRPr lang="en-US" sz="2800" dirty="0" smtClean="0">
              <a:cs typeface="B Zar" pitchFamily="2" charset="-78"/>
            </a:endParaRPr>
          </a:p>
          <a:p>
            <a:pPr algn="just" rtl="1">
              <a:lnSpc>
                <a:spcPct val="150000"/>
              </a:lnSpc>
              <a:buFont typeface="Wingdings" pitchFamily="2" charset="2"/>
              <a:buChar char="v"/>
            </a:pPr>
            <a:r>
              <a:rPr lang="fa-IR" sz="2800" dirty="0" smtClean="0">
                <a:cs typeface="B Zar" pitchFamily="2" charset="-78"/>
              </a:rPr>
              <a:t>هزینه چانه زنی: تضمین و نظارت بر قرارداد، هزینه مترتب بر انصراف و عدم اجرای توافقات و پایین بودن اخلاق حرفه ای ( قابل پیش بینی نبودن رفتار یا واکنش طرف مقابل در یک معامله)</a:t>
            </a:r>
            <a:endParaRPr lang="en-US" sz="2800" dirty="0" smtClean="0">
              <a:cs typeface="B Zar" pitchFamily="2" charset="-78"/>
            </a:endParaRPr>
          </a:p>
          <a:p>
            <a:pPr algn="just" rtl="1">
              <a:lnSpc>
                <a:spcPct val="110000"/>
              </a:lnSpc>
              <a:buFont typeface="Wingdings" pitchFamily="2" charset="2"/>
              <a:buChar char="v"/>
            </a:pPr>
            <a:r>
              <a:rPr lang="fa-IR" sz="2800" dirty="0" smtClean="0">
                <a:cs typeface="B Zar" pitchFamily="2" charset="-78"/>
              </a:rPr>
              <a:t>استخدام مستخدم در منزل</a:t>
            </a:r>
          </a:p>
          <a:p>
            <a:pPr algn="just" rtl="1">
              <a:lnSpc>
                <a:spcPct val="110000"/>
              </a:lnSpc>
              <a:buFont typeface="Wingdings" pitchFamily="2" charset="2"/>
              <a:buChar char="v"/>
            </a:pPr>
            <a:r>
              <a:rPr lang="fa-IR" sz="2800" dirty="0" smtClean="0">
                <a:cs typeface="B Zar" pitchFamily="2" charset="-78"/>
              </a:rPr>
              <a:t>خرید کالا از افراد ناشناس</a:t>
            </a:r>
          </a:p>
          <a:p>
            <a:pPr algn="just" rtl="1">
              <a:lnSpc>
                <a:spcPct val="110000"/>
              </a:lnSpc>
              <a:buFont typeface="Wingdings" pitchFamily="2" charset="2"/>
              <a:buChar char="v"/>
            </a:pPr>
            <a:r>
              <a:rPr lang="fa-IR" sz="2800" dirty="0" smtClean="0">
                <a:cs typeface="B Zar" pitchFamily="2" charset="-78"/>
              </a:rPr>
              <a:t>قرارداد با پیمانکار برای ساختن یک واحد مسکونی</a:t>
            </a:r>
          </a:p>
          <a:p>
            <a:pPr algn="just" rtl="1">
              <a:lnSpc>
                <a:spcPct val="110000"/>
              </a:lnSpc>
              <a:buFont typeface="Wingdings" pitchFamily="2" charset="2"/>
              <a:buChar char="v"/>
            </a:pPr>
            <a:r>
              <a:rPr lang="fa-IR" sz="2800" dirty="0" smtClean="0">
                <a:cs typeface="B Zar" pitchFamily="2" charset="-78"/>
              </a:rPr>
              <a:t>کار گذاشتن لنز داخل چشم</a:t>
            </a:r>
          </a:p>
        </p:txBody>
      </p:sp>
      <p:sp>
        <p:nvSpPr>
          <p:cNvPr id="4" name="Wave 3"/>
          <p:cNvSpPr/>
          <p:nvPr/>
        </p:nvSpPr>
        <p:spPr>
          <a:xfrm>
            <a:off x="642910" y="214290"/>
            <a:ext cx="7643866" cy="1071570"/>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smtClean="0">
                <a:solidFill>
                  <a:schemeClr val="tx1">
                    <a:lumMod val="95000"/>
                    <a:lumOff val="5000"/>
                  </a:schemeClr>
                </a:solidFill>
                <a:cs typeface="B Zar" pitchFamily="2" charset="-78"/>
              </a:rPr>
              <a:t>هزینه معامله</a:t>
            </a:r>
            <a:endParaRPr lang="en-US" sz="3600" b="1" dirty="0">
              <a:solidFill>
                <a:schemeClr val="tx1">
                  <a:lumMod val="95000"/>
                  <a:lumOff val="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714488"/>
            <a:ext cx="7758138" cy="4873752"/>
          </a:xfrm>
        </p:spPr>
        <p:txBody>
          <a:bodyPr>
            <a:normAutofit/>
          </a:bodyPr>
          <a:lstStyle/>
          <a:p>
            <a:pPr lvl="0" algn="just" rtl="1">
              <a:lnSpc>
                <a:spcPct val="150000"/>
              </a:lnSpc>
              <a:buFont typeface="Wingdings" pitchFamily="2" charset="2"/>
              <a:buChar char="v"/>
            </a:pPr>
            <a:r>
              <a:rPr lang="fa-IR" sz="2800" dirty="0" smtClean="0">
                <a:cs typeface="B Zar" pitchFamily="2" charset="-78"/>
              </a:rPr>
              <a:t>در شرایطی که امکان اندازه گیری دقیق ویژگی های محصول و حقوق مالکیت یا تصریح قرارداد جامع و کامل یا اجرای قرارداد با هزینه کم وجود داشته باشد بنگاه ها اقدام به خرید نهاده از بیرون می کنند.</a:t>
            </a:r>
          </a:p>
          <a:p>
            <a:pPr lvl="0" algn="just" rtl="1">
              <a:lnSpc>
                <a:spcPct val="150000"/>
              </a:lnSpc>
              <a:buNone/>
            </a:pP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در شرایطی که هزینه های اجرا و تضمین قرارداد و بی اطمینانی بالا باشد و هزینه های قرارداد بالا باشد اقدام به تولید نهاده مورد نیاز می کند</a:t>
            </a:r>
            <a:r>
              <a:rPr lang="en-US" sz="2800" dirty="0" smtClean="0">
                <a:cs typeface="B Zar" pitchFamily="2" charset="-78"/>
              </a:rPr>
              <a:t> </a:t>
            </a:r>
            <a:r>
              <a:rPr lang="fa-IR" sz="2800" dirty="0" smtClean="0">
                <a:cs typeface="B Zar" pitchFamily="2" charset="-78"/>
              </a:rPr>
              <a:t>بنابراین انتخاب بنگاه بستگی به هزینه معامله دارد. </a:t>
            </a:r>
            <a:endParaRPr lang="en-US" sz="2800" dirty="0" smtClean="0">
              <a:cs typeface="B Zar" pitchFamily="2" charset="-78"/>
            </a:endParaRPr>
          </a:p>
          <a:p>
            <a:pPr algn="just">
              <a:lnSpc>
                <a:spcPct val="150000"/>
              </a:lnSpc>
              <a:buFont typeface="Wingdings" pitchFamily="2" charset="2"/>
              <a:buChar char="v"/>
            </a:pPr>
            <a:endParaRPr lang="en-US" sz="2800" dirty="0">
              <a:cs typeface="B Zar" pitchFamily="2" charset="-78"/>
            </a:endParaRPr>
          </a:p>
        </p:txBody>
      </p:sp>
      <p:sp>
        <p:nvSpPr>
          <p:cNvPr id="5" name="Wave 4"/>
          <p:cNvSpPr/>
          <p:nvPr/>
        </p:nvSpPr>
        <p:spPr>
          <a:xfrm>
            <a:off x="500034" y="214290"/>
            <a:ext cx="8001056" cy="150019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200" b="1" dirty="0" smtClean="0">
                <a:solidFill>
                  <a:schemeClr val="tx1">
                    <a:lumMod val="95000"/>
                    <a:lumOff val="5000"/>
                  </a:schemeClr>
                </a:solidFill>
                <a:cs typeface="B Zar" pitchFamily="2" charset="-78"/>
              </a:rPr>
              <a:t>چه وقت بنگاه ها اقدام به تولید نهاده ها و چه زمانی اقدام به خرید آن می کنند؟</a:t>
            </a:r>
            <a:endParaRPr lang="en-US" sz="32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1984248"/>
            <a:ext cx="8715404" cy="4873752"/>
          </a:xfrm>
        </p:spPr>
        <p:txBody>
          <a:bodyPr>
            <a:noAutofit/>
          </a:bodyPr>
          <a:lstStyle/>
          <a:p>
            <a:pPr algn="r" rtl="1">
              <a:lnSpc>
                <a:spcPct val="150000"/>
              </a:lnSpc>
              <a:buFont typeface="Wingdings" pitchFamily="2" charset="2"/>
              <a:buChar char="v"/>
            </a:pPr>
            <a:endParaRPr lang="fa-IR"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عدم اطمینان ویژگی ذاتی خدمات سلامت است</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شکستگی و حمله قلبی بی اطمینانی کامل........بیمه </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چشم پزشکی و دندان پزشکی تا حدی قابل پیش بینی.......عدم پوشش بیمه</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واکسیناسیون قابل پیش بینی</a:t>
            </a:r>
            <a:endParaRPr lang="en-US" sz="2800" dirty="0" smtClean="0">
              <a:cs typeface="B Zar" pitchFamily="2" charset="-78"/>
            </a:endParaRPr>
          </a:p>
          <a:p>
            <a:pPr algn="r" rtl="1">
              <a:lnSpc>
                <a:spcPct val="150000"/>
              </a:lnSpc>
              <a:buFont typeface="Wingdings" pitchFamily="2" charset="2"/>
              <a:buChar char="v"/>
            </a:pPr>
            <a:endParaRPr lang="en-US" sz="2800" dirty="0">
              <a:cs typeface="B Zar" pitchFamily="2" charset="-78"/>
            </a:endParaRPr>
          </a:p>
        </p:txBody>
      </p:sp>
      <p:sp>
        <p:nvSpPr>
          <p:cNvPr id="4" name="Wave 3"/>
          <p:cNvSpPr/>
          <p:nvPr/>
        </p:nvSpPr>
        <p:spPr>
          <a:xfrm>
            <a:off x="785786" y="214290"/>
            <a:ext cx="7286676" cy="150019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smtClean="0">
                <a:solidFill>
                  <a:schemeClr val="tx1">
                    <a:lumMod val="95000"/>
                    <a:lumOff val="5000"/>
                  </a:schemeClr>
                </a:solidFill>
                <a:cs typeface="B Zar" pitchFamily="2" charset="-78"/>
              </a:rPr>
              <a:t>بی اطمینانی از طرف عرضه و تقاضا</a:t>
            </a:r>
            <a:endParaRPr lang="en-US" sz="3200" b="1" dirty="0" smtClean="0">
              <a:solidFill>
                <a:schemeClr val="tx1">
                  <a:lumMod val="95000"/>
                  <a:lumOff val="5000"/>
                </a:schemeClr>
              </a:solidFill>
              <a:cs typeface="B Zar" pitchFamily="2" charset="-78"/>
            </a:endParaRPr>
          </a:p>
        </p:txBody>
      </p:sp>
      <p:sp>
        <p:nvSpPr>
          <p:cNvPr id="5" name="Horizontal Scroll 4"/>
          <p:cNvSpPr/>
          <p:nvPr/>
        </p:nvSpPr>
        <p:spPr>
          <a:xfrm>
            <a:off x="4572000" y="1857364"/>
            <a:ext cx="3857652" cy="92869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r>
              <a:rPr lang="fa-IR" sz="2800" b="1" dirty="0" smtClean="0">
                <a:solidFill>
                  <a:schemeClr val="tx1">
                    <a:lumMod val="95000"/>
                    <a:lumOff val="5000"/>
                  </a:schemeClr>
                </a:solidFill>
                <a:cs typeface="B Zar" pitchFamily="2" charset="-78"/>
              </a:rPr>
              <a:t>بی اطمینانی از طرف تقاضا</a:t>
            </a:r>
            <a:endParaRPr lang="en-US" sz="28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ipe(down)">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785926"/>
            <a:ext cx="7829576" cy="4873752"/>
          </a:xfrm>
        </p:spPr>
        <p:txBody>
          <a:bodyPr>
            <a:noAutofit/>
          </a:bodyPr>
          <a:lstStyle/>
          <a:p>
            <a:pPr algn="r" rtl="1">
              <a:lnSpc>
                <a:spcPct val="200000"/>
              </a:lnSpc>
              <a:buFont typeface="Wingdings" pitchFamily="2" charset="2"/>
              <a:buChar char="v"/>
            </a:pPr>
            <a:r>
              <a:rPr lang="fa-IR" sz="2800" dirty="0" smtClean="0">
                <a:solidFill>
                  <a:schemeClr val="tx1">
                    <a:lumMod val="95000"/>
                    <a:lumOff val="5000"/>
                  </a:schemeClr>
                </a:solidFill>
                <a:cs typeface="B Zar" pitchFamily="2" charset="-78"/>
              </a:rPr>
              <a:t>مصرف کننده درمورد کیفیت خدمات سلامت اطلاعی ندارد.</a:t>
            </a:r>
            <a:endParaRPr lang="en-US" sz="2800" dirty="0" smtClean="0">
              <a:solidFill>
                <a:schemeClr val="tx1">
                  <a:lumMod val="95000"/>
                  <a:lumOff val="5000"/>
                </a:schemeClr>
              </a:solidFill>
              <a:cs typeface="B Zar" pitchFamily="2" charset="-78"/>
            </a:endParaRPr>
          </a:p>
          <a:p>
            <a:pPr algn="r" rtl="1">
              <a:lnSpc>
                <a:spcPct val="200000"/>
              </a:lnSpc>
              <a:buFont typeface="Wingdings" pitchFamily="2" charset="2"/>
              <a:buChar char="v"/>
            </a:pPr>
            <a:r>
              <a:rPr lang="fa-IR" sz="2800" dirty="0" smtClean="0">
                <a:solidFill>
                  <a:schemeClr val="tx1">
                    <a:lumMod val="95000"/>
                    <a:lumOff val="5000"/>
                  </a:schemeClr>
                </a:solidFill>
                <a:cs typeface="B Zar" pitchFamily="2" charset="-78"/>
              </a:rPr>
              <a:t>پزشک هم در مورد اثربخشی خدمات مراقبتی ارایه شده اطلاعی ندارد.</a:t>
            </a:r>
            <a:endParaRPr lang="en-US" sz="2800" dirty="0" smtClean="0">
              <a:solidFill>
                <a:schemeClr val="tx1">
                  <a:lumMod val="95000"/>
                  <a:lumOff val="5000"/>
                </a:schemeClr>
              </a:solidFill>
              <a:cs typeface="B Zar" pitchFamily="2" charset="-78"/>
            </a:endParaRPr>
          </a:p>
          <a:p>
            <a:pPr algn="r" rtl="1">
              <a:lnSpc>
                <a:spcPct val="200000"/>
              </a:lnSpc>
              <a:buFont typeface="Wingdings" pitchFamily="2" charset="2"/>
              <a:buChar char="v"/>
            </a:pPr>
            <a:r>
              <a:rPr lang="fa-IR" sz="2800" dirty="0" smtClean="0">
                <a:solidFill>
                  <a:schemeClr val="tx1">
                    <a:lumMod val="95000"/>
                    <a:lumOff val="5000"/>
                  </a:schemeClr>
                </a:solidFill>
                <a:cs typeface="B Zar" pitchFamily="2" charset="-78"/>
              </a:rPr>
              <a:t>در بیشتر موارد مشخص نیست بهبود سلامتی ناشی از ارایه خدمات است؟ ناشی از فرایند طبیعی بیماری است؟ ناشی از دریافت مواد غذایی است؟</a:t>
            </a:r>
            <a:endParaRPr lang="en-US" sz="2800" dirty="0" smtClean="0">
              <a:solidFill>
                <a:schemeClr val="tx1">
                  <a:lumMod val="95000"/>
                  <a:lumOff val="5000"/>
                </a:schemeClr>
              </a:solidFill>
              <a:cs typeface="B Zar" pitchFamily="2" charset="-78"/>
            </a:endParaRPr>
          </a:p>
          <a:p>
            <a:pPr algn="r">
              <a:lnSpc>
                <a:spcPct val="200000"/>
              </a:lnSpc>
              <a:buFont typeface="Wingdings" pitchFamily="2" charset="2"/>
              <a:buChar char="v"/>
            </a:pPr>
            <a:endParaRPr lang="en-US" sz="2800" dirty="0">
              <a:solidFill>
                <a:schemeClr val="tx1">
                  <a:lumMod val="95000"/>
                  <a:lumOff val="5000"/>
                </a:schemeClr>
              </a:solidFill>
              <a:cs typeface="B Zar" pitchFamily="2" charset="-78"/>
            </a:endParaRPr>
          </a:p>
        </p:txBody>
      </p:sp>
      <p:sp>
        <p:nvSpPr>
          <p:cNvPr id="5" name="Horizontal Scroll 4"/>
          <p:cNvSpPr/>
          <p:nvPr/>
        </p:nvSpPr>
        <p:spPr>
          <a:xfrm>
            <a:off x="3929058" y="857232"/>
            <a:ext cx="4500594" cy="92869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r>
              <a:rPr lang="fa-IR" sz="2800" b="1" dirty="0" smtClean="0">
                <a:solidFill>
                  <a:schemeClr val="tx1">
                    <a:lumMod val="95000"/>
                    <a:lumOff val="5000"/>
                  </a:schemeClr>
                </a:solidFill>
                <a:cs typeface="B Zar" pitchFamily="2" charset="-78"/>
              </a:rPr>
              <a:t>بی اطمینانی از طرف عرضه</a:t>
            </a:r>
            <a:endParaRPr lang="en-US" sz="28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000240"/>
            <a:ext cx="7901014" cy="4473712"/>
          </a:xfrm>
        </p:spPr>
        <p:txBody>
          <a:bodyPr>
            <a:normAutofit/>
          </a:bodyPr>
          <a:lstStyle/>
          <a:p>
            <a:pPr algn="r" rtl="1">
              <a:lnSpc>
                <a:spcPct val="150000"/>
              </a:lnSpc>
              <a:buFont typeface="Wingdings" pitchFamily="2" charset="2"/>
              <a:buChar char="v"/>
            </a:pPr>
            <a:r>
              <a:rPr lang="fa-IR" sz="2800" dirty="0" smtClean="0">
                <a:cs typeface="B Zar" pitchFamily="2" charset="-78"/>
              </a:rPr>
              <a:t>به شرایطی اطلاق می شود که یکی از طرفین معامله اطلاعات بیشتری از طرف دیگر داشته باشد.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در رابطه پزشک و بیمار معمولا پزشک اطلاعات و دانش بیشتری نسبت به بیمار دارد.</a:t>
            </a:r>
            <a:endParaRPr lang="en-US" sz="2800" dirty="0" smtClean="0">
              <a:cs typeface="B Zar" pitchFamily="2" charset="-78"/>
            </a:endParaRPr>
          </a:p>
          <a:p>
            <a:pPr algn="r" rtl="1">
              <a:lnSpc>
                <a:spcPct val="150000"/>
              </a:lnSpc>
              <a:buFont typeface="Wingdings" pitchFamily="2" charset="2"/>
              <a:buChar char="v"/>
            </a:pPr>
            <a:r>
              <a:rPr lang="fa-IR" sz="2800" dirty="0" smtClean="0">
                <a:cs typeface="B Zar" pitchFamily="2" charset="-78"/>
              </a:rPr>
              <a:t>در بازار بیمه، بازار کالای دست دوم و بازار سرمایه عدم تقارن اطلاعات وجود دارد.</a:t>
            </a:r>
            <a:endParaRPr lang="en-US" sz="2800" dirty="0" smtClean="0">
              <a:cs typeface="B Zar" pitchFamily="2" charset="-78"/>
            </a:endParaRPr>
          </a:p>
          <a:p>
            <a:pPr algn="r">
              <a:lnSpc>
                <a:spcPct val="150000"/>
              </a:lnSpc>
              <a:buFont typeface="Wingdings" pitchFamily="2" charset="2"/>
              <a:buChar char="v"/>
            </a:pPr>
            <a:endParaRPr lang="en-US" sz="2800" dirty="0">
              <a:cs typeface="B Zar" pitchFamily="2" charset="-78"/>
            </a:endParaRPr>
          </a:p>
        </p:txBody>
      </p:sp>
      <p:sp>
        <p:nvSpPr>
          <p:cNvPr id="5" name="Horizontal Scroll 4"/>
          <p:cNvSpPr/>
          <p:nvPr/>
        </p:nvSpPr>
        <p:spPr>
          <a:xfrm>
            <a:off x="4286248" y="500042"/>
            <a:ext cx="4357718" cy="121444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b="1" dirty="0" smtClean="0">
                <a:solidFill>
                  <a:schemeClr val="tx1">
                    <a:lumMod val="95000"/>
                    <a:lumOff val="5000"/>
                  </a:schemeClr>
                </a:solidFill>
                <a:cs typeface="B Zar" pitchFamily="2" charset="-78"/>
              </a:rPr>
              <a:t>عدم تقارن اطلاعات</a:t>
            </a:r>
            <a:endParaRPr lang="en-US" sz="3200" b="1" dirty="0" smtClean="0">
              <a:solidFill>
                <a:schemeClr val="tx1">
                  <a:lumMod val="95000"/>
                  <a:lumOff val="5000"/>
                </a:schemeClr>
              </a:solidFill>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29676" cy="1143000"/>
          </a:xfrm>
        </p:spPr>
        <p:txBody>
          <a:bodyPr/>
          <a:lstStyle/>
          <a:p>
            <a:pPr algn="ctr" rtl="1"/>
            <a:r>
              <a:rPr lang="fa-IR" b="1" dirty="0" smtClean="0">
                <a:cs typeface="B Zar" pitchFamily="2" charset="-78"/>
              </a:rPr>
              <a:t>سازوکارهای حمایت از مصرف کننده در شرایط عدم اطمینان</a:t>
            </a:r>
            <a:endParaRPr lang="en-US" b="1" dirty="0">
              <a:cs typeface="B Zar" pitchFamily="2" charset="-78"/>
            </a:endParaRPr>
          </a:p>
        </p:txBody>
      </p:sp>
      <p:sp>
        <p:nvSpPr>
          <p:cNvPr id="3" name="Content Placeholder 2"/>
          <p:cNvSpPr>
            <a:spLocks noGrp="1"/>
          </p:cNvSpPr>
          <p:nvPr>
            <p:ph sz="quarter" idx="1"/>
          </p:nvPr>
        </p:nvSpPr>
        <p:spPr/>
        <p:txBody>
          <a:bodyPr>
            <a:normAutofit/>
          </a:bodyPr>
          <a:lstStyle/>
          <a:p>
            <a:pPr lvl="0" algn="just" rtl="1">
              <a:lnSpc>
                <a:spcPct val="150000"/>
              </a:lnSpc>
              <a:buFont typeface="Wingdings" pitchFamily="2" charset="2"/>
              <a:buChar char="v"/>
            </a:pPr>
            <a:r>
              <a:rPr lang="fa-IR" sz="2800" dirty="0" smtClean="0">
                <a:cs typeface="B Zar" pitchFamily="2" charset="-78"/>
              </a:rPr>
              <a:t>گارانتی......برای کاستن از هزینه معامله</a:t>
            </a: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ارتباط بلند مدت بین خریدار و فروشنده</a:t>
            </a: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یادگیری و مطالعه</a:t>
            </a: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الزامات مربوط به دریافت مجوز، تایید صلاحیت و تضمین کیفیت</a:t>
            </a: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نظارت تشکل های حرفه ای یا خود نظارتی</a:t>
            </a:r>
            <a:endParaRPr lang="en-US" sz="2800" dirty="0" smtClean="0">
              <a:cs typeface="B Zar" pitchFamily="2" charset="-78"/>
            </a:endParaRPr>
          </a:p>
          <a:p>
            <a:pPr lvl="0" algn="just" rtl="1">
              <a:lnSpc>
                <a:spcPct val="150000"/>
              </a:lnSpc>
              <a:buFont typeface="Wingdings" pitchFamily="2" charset="2"/>
              <a:buChar char="v"/>
            </a:pPr>
            <a:r>
              <a:rPr lang="fa-IR" sz="2800" dirty="0" smtClean="0">
                <a:cs typeface="B Zar" pitchFamily="2" charset="-78"/>
              </a:rPr>
              <a:t>کسب آگاهی و جمع آوری اطلاعات از دیگران</a:t>
            </a:r>
            <a:endParaRPr lang="en-US" sz="2800" dirty="0" smtClean="0">
              <a:cs typeface="B Zar" pitchFamily="2" charset="-78"/>
            </a:endParaRPr>
          </a:p>
          <a:p>
            <a:pPr algn="just">
              <a:lnSpc>
                <a:spcPct val="150000"/>
              </a:lnSpc>
              <a:buFont typeface="Wingdings" pitchFamily="2" charset="2"/>
              <a:buChar char="v"/>
            </a:pPr>
            <a:endParaRPr lang="en-US" sz="28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357158" y="642918"/>
            <a:ext cx="8143932" cy="133113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Calibri" pitchFamily="34" charset="0"/>
                <a:ea typeface="Calibri" pitchFamily="34" charset="0"/>
                <a:cs typeface="B Zar" pitchFamily="2" charset="-78"/>
              </a:rPr>
              <a:t>ویژگی های عدم تقارن اطلاعات در بازار مراقبت های طبی متفاوت از بازارهای دیگر مانند تعمیر خودرو است به دلایل زیر:</a:t>
            </a:r>
            <a:endParaRPr kumimoji="0" lang="fa-IR" sz="2800" b="1" i="0" u="none" strike="noStrike" cap="none" normalizeH="0" baseline="0" dirty="0" smtClean="0">
              <a:ln>
                <a:noFill/>
              </a:ln>
              <a:solidFill>
                <a:schemeClr val="tx1"/>
              </a:solidFill>
              <a:effectLst/>
              <a:latin typeface="Arial" pitchFamily="34" charset="0"/>
              <a:cs typeface="B Zar" pitchFamily="2" charset="-78"/>
            </a:endParaRPr>
          </a:p>
        </p:txBody>
      </p:sp>
      <p:sp>
        <p:nvSpPr>
          <p:cNvPr id="3074" name="Rectangle 2"/>
          <p:cNvSpPr>
            <a:spLocks noGrp="1" noChangeArrowheads="1"/>
          </p:cNvSpPr>
          <p:nvPr>
            <p:ph sz="quarter" idx="1"/>
          </p:nvPr>
        </p:nvSpPr>
        <p:spPr bwMode="auto">
          <a:xfrm>
            <a:off x="428596" y="2214554"/>
            <a:ext cx="7858180" cy="26237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
                <a:srgbClr val="FF0000"/>
              </a:buClr>
              <a:buSzTx/>
              <a:buFont typeface="Wingdings" pitchFamily="2" charset="2"/>
              <a:buChar char="v"/>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در بازار تعمیر خودرو امکان یادگیری مشتری نسبت به بازار مراقبت های سلامتی بیشتر است، زیرا خریدها تکرار می شوند و امکان کسب تجربه افزایش می یابد. اما فردی ممکن است فقط یک بار دچار سکته قلبی یا شکستگی پا شود.</a:t>
            </a:r>
            <a:endParaRPr kumimoji="0" lang="en-US" sz="2800" b="0" i="0" u="none" strike="noStrike" cap="none" normalizeH="0" baseline="0" dirty="0" smtClean="0">
              <a:ln>
                <a:noFill/>
              </a:ln>
              <a:solidFill>
                <a:schemeClr val="tx1"/>
              </a:solidFill>
              <a:effectLst/>
              <a:latin typeface="Arial" pitchFamily="34" charset="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fade">
                                      <p:cBhvr>
                                        <p:cTn id="7" dur="2000"/>
                                        <p:tgtEl>
                                          <p:spTgt spid="307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071546"/>
            <a:ext cx="7972452" cy="5402406"/>
          </a:xfrm>
        </p:spPr>
        <p:txBody>
          <a:bodyPr>
            <a:normAutofit/>
          </a:bodyPr>
          <a:lstStyle/>
          <a:p>
            <a:pPr lvl="0" algn="just" rtl="1">
              <a:lnSpc>
                <a:spcPct val="200000"/>
              </a:lnSpc>
              <a:buFont typeface="Wingdings" pitchFamily="2" charset="2"/>
              <a:buChar char="v"/>
            </a:pPr>
            <a:r>
              <a:rPr lang="fa-IR" sz="2800" dirty="0" smtClean="0">
                <a:latin typeface="Calibri" pitchFamily="34" charset="0"/>
                <a:ea typeface="Calibri" pitchFamily="34" charset="0"/>
                <a:cs typeface="B Zar" pitchFamily="2" charset="-78"/>
              </a:rPr>
              <a:t>عدم اطمینان نسبت به اثربخشی خدمات مکانیک وجود ندارد ( برای مثال مکانیک هیچ گاه نمی گوید مشکل خودرو با تعویض دینام ممکن است حل نشود) اما اثر بخشی یک عمل بای پس را نمی توان به درستی ارزیابی کرد.</a:t>
            </a:r>
          </a:p>
          <a:p>
            <a:pPr lvl="0" algn="just" rtl="1">
              <a:lnSpc>
                <a:spcPct val="200000"/>
              </a:lnSpc>
              <a:buNone/>
            </a:pPr>
            <a:endParaRPr lang="fa-IR" sz="2800" dirty="0" smtClean="0">
              <a:latin typeface="Arial" pitchFamily="34" charset="0"/>
              <a:cs typeface="B Zar" pitchFamily="2" charset="-78"/>
            </a:endParaRPr>
          </a:p>
          <a:p>
            <a:pPr algn="just" rtl="1">
              <a:lnSpc>
                <a:spcPct val="200000"/>
              </a:lnSpc>
              <a:buFont typeface="Wingdings" pitchFamily="2" charset="2"/>
              <a:buChar char="v"/>
            </a:pPr>
            <a:endParaRPr lang="en-US" sz="28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42910" y="928670"/>
            <a:ext cx="7643866" cy="5545282"/>
          </a:xfrm>
        </p:spPr>
        <p:txBody>
          <a:bodyPr>
            <a:normAutofit/>
          </a:bodyPr>
          <a:lstStyle/>
          <a:p>
            <a:pPr lvl="0" algn="just" rtl="1">
              <a:lnSpc>
                <a:spcPct val="200000"/>
              </a:lnSpc>
              <a:buFont typeface="Wingdings" pitchFamily="2" charset="2"/>
              <a:buChar char="v"/>
            </a:pPr>
            <a:r>
              <a:rPr lang="fa-IR" sz="2800" dirty="0" smtClean="0">
                <a:latin typeface="Arial" pitchFamily="34" charset="0"/>
                <a:cs typeface="B Zar" pitchFamily="2" charset="-78"/>
              </a:rPr>
              <a:t>قضاوت در مورد کار مکانیک با گذشت زمان آسان تر می شود، اما پس از عمل جراحی هم نمی توان در مورد کیفیت ان قضاوت کرد. شاید هیچ گاه نتوان پاسخی برای این سولات یافت: آیا اساسا ضرورتی به جراحی بود، آیا جراحی با کیفیت مناسبی انجام شد، آیا روش های مناسب تری برای معالجه وجود نداشت. </a:t>
            </a:r>
          </a:p>
          <a:p>
            <a:pPr algn="just" rtl="1">
              <a:lnSpc>
                <a:spcPct val="200000"/>
              </a:lnSpc>
              <a:buFont typeface="Wingdings" pitchFamily="2" charset="2"/>
              <a:buChar char="v"/>
            </a:pP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71480"/>
            <a:ext cx="7901014" cy="6286520"/>
          </a:xfrm>
        </p:spPr>
        <p:txBody>
          <a:bodyPr>
            <a:normAutofit/>
          </a:bodyPr>
          <a:lstStyle/>
          <a:p>
            <a:pPr lvl="0" algn="just" rtl="1">
              <a:lnSpc>
                <a:spcPct val="200000"/>
              </a:lnSpc>
              <a:buFont typeface="Wingdings" pitchFamily="2" charset="2"/>
              <a:buChar char="v"/>
            </a:pPr>
            <a:r>
              <a:rPr lang="fa-IR" sz="2800" dirty="0" smtClean="0">
                <a:cs typeface="B Zar" pitchFamily="2" charset="-78"/>
              </a:rPr>
              <a:t>شخص بیمار نسبت به متقاضی تعمیر خودرو در موقعیت ضعیف تری قرار دارد و نسبت به سوء استفاده آسیب پذیرتر است. بعد از تصادف یک خودرو، امکان اجاره کردن یک خودرو یا استفاده از وسیله دیگر وجود دارد، به علاوه زمان و فرصت کافی برای انتخاب مکانیک خوب هست اما در مواقع اضطراری بیمار ممکن است زمان کافی برای تحقیق و انتخاب پزشک مناسب را نداشته باشد</a:t>
            </a:r>
            <a:endParaRPr lang="en-US" sz="2800" dirty="0" smtClean="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71480"/>
            <a:ext cx="7972452" cy="5902472"/>
          </a:xfrm>
        </p:spPr>
        <p:txBody>
          <a:bodyPr>
            <a:normAutofit/>
          </a:bodyPr>
          <a:lstStyle/>
          <a:p>
            <a:pPr lvl="0" algn="just" rtl="1">
              <a:lnSpc>
                <a:spcPct val="200000"/>
              </a:lnSpc>
              <a:buFont typeface="Wingdings" pitchFamily="2" charset="2"/>
              <a:buChar char="v"/>
            </a:pPr>
            <a:r>
              <a:rPr lang="fa-IR" sz="2800" dirty="0" smtClean="0">
                <a:cs typeface="B Zar" pitchFamily="2" charset="-78"/>
              </a:rPr>
              <a:t>نتایج احتمالی سوء استفاده در بازار تعمیر خودرو مالی است و حداکثر زیان برابر ارزش خودروست. در حالیکه در بازار مراقبت های سلامتی نارسایی در خدمات طبی ممکن است به سلامت بسیار لطمه بزند. به همین دلیل در بازار مراقبت های سلامت از منافع مصرف کننده به وسیله مقررات و اخلاق حرفه ای به شدت حمایت می شود و تاکید زیادی روی احراز صلاحیت پزشک می شود.</a:t>
            </a:r>
            <a:endParaRPr lang="en-US" sz="2800" dirty="0" smtClean="0">
              <a:cs typeface="B Zar" pitchFamily="2" charset="-78"/>
            </a:endParaRPr>
          </a:p>
          <a:p>
            <a:pPr algn="just" rtl="1">
              <a:lnSpc>
                <a:spcPct val="150000"/>
              </a:lnSpc>
              <a:buFont typeface="Wingdings" pitchFamily="2" charset="2"/>
              <a:buChar char="v"/>
            </a:pPr>
            <a:endParaRPr lang="en-US" sz="28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57224" y="571480"/>
            <a:ext cx="7215238" cy="5857916"/>
          </a:xfrm>
        </p:spPr>
        <p:txBody>
          <a:bodyPr/>
          <a:lstStyle/>
          <a:p>
            <a:pPr lvl="1" algn="ctr" rtl="1">
              <a:buNone/>
            </a:pPr>
            <a:r>
              <a:rPr lang="fa-IR" sz="2900" dirty="0" smtClean="0">
                <a:cs typeface="B Lotus" pitchFamily="2" charset="-78"/>
              </a:rPr>
              <a:t>شکست بازار</a:t>
            </a:r>
            <a:r>
              <a:rPr lang="en-US" sz="2900" dirty="0" smtClean="0">
                <a:cs typeface="B Lotus" pitchFamily="2" charset="-78"/>
              </a:rPr>
              <a:t>  </a:t>
            </a:r>
            <a:endParaRPr lang="en-US" dirty="0" smtClean="0">
              <a:cs typeface="B Lotus" pitchFamily="2" charset="-78"/>
            </a:endParaRPr>
          </a:p>
          <a:p>
            <a:pPr algn="ctr" rtl="1">
              <a:buNone/>
            </a:pPr>
            <a:endParaRPr lang="fa-IR" dirty="0" smtClean="0">
              <a:cs typeface="B Lotus" pitchFamily="2" charset="-78"/>
            </a:endParaRPr>
          </a:p>
          <a:p>
            <a:pPr algn="r" rtl="1">
              <a:buNone/>
            </a:pPr>
            <a:r>
              <a:rPr lang="fa-IR" dirty="0" smtClean="0">
                <a:cs typeface="B Lotus" pitchFamily="2" charset="-78"/>
              </a:rPr>
              <a:t>نقش بازار:</a:t>
            </a:r>
          </a:p>
          <a:p>
            <a:pPr algn="r" rtl="1">
              <a:buNone/>
            </a:pPr>
            <a:endParaRPr lang="en-US" dirty="0" smtClean="0">
              <a:cs typeface="B Lotus" pitchFamily="2" charset="-78"/>
            </a:endParaRPr>
          </a:p>
          <a:p>
            <a:pPr algn="r" rtl="1"/>
            <a:r>
              <a:rPr lang="fa-IR" dirty="0" smtClean="0">
                <a:cs typeface="B Lotus" pitchFamily="2" charset="-78"/>
              </a:rPr>
              <a:t>چه کالایی تولید شود</a:t>
            </a:r>
          </a:p>
          <a:p>
            <a:pPr algn="r" rtl="1"/>
            <a:endParaRPr lang="en-US" dirty="0" smtClean="0">
              <a:cs typeface="B Lotus" pitchFamily="2" charset="-78"/>
            </a:endParaRPr>
          </a:p>
          <a:p>
            <a:pPr algn="r" rtl="1"/>
            <a:r>
              <a:rPr lang="fa-IR" dirty="0" smtClean="0">
                <a:cs typeface="B Lotus" pitchFamily="2" charset="-78"/>
              </a:rPr>
              <a:t>چگونه تولید شود</a:t>
            </a:r>
          </a:p>
          <a:p>
            <a:pPr algn="r" rtl="1"/>
            <a:endParaRPr lang="en-US" dirty="0" smtClean="0">
              <a:cs typeface="B Lotus" pitchFamily="2" charset="-78"/>
            </a:endParaRPr>
          </a:p>
          <a:p>
            <a:pPr algn="r" rtl="1"/>
            <a:r>
              <a:rPr lang="fa-IR" dirty="0" smtClean="0">
                <a:cs typeface="B Lotus" pitchFamily="2" charset="-78"/>
              </a:rPr>
              <a:t>چگونه توزیع شود</a:t>
            </a:r>
            <a:endParaRPr lang="en-US" dirty="0" smtClean="0">
              <a:cs typeface="B Lotus"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7467600" cy="5973910"/>
          </a:xfrm>
        </p:spPr>
        <p:txBody>
          <a:bodyPr/>
          <a:lstStyle/>
          <a:p>
            <a:pPr algn="r" rtl="1"/>
            <a:endParaRPr lang="fa-IR" dirty="0" smtClean="0">
              <a:cs typeface="B Lotus" pitchFamily="2" charset="-78"/>
            </a:endParaRPr>
          </a:p>
          <a:p>
            <a:pPr algn="r" rtl="1">
              <a:buNone/>
            </a:pPr>
            <a:r>
              <a:rPr lang="fa-IR" dirty="0" smtClean="0">
                <a:cs typeface="B Lotus" pitchFamily="2" charset="-78"/>
              </a:rPr>
              <a:t>اهداف نظام اقتصادی یا هر سیاست دولت: </a:t>
            </a:r>
          </a:p>
          <a:p>
            <a:pPr algn="r" rtl="1">
              <a:buNone/>
            </a:pPr>
            <a:endParaRPr lang="fa-IR" dirty="0" smtClean="0">
              <a:cs typeface="B Lotus" pitchFamily="2" charset="-78"/>
            </a:endParaRPr>
          </a:p>
          <a:p>
            <a:pPr algn="r" rtl="1">
              <a:buNone/>
            </a:pPr>
            <a:r>
              <a:rPr lang="fa-IR" sz="2000" dirty="0" smtClean="0">
                <a:cs typeface="B Lotus" pitchFamily="2" charset="-78"/>
              </a:rPr>
              <a:t>تعقیب دو هدف کارایی و برابری است </a:t>
            </a:r>
          </a:p>
          <a:p>
            <a:pPr algn="r" rtl="1">
              <a:buNone/>
            </a:pPr>
            <a:endParaRPr lang="en-US" sz="2000" dirty="0" smtClean="0">
              <a:cs typeface="B Lotus" pitchFamily="2" charset="-78"/>
            </a:endParaRPr>
          </a:p>
          <a:p>
            <a:pPr algn="r" rtl="1"/>
            <a:r>
              <a:rPr lang="fa-IR" sz="2000" dirty="0" smtClean="0">
                <a:cs typeface="B Lotus" pitchFamily="2" charset="-78"/>
              </a:rPr>
              <a:t>اهداف کارایی تا حد زیادی از طریق مکانیسم بازار تامین می شود</a:t>
            </a:r>
          </a:p>
          <a:p>
            <a:pPr algn="r" rtl="1"/>
            <a:endParaRPr lang="en-US" sz="2000" dirty="0" smtClean="0">
              <a:cs typeface="B Lotus" pitchFamily="2" charset="-78"/>
            </a:endParaRPr>
          </a:p>
          <a:p>
            <a:pPr algn="r" rtl="1"/>
            <a:r>
              <a:rPr lang="fa-IR" sz="2000" dirty="0" smtClean="0">
                <a:cs typeface="B Lotus" pitchFamily="2" charset="-78"/>
              </a:rPr>
              <a:t>اهداف برابری از طریق مکانیسم بازار تامین نمی شود</a:t>
            </a:r>
          </a:p>
          <a:p>
            <a:pPr algn="r" rtl="1"/>
            <a:endParaRPr lang="en-US" sz="2000" dirty="0" smtClean="0">
              <a:cs typeface="B Lotus" pitchFamily="2" charset="-78"/>
            </a:endParaRPr>
          </a:p>
          <a:p>
            <a:pPr algn="r" rtl="1">
              <a:buNone/>
            </a:pPr>
            <a:r>
              <a:rPr lang="fa-IR" sz="2000" dirty="0" smtClean="0">
                <a:cs typeface="B Lotus" pitchFamily="2" charset="-78"/>
              </a:rPr>
              <a:t>از نظر اقتصاددانان بازارها مکانیسم مطلوبی برای  تخصیص منابع هستند یعنی تحت شرایط خاصی بازارها منتهی به تخصیص کارامد منابع می شوند</a:t>
            </a:r>
          </a:p>
          <a:p>
            <a:pPr algn="r" rtl="1"/>
            <a:endParaRPr lang="en-US" sz="2000" dirty="0" smtClean="0">
              <a:cs typeface="B Lotus" pitchFamily="2" charset="-78"/>
            </a:endParaRPr>
          </a:p>
          <a:p>
            <a:pPr algn="r" rtl="1">
              <a:buNone/>
            </a:pPr>
            <a:r>
              <a:rPr lang="fa-IR" sz="2000" dirty="0" smtClean="0">
                <a:cs typeface="B Lotus" pitchFamily="2" charset="-78"/>
              </a:rPr>
              <a:t>یعنی در بازار کالاها با کمترین هزینه تولید می شود ( کارایی فنی) و مطابق ترجیحات افراد جامعه توزیع می شود ( کارایی تخصیصی)</a:t>
            </a:r>
            <a:endParaRPr lang="en-US" sz="2000" dirty="0" smtClean="0">
              <a:cs typeface="B Lotus" pitchFamily="2" charset="-78"/>
            </a:endParaRPr>
          </a:p>
          <a:p>
            <a:pPr algn="r">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500042"/>
            <a:ext cx="7467600" cy="6072230"/>
          </a:xfrm>
        </p:spPr>
        <p:txBody>
          <a:bodyPr>
            <a:normAutofit/>
          </a:bodyPr>
          <a:lstStyle/>
          <a:p>
            <a:pPr algn="r" rtl="1">
              <a:buNone/>
            </a:pPr>
            <a:endParaRPr lang="fa-IR" dirty="0" smtClean="0"/>
          </a:p>
          <a:p>
            <a:pPr algn="r" rtl="1">
              <a:buNone/>
            </a:pPr>
            <a:r>
              <a:rPr lang="fa-IR" dirty="0" smtClean="0">
                <a:cs typeface="B Lotus" pitchFamily="2" charset="-78"/>
              </a:rPr>
              <a:t>پیش شرط های عملکرد مطلوب بازارها و بهینه بودن تخصیص منابع</a:t>
            </a:r>
          </a:p>
          <a:p>
            <a:pPr algn="r" rtl="1">
              <a:buNone/>
            </a:pPr>
            <a:endParaRPr lang="en-US" dirty="0" smtClean="0">
              <a:cs typeface="B Lotus" pitchFamily="2" charset="-78"/>
            </a:endParaRPr>
          </a:p>
          <a:p>
            <a:pPr lvl="0" algn="r" rtl="1"/>
            <a:r>
              <a:rPr lang="fa-IR" sz="2200" dirty="0" smtClean="0">
                <a:cs typeface="B Lotus" pitchFamily="2" charset="-78"/>
              </a:rPr>
              <a:t>قابل قبول بودن توزیع اولیه دارایی و ثروت</a:t>
            </a:r>
          </a:p>
          <a:p>
            <a:pPr lvl="0" algn="r" rtl="1">
              <a:buNone/>
            </a:pPr>
            <a:endParaRPr lang="en-US" sz="2200" dirty="0" smtClean="0">
              <a:cs typeface="B Lotus" pitchFamily="2" charset="-78"/>
            </a:endParaRPr>
          </a:p>
          <a:p>
            <a:pPr lvl="0" algn="r" rtl="1"/>
            <a:r>
              <a:rPr lang="fa-IR" sz="2200" dirty="0" smtClean="0">
                <a:cs typeface="B Lotus" pitchFamily="2" charset="-78"/>
              </a:rPr>
              <a:t>وجود ساختارها و بسترهای نهادی لازم</a:t>
            </a:r>
          </a:p>
          <a:p>
            <a:pPr lvl="0" algn="r" rtl="1"/>
            <a:endParaRPr lang="en-US" sz="2200" dirty="0" smtClean="0">
              <a:cs typeface="B Lotus" pitchFamily="2" charset="-78"/>
            </a:endParaRPr>
          </a:p>
          <a:p>
            <a:pPr lvl="0" algn="r" rtl="1"/>
            <a:r>
              <a:rPr lang="fa-IR" sz="2200" dirty="0" smtClean="0">
                <a:cs typeface="B Lotus" pitchFamily="2" charset="-78"/>
              </a:rPr>
              <a:t>فروض رقابت کامل</a:t>
            </a:r>
          </a:p>
          <a:p>
            <a:pPr lvl="0" algn="r" rtl="1"/>
            <a:endParaRPr lang="en-US" sz="2200" dirty="0" smtClean="0">
              <a:cs typeface="B Lotus" pitchFamily="2" charset="-78"/>
            </a:endParaRPr>
          </a:p>
          <a:p>
            <a:pPr algn="r" rtl="1">
              <a:buNone/>
            </a:pPr>
            <a:r>
              <a:rPr lang="fa-IR" dirty="0" smtClean="0">
                <a:cs typeface="B Lotus" pitchFamily="2" charset="-78"/>
              </a:rPr>
              <a:t>بازارها منابع را بر اساس</a:t>
            </a:r>
          </a:p>
          <a:p>
            <a:pPr algn="r" rtl="1"/>
            <a:r>
              <a:rPr lang="fa-IR" dirty="0" smtClean="0">
                <a:cs typeface="B Lotus" pitchFamily="2" charset="-78"/>
              </a:rPr>
              <a:t> </a:t>
            </a:r>
            <a:r>
              <a:rPr lang="fa-IR" sz="2000" dirty="0" smtClean="0">
                <a:cs typeface="B Lotus" pitchFamily="2" charset="-78"/>
              </a:rPr>
              <a:t>تمایل به پرداخت ( تابع مطلوبیت در تئوری رفتار مصرف کننده)</a:t>
            </a:r>
          </a:p>
          <a:p>
            <a:pPr algn="r" rtl="1"/>
            <a:endParaRPr lang="fa-IR" sz="2000" dirty="0" smtClean="0">
              <a:cs typeface="B Lotus" pitchFamily="2" charset="-78"/>
            </a:endParaRPr>
          </a:p>
          <a:p>
            <a:pPr algn="r" rtl="1"/>
            <a:r>
              <a:rPr lang="fa-IR" sz="2000" dirty="0" smtClean="0">
                <a:cs typeface="B Lotus" pitchFamily="2" charset="-78"/>
              </a:rPr>
              <a:t> توانایی پرداخت ( خط بودجه) تخصیص می دهند</a:t>
            </a:r>
            <a:endParaRPr lang="en-US" sz="2000" dirty="0" smtClean="0">
              <a:cs typeface="B Lotus"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7467600" cy="5973910"/>
          </a:xfrm>
        </p:spPr>
        <p:txBody>
          <a:bodyPr>
            <a:normAutofit/>
          </a:bodyPr>
          <a:lstStyle/>
          <a:p>
            <a:pPr algn="r" rtl="1">
              <a:buNone/>
            </a:pPr>
            <a:r>
              <a:rPr lang="fa-IR" sz="2800" dirty="0" smtClean="0">
                <a:cs typeface="B Lotus" pitchFamily="2" charset="-78"/>
              </a:rPr>
              <a:t>تمایل به پرداخت یا حاکمیت ترجیحات مصرف کننده ممکن است قابل قبول نباشد</a:t>
            </a:r>
          </a:p>
          <a:p>
            <a:pPr algn="r" rtl="1">
              <a:buNone/>
            </a:pPr>
            <a:endParaRPr lang="en-US" sz="2800" dirty="0" smtClean="0">
              <a:cs typeface="B Lotus" pitchFamily="2" charset="-78"/>
            </a:endParaRPr>
          </a:p>
          <a:p>
            <a:pPr lvl="0" algn="r" rtl="1"/>
            <a:r>
              <a:rPr lang="fa-IR" sz="2000" dirty="0" smtClean="0">
                <a:cs typeface="B Lotus" pitchFamily="2" charset="-78"/>
              </a:rPr>
              <a:t>ترجیحات مصرف کننده را می توان با تبلیغ تغییر داد</a:t>
            </a:r>
          </a:p>
          <a:p>
            <a:pPr lvl="0" algn="r" rtl="1"/>
            <a:endParaRPr lang="en-US" dirty="0" smtClean="0">
              <a:cs typeface="B Lotus" pitchFamily="2" charset="-78"/>
            </a:endParaRPr>
          </a:p>
          <a:p>
            <a:pPr lvl="0" algn="r" rtl="1"/>
            <a:r>
              <a:rPr lang="fa-IR" sz="2000" dirty="0" smtClean="0">
                <a:cs typeface="B Lotus" pitchFamily="2" charset="-78"/>
              </a:rPr>
              <a:t>ترجیحات سرپرست خانوار به جای افراد تحت تکفل مورد توجه قرار می گیرد </a:t>
            </a:r>
          </a:p>
          <a:p>
            <a:pPr lvl="0" algn="r" rtl="1"/>
            <a:endParaRPr lang="fa-IR" dirty="0" smtClean="0">
              <a:cs typeface="B Lotus" pitchFamily="2" charset="-78"/>
            </a:endParaRPr>
          </a:p>
          <a:p>
            <a:pPr lvl="0" algn="r" rtl="1">
              <a:buNone/>
            </a:pPr>
            <a:endParaRPr lang="en-US" dirty="0" smtClean="0">
              <a:cs typeface="B Lotus" pitchFamily="2" charset="-78"/>
            </a:endParaRPr>
          </a:p>
          <a:p>
            <a:pPr algn="r" rtl="1">
              <a:buNone/>
            </a:pPr>
            <a:r>
              <a:rPr lang="fa-IR" dirty="0" smtClean="0">
                <a:cs typeface="B Lotus" pitchFamily="2" charset="-78"/>
              </a:rPr>
              <a:t>در نظام بازار ما قضاوتی درباره توزیع اولیه ثروت نمی کنیم بنابراین ممکن است توانایی پرداخت عادلانه نباشد</a:t>
            </a:r>
          </a:p>
          <a:p>
            <a:pPr algn="r" rtl="1">
              <a:buNone/>
            </a:pPr>
            <a:endParaRPr lang="en-US" dirty="0" smtClean="0">
              <a:cs typeface="B Lotus" pitchFamily="2" charset="-78"/>
            </a:endParaRPr>
          </a:p>
          <a:p>
            <a:pPr lvl="0" algn="r" rtl="1">
              <a:buNone/>
            </a:pPr>
            <a:r>
              <a:rPr lang="fa-IR" dirty="0" smtClean="0">
                <a:cs typeface="B Lotus" pitchFamily="2" charset="-78"/>
              </a:rPr>
              <a:t>توانایی پرداخت به توزیع اولیه دارایی بستگی دارد و اگر توزیع اولیه ناعادلانه باشد کالاهای لوکس بیشتری تولید می شود و کالای مورد نیاز افراد کم درآمد کمتر تولید می شود</a:t>
            </a:r>
            <a:endParaRPr lang="en-US" dirty="0" smtClean="0">
              <a:cs typeface="B Lotus" pitchFamily="2" charset="-78"/>
            </a:endParaRPr>
          </a:p>
          <a:p>
            <a:pPr algn="r" rtl="1">
              <a:buNone/>
            </a:pP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28604"/>
            <a:ext cx="7467600" cy="6045348"/>
          </a:xfrm>
        </p:spPr>
        <p:txBody>
          <a:bodyPr>
            <a:normAutofit/>
          </a:bodyPr>
          <a:lstStyle/>
          <a:p>
            <a:pPr algn="r" rtl="1">
              <a:lnSpc>
                <a:spcPct val="150000"/>
              </a:lnSpc>
              <a:buNone/>
            </a:pPr>
            <a:r>
              <a:rPr lang="fa-IR" dirty="0" smtClean="0">
                <a:cs typeface="B Lotus" pitchFamily="2" charset="-78"/>
              </a:rPr>
              <a:t>   یکی از خصوصیات بخش سلامت و مراقبت های سلامت این است که افراد جوان تر و ثروتمندتر به طور معمول سالم ترند و افراد فقیر و مسن تر نیاز بیشتری دارند بنابراین معیار تمایل و توان پرداخت معیار صحیحی نیست</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   در اقتصاد بازار توزیع اولیه ثروت و توزیع نهایی از نقطه نظر عدالت مورد توجه نیست بنابراین اولین شکست بازار عدالت است</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   معیار پرتو به به استفاده بسیار پایین افراد کم درآمد از مراقبت های طبی منجر می شود در صورتی که مهم ترین معیار توزیع مراقبت سلامت نیاز است</a:t>
            </a:r>
            <a:endParaRPr lang="en-US" dirty="0" smtClean="0">
              <a:cs typeface="B Lotus" pitchFamily="2" charset="-78"/>
            </a:endParaRPr>
          </a:p>
          <a:p>
            <a:pPr algn="r" rtl="1">
              <a:lnSpc>
                <a:spcPct val="150000"/>
              </a:lnSpc>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7467600" cy="5973910"/>
          </a:xfrm>
        </p:spPr>
        <p:txBody>
          <a:bodyPr>
            <a:normAutofit fontScale="92500"/>
          </a:bodyPr>
          <a:lstStyle/>
          <a:p>
            <a:pPr algn="r" rtl="1">
              <a:lnSpc>
                <a:spcPct val="150000"/>
              </a:lnSpc>
              <a:buNone/>
            </a:pPr>
            <a:r>
              <a:rPr lang="fa-IR" dirty="0" smtClean="0">
                <a:cs typeface="B Lotus" pitchFamily="2" charset="-78"/>
              </a:rPr>
              <a:t>در دنیای واقعی جدا کردن کارایی و عدالت از هم ممکن نیست و هر تغییری در توزیع درآمد مستلزم انحراف در کارایی تخصیصی یا فنی است</a:t>
            </a:r>
            <a:endParaRPr lang="en-US" dirty="0" smtClean="0">
              <a:cs typeface="B Lotus" pitchFamily="2" charset="-78"/>
            </a:endParaRPr>
          </a:p>
          <a:p>
            <a:pPr algn="r" rtl="1">
              <a:lnSpc>
                <a:spcPct val="150000"/>
              </a:lnSpc>
              <a:buNone/>
            </a:pPr>
            <a:r>
              <a:rPr lang="fa-IR" sz="2200" dirty="0" smtClean="0">
                <a:cs typeface="B Lotus" pitchFamily="2" charset="-78"/>
              </a:rPr>
              <a:t> مالیات تصاعدی انگیزه فعالیت اقتصادی ( کارایی اقتصادی) و تخصیص منابع ( کارایی تخصیصی) انحراف ایجاد می کند اما با هدف توزیع برابر درآمد و ثروت هم خوانی ندارد</a:t>
            </a:r>
            <a:endParaRPr lang="en-US" sz="2200" dirty="0" smtClean="0">
              <a:cs typeface="B Lotus" pitchFamily="2" charset="-78"/>
            </a:endParaRPr>
          </a:p>
          <a:p>
            <a:pPr algn="r" rtl="1">
              <a:lnSpc>
                <a:spcPct val="150000"/>
              </a:lnSpc>
              <a:buNone/>
            </a:pPr>
            <a:r>
              <a:rPr lang="fa-IR" dirty="0" smtClean="0">
                <a:cs typeface="B Lotus" pitchFamily="2" charset="-78"/>
              </a:rPr>
              <a:t>  </a:t>
            </a:r>
            <a:r>
              <a:rPr lang="fa-IR" sz="2000" dirty="0" smtClean="0">
                <a:cs typeface="B Lotus" pitchFamily="2" charset="-78"/>
              </a:rPr>
              <a:t>فرض: انجام معامله برای فرد الف 1000 تومان منفعت و برای فرد ب 50 تومان منفعت ایجاد می کند........... مجموع منافع جامعه 1050</a:t>
            </a:r>
            <a:endParaRPr lang="en-US" sz="2000" dirty="0" smtClean="0">
              <a:cs typeface="B Lotus" pitchFamily="2" charset="-78"/>
            </a:endParaRPr>
          </a:p>
          <a:p>
            <a:pPr algn="r" rtl="1">
              <a:lnSpc>
                <a:spcPct val="150000"/>
              </a:lnSpc>
              <a:buNone/>
            </a:pPr>
            <a:r>
              <a:rPr lang="fa-IR" sz="2000" dirty="0" smtClean="0">
                <a:cs typeface="B Lotus" pitchFamily="2" charset="-78"/>
              </a:rPr>
              <a:t>  با مداخله دولت......... منافع فرد الف 500 تومان و منافع فرد ب 200 تومان............... مجموع منافع جامعه 700 تومان</a:t>
            </a:r>
            <a:endParaRPr lang="en-US" sz="2000" dirty="0" smtClean="0">
              <a:cs typeface="B Lotus" pitchFamily="2" charset="-78"/>
            </a:endParaRPr>
          </a:p>
          <a:p>
            <a:pPr algn="r" rtl="1">
              <a:lnSpc>
                <a:spcPct val="150000"/>
              </a:lnSpc>
              <a:buNone/>
            </a:pPr>
            <a:r>
              <a:rPr lang="fa-IR" sz="2000" dirty="0" smtClean="0">
                <a:cs typeface="B Lotus" pitchFamily="2" charset="-78"/>
              </a:rPr>
              <a:t>  با مداخله دولت کارایی اقتصادی کاهش یافته است اما توزیع درآمد بهبود یافته است</a:t>
            </a:r>
          </a:p>
          <a:p>
            <a:pPr algn="r" rtl="1">
              <a:lnSpc>
                <a:spcPct val="150000"/>
              </a:lnSpc>
              <a:buNone/>
            </a:pPr>
            <a:r>
              <a:rPr lang="fa-IR" sz="2200" dirty="0" smtClean="0">
                <a:cs typeface="B Lotus" pitchFamily="2" charset="-78"/>
              </a:rPr>
              <a:t>در بخش سلامت، پرداخت های مصرف کننده ممکن است با اهداف کارایی سازگار باشد اما با دسترسی کروه های کم درآمد به مراقبت را کاهش می دهد</a:t>
            </a:r>
            <a:endParaRPr lang="en-US" sz="2200" dirty="0" smtClean="0">
              <a:cs typeface="B Lotus" pitchFamily="2" charset="-78"/>
            </a:endParaRPr>
          </a:p>
          <a:p>
            <a:pPr algn="r" rtl="1">
              <a:lnSpc>
                <a:spcPct val="150000"/>
              </a:lnSpc>
              <a:buNone/>
            </a:pPr>
            <a:endParaRPr lang="en-US" sz="2000" dirty="0" smtClean="0">
              <a:cs typeface="B Lotus" pitchFamily="2" charset="-78"/>
            </a:endParaRPr>
          </a:p>
          <a:p>
            <a:pPr algn="r" rtl="1">
              <a:lnSpc>
                <a:spcPct val="150000"/>
              </a:lnSpc>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28604"/>
            <a:ext cx="7467600" cy="6045348"/>
          </a:xfrm>
        </p:spPr>
        <p:txBody>
          <a:bodyPr>
            <a:normAutofit fontScale="85000" lnSpcReduction="20000"/>
          </a:bodyPr>
          <a:lstStyle/>
          <a:p>
            <a:pPr algn="r" rtl="1">
              <a:lnSpc>
                <a:spcPct val="150000"/>
              </a:lnSpc>
              <a:buNone/>
            </a:pPr>
            <a:r>
              <a:rPr lang="fa-IR" dirty="0" smtClean="0">
                <a:cs typeface="B Lotus" pitchFamily="2" charset="-78"/>
              </a:rPr>
              <a:t>وجود ساختارها و بسترهای نهادی لازم:</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بازار زمانی خوب عمل می کند که ساختارها و بسترها فراهم باشد</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پیش شرط های مربوط به محیط بیرون بازار از قبیل تضمین حقوق مالکیت، تضمین قراردادها، امکان اندازه گیری و به طور کلی صفر بودن هزینه های معاملاتی</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در بخش سلامت هزینه مبادله میان بیمار، ارایه کننده مراقبت و بیمه گر بالاست و به درستی نمیتوان حقوق مالکیت را در مورد کالای مورد مبادله اندازه گیری و تعریف کرد </a:t>
            </a:r>
          </a:p>
          <a:p>
            <a:pPr algn="r" rtl="1">
              <a:lnSpc>
                <a:spcPct val="150000"/>
              </a:lnSpc>
              <a:buNone/>
            </a:pPr>
            <a:endParaRPr lang="en-US" dirty="0" smtClean="0">
              <a:cs typeface="B Lotus" pitchFamily="2" charset="-78"/>
            </a:endParaRPr>
          </a:p>
          <a:p>
            <a:pPr algn="r" rtl="1">
              <a:lnSpc>
                <a:spcPct val="150000"/>
              </a:lnSpc>
              <a:buNone/>
            </a:pPr>
            <a:r>
              <a:rPr lang="fa-IR" dirty="0" smtClean="0">
                <a:cs typeface="B Lotus" pitchFamily="2" charset="-78"/>
              </a:rPr>
              <a:t>بنابراین عملکرد بازار با نارسایی همراه است</a:t>
            </a:r>
            <a:endParaRPr lang="en-US" dirty="0" smtClean="0">
              <a:cs typeface="B Lotus" pitchFamily="2" charset="-78"/>
            </a:endParaRPr>
          </a:p>
          <a:p>
            <a:pPr algn="r" rtl="1">
              <a:lnSpc>
                <a:spcPct val="150000"/>
              </a:lnSpc>
              <a:buNone/>
            </a:pPr>
            <a:r>
              <a:rPr lang="fa-IR" dirty="0" smtClean="0">
                <a:cs typeface="B Lotus" pitchFamily="2" charset="-78"/>
              </a:rPr>
              <a:t> </a:t>
            </a:r>
            <a:endParaRPr lang="en-US" dirty="0" smtClean="0">
              <a:cs typeface="B Lotus" pitchFamily="2" charset="-78"/>
            </a:endParaRPr>
          </a:p>
          <a:p>
            <a:pPr algn="r" rtl="1">
              <a:lnSpc>
                <a:spcPct val="150000"/>
              </a:lnSpc>
              <a:buNone/>
            </a:pPr>
            <a:r>
              <a:rPr lang="fa-IR" dirty="0" smtClean="0">
                <a:cs typeface="B Lotus" pitchFamily="2" charset="-78"/>
              </a:rPr>
              <a:t> </a:t>
            </a:r>
            <a:endParaRPr lang="en-US" dirty="0" smtClean="0">
              <a:cs typeface="B Lotus" pitchFamily="2" charset="-78"/>
            </a:endParaRPr>
          </a:p>
          <a:p>
            <a:pPr algn="r" rtl="1">
              <a:lnSpc>
                <a:spcPct val="150000"/>
              </a:lnSpc>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214290"/>
            <a:ext cx="7467600" cy="6215106"/>
          </a:xfrm>
        </p:spPr>
        <p:txBody>
          <a:bodyPr>
            <a:normAutofit fontScale="92500" lnSpcReduction="10000"/>
          </a:bodyPr>
          <a:lstStyle/>
          <a:p>
            <a:pPr algn="r" rtl="1">
              <a:buNone/>
            </a:pPr>
            <a:r>
              <a:rPr lang="fa-IR" dirty="0" smtClean="0">
                <a:cs typeface="B Lotus" pitchFamily="2" charset="-78"/>
              </a:rPr>
              <a:t> </a:t>
            </a:r>
            <a:endParaRPr lang="en-US" dirty="0" smtClean="0">
              <a:cs typeface="B Lotus" pitchFamily="2" charset="-78"/>
            </a:endParaRPr>
          </a:p>
          <a:p>
            <a:pPr algn="r" rtl="1">
              <a:buNone/>
            </a:pPr>
            <a:r>
              <a:rPr lang="fa-IR" dirty="0" smtClean="0">
                <a:cs typeface="B Lotus" pitchFamily="2" charset="-78"/>
              </a:rPr>
              <a:t>                               نقض فروض رقابت کامل:</a:t>
            </a:r>
          </a:p>
          <a:p>
            <a:pPr algn="r" rtl="1">
              <a:buNone/>
            </a:pPr>
            <a:endParaRPr lang="en-US" dirty="0" smtClean="0">
              <a:cs typeface="B Lotus" pitchFamily="2" charset="-78"/>
            </a:endParaRPr>
          </a:p>
          <a:p>
            <a:pPr algn="r" rtl="1"/>
            <a:r>
              <a:rPr lang="fa-IR" dirty="0" smtClean="0">
                <a:cs typeface="B Lotus" pitchFamily="2" charset="-78"/>
              </a:rPr>
              <a:t>نارسایی ورود و خروج آزاد به بازار رقابت کامل</a:t>
            </a:r>
          </a:p>
          <a:p>
            <a:pPr lvl="0" algn="r" rtl="1">
              <a:buNone/>
            </a:pPr>
            <a:r>
              <a:rPr lang="fa-IR" dirty="0" smtClean="0">
                <a:cs typeface="B Lotus" pitchFamily="2" charset="-78"/>
              </a:rPr>
              <a:t>       1. موانع قانونی: در بازار مراقبت سلامت موانع قانونی برای ورود و خروج از بازار وجود دارد </a:t>
            </a:r>
            <a:endParaRPr lang="en-US" dirty="0" smtClean="0">
              <a:cs typeface="B Lotus" pitchFamily="2" charset="-78"/>
            </a:endParaRPr>
          </a:p>
          <a:p>
            <a:pPr algn="r" rtl="1">
              <a:buNone/>
            </a:pPr>
            <a:r>
              <a:rPr lang="fa-IR" dirty="0" smtClean="0">
                <a:cs typeface="B Lotus" pitchFamily="2" charset="-78"/>
              </a:rPr>
              <a:t>    مثال: </a:t>
            </a:r>
            <a:r>
              <a:rPr lang="fa-IR" sz="1900" dirty="0" smtClean="0">
                <a:cs typeface="B Lotus" pitchFamily="2" charset="-78"/>
              </a:rPr>
              <a:t>دریافت گواهینامه پزشکی و مجوز  اشتغال به کار</a:t>
            </a:r>
          </a:p>
          <a:p>
            <a:pPr algn="r" rtl="1">
              <a:buNone/>
            </a:pPr>
            <a:endParaRPr lang="en-US" dirty="0" smtClean="0">
              <a:cs typeface="B Lotus" pitchFamily="2" charset="-78"/>
            </a:endParaRPr>
          </a:p>
          <a:p>
            <a:pPr lvl="0" algn="r" rtl="1">
              <a:buNone/>
            </a:pPr>
            <a:r>
              <a:rPr lang="fa-IR" dirty="0" smtClean="0">
                <a:cs typeface="B Lotus" pitchFamily="2" charset="-78"/>
              </a:rPr>
              <a:t>      2. موانع طبیعی: بازدهی صعودی نسبت به مقیاس یا هزینه های ثابت بالا</a:t>
            </a:r>
            <a:endParaRPr lang="en-US" dirty="0" smtClean="0">
              <a:cs typeface="B Lotus" pitchFamily="2" charset="-78"/>
            </a:endParaRPr>
          </a:p>
          <a:p>
            <a:pPr algn="r" rtl="1">
              <a:buNone/>
            </a:pPr>
            <a:r>
              <a:rPr lang="fa-IR" dirty="0" smtClean="0">
                <a:cs typeface="B Lotus" pitchFamily="2" charset="-78"/>
              </a:rPr>
              <a:t>        هزینه متوسط بلند مدت نزولی باشد انحصار طبیعی ایجاد می شود..............خدمات برق،           آب، تلفن و خودروسازی </a:t>
            </a:r>
            <a:endParaRPr lang="en-US" dirty="0" smtClean="0">
              <a:cs typeface="B Lotus" pitchFamily="2" charset="-78"/>
            </a:endParaRPr>
          </a:p>
          <a:p>
            <a:pPr algn="r" rtl="1">
              <a:buNone/>
            </a:pPr>
            <a:r>
              <a:rPr lang="fa-IR" dirty="0" smtClean="0">
                <a:cs typeface="B Lotus" pitchFamily="2" charset="-78"/>
              </a:rPr>
              <a:t>     در بخش سلامت بیمارستان های تخصصی (سطح سوم)......... مستلزم هزینه های ثابت     بالاست             </a:t>
            </a:r>
            <a:endParaRPr lang="en-US" dirty="0" smtClean="0">
              <a:cs typeface="B Lotus" pitchFamily="2" charset="-78"/>
            </a:endParaRPr>
          </a:p>
          <a:p>
            <a:pPr algn="r" rtl="1">
              <a:buNone/>
            </a:pPr>
            <a:r>
              <a:rPr lang="fa-IR" dirty="0" smtClean="0">
                <a:cs typeface="B Lotus" pitchFamily="2" charset="-78"/>
              </a:rPr>
              <a:t> </a:t>
            </a:r>
            <a:endParaRPr lang="en-US" dirty="0" smtClean="0">
              <a:cs typeface="B Lotus" pitchFamily="2" charset="-78"/>
            </a:endParaRPr>
          </a:p>
          <a:p>
            <a:pPr lvl="0" algn="r" rtl="1">
              <a:buNone/>
            </a:pPr>
            <a:r>
              <a:rPr lang="fa-IR" dirty="0" smtClean="0">
                <a:cs typeface="B Lotus" pitchFamily="2" charset="-78"/>
              </a:rPr>
              <a:t>      3. انحصار در خرید کالا یا خدمات توسط سازمان های بیمه سلامت بزرگ </a:t>
            </a:r>
            <a:endParaRPr lang="en-US" dirty="0" smtClean="0">
              <a:cs typeface="B Lotus" pitchFamily="2" charset="-78"/>
            </a:endParaRPr>
          </a:p>
          <a:p>
            <a:pPr algn="r" rtl="1">
              <a:buNone/>
            </a:pPr>
            <a:r>
              <a:rPr lang="fa-IR" dirty="0" smtClean="0">
                <a:cs typeface="B Lotus" pitchFamily="2" charset="-78"/>
              </a:rPr>
              <a:t>   بیمه گران خریدار مسلط بازار هستند  و می توانند از قدرت انحصاری خود برای تعیین قیمت و کاهش آن استفاده نمایند</a:t>
            </a:r>
            <a:endParaRPr lang="en-US" dirty="0" smtClean="0">
              <a:cs typeface="B Lotus" pitchFamily="2" charset="-78"/>
            </a:endParaRPr>
          </a:p>
          <a:p>
            <a:pPr algn="r" rtl="1">
              <a:buNone/>
            </a:pPr>
            <a:endParaRPr lang="en-US" dirty="0" smtClean="0">
              <a:cs typeface="B Lotus"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71472" y="214290"/>
            <a:ext cx="7467600" cy="6357982"/>
          </a:xfrm>
        </p:spPr>
        <p:txBody>
          <a:bodyPr>
            <a:normAutofit fontScale="77500" lnSpcReduction="20000"/>
          </a:bodyPr>
          <a:lstStyle/>
          <a:p>
            <a:pPr algn="r" rtl="1">
              <a:lnSpc>
                <a:spcPct val="150000"/>
              </a:lnSpc>
            </a:pPr>
            <a:r>
              <a:rPr lang="fa-IR" dirty="0" smtClean="0">
                <a:cs typeface="B Lotus" pitchFamily="2" charset="-78"/>
              </a:rPr>
              <a:t> </a:t>
            </a:r>
            <a:r>
              <a:rPr lang="fa-IR" sz="3100" dirty="0" smtClean="0">
                <a:cs typeface="B Lotus" pitchFamily="2" charset="-78"/>
              </a:rPr>
              <a:t>مصرف کننده باید از قیمت و کیفیت خدمات آگاه باشد</a:t>
            </a:r>
            <a:endParaRPr lang="en-US" dirty="0" smtClean="0">
              <a:cs typeface="B Lotus" pitchFamily="2" charset="-78"/>
            </a:endParaRPr>
          </a:p>
          <a:p>
            <a:pPr algn="r" rtl="1">
              <a:lnSpc>
                <a:spcPct val="150000"/>
              </a:lnSpc>
              <a:buNone/>
            </a:pPr>
            <a:r>
              <a:rPr lang="fa-IR" dirty="0" smtClean="0">
                <a:cs typeface="B Lotus" pitchFamily="2" charset="-78"/>
              </a:rPr>
              <a:t>کیفیت خدمات سلامت نمی توان اندازه گیری کرد</a:t>
            </a:r>
          </a:p>
          <a:p>
            <a:pPr algn="r" rtl="1">
              <a:lnSpc>
                <a:spcPct val="150000"/>
              </a:lnSpc>
              <a:buNone/>
            </a:pPr>
            <a:r>
              <a:rPr lang="fa-IR" dirty="0" smtClean="0">
                <a:cs typeface="B Lotus" pitchFamily="2" charset="-78"/>
              </a:rPr>
              <a:t>در بخش سلامت بیشتر کیفیت هتلینگ بیمارستان و طرز برخورد مورد ارزیابی قرار می گیرد تا خود خدمت</a:t>
            </a:r>
            <a:endParaRPr lang="en-US" dirty="0" smtClean="0">
              <a:cs typeface="B Lotus" pitchFamily="2" charset="-78"/>
            </a:endParaRPr>
          </a:p>
          <a:p>
            <a:pPr algn="r" rtl="1">
              <a:lnSpc>
                <a:spcPct val="150000"/>
              </a:lnSpc>
              <a:buNone/>
            </a:pPr>
            <a:r>
              <a:rPr lang="fa-IR" dirty="0" smtClean="0">
                <a:cs typeface="B Lotus" pitchFamily="2" charset="-78"/>
              </a:rPr>
              <a:t>قیمت خدمات قبل از ترخیص از بیمارستان مشخص نیست و هر بیمار هزینه های خاصی دارد</a:t>
            </a:r>
            <a:endParaRPr lang="en-US" dirty="0" smtClean="0">
              <a:cs typeface="B Lotus" pitchFamily="2" charset="-78"/>
            </a:endParaRPr>
          </a:p>
          <a:p>
            <a:pPr algn="r" rtl="1">
              <a:lnSpc>
                <a:spcPct val="150000"/>
              </a:lnSpc>
              <a:buNone/>
            </a:pPr>
            <a:r>
              <a:rPr lang="fa-IR" dirty="0" smtClean="0">
                <a:cs typeface="B Lotus" pitchFamily="2" charset="-78"/>
              </a:rPr>
              <a:t> </a:t>
            </a:r>
          </a:p>
          <a:p>
            <a:pPr algn="r" rtl="1">
              <a:lnSpc>
                <a:spcPct val="150000"/>
              </a:lnSpc>
              <a:buNone/>
            </a:pPr>
            <a:endParaRPr lang="en-US" dirty="0" smtClean="0">
              <a:cs typeface="B Lotus" pitchFamily="2" charset="-78"/>
            </a:endParaRPr>
          </a:p>
          <a:p>
            <a:pPr algn="r" rtl="1">
              <a:lnSpc>
                <a:spcPct val="150000"/>
              </a:lnSpc>
            </a:pPr>
            <a:r>
              <a:rPr lang="fa-IR" sz="3100" dirty="0" smtClean="0">
                <a:cs typeface="B Lotus" pitchFamily="2" charset="-78"/>
              </a:rPr>
              <a:t>در بازار رقابت کامل مصرف کنندگان و تولیدکنندگان رفتار عقلایی دارند و به دنبال حداکثر کردن سود و مطلوبیت خود هستند</a:t>
            </a:r>
            <a:endParaRPr lang="en-US" sz="3100" dirty="0" smtClean="0">
              <a:cs typeface="B Lotus" pitchFamily="2" charset="-78"/>
            </a:endParaRPr>
          </a:p>
          <a:p>
            <a:pPr algn="r" rtl="1">
              <a:lnSpc>
                <a:spcPct val="150000"/>
              </a:lnSpc>
              <a:buNone/>
            </a:pPr>
            <a:r>
              <a:rPr lang="fa-IR" dirty="0" smtClean="0">
                <a:cs typeface="B Lotus" pitchFamily="2" charset="-78"/>
              </a:rPr>
              <a:t>زمانی که کسی دچار ایست قلبی می شود آیا در این حالت تصمیم عقلایی است؟ آیا  قیمت خدمات را می پرسد؟</a:t>
            </a:r>
            <a:endParaRPr lang="en-US" dirty="0" smtClean="0">
              <a:cs typeface="B Lotus" pitchFamily="2" charset="-78"/>
            </a:endParaRPr>
          </a:p>
          <a:p>
            <a:pPr algn="r" rtl="1">
              <a:lnSpc>
                <a:spcPct val="150000"/>
              </a:lnSpc>
              <a:buNone/>
            </a:pPr>
            <a:r>
              <a:rPr lang="fa-IR" dirty="0" smtClean="0">
                <a:cs typeface="B Lotus" pitchFamily="2" charset="-78"/>
              </a:rPr>
              <a:t>حضور سازمان های خیریه در ارایه و تامین مالی خدمات سلامت ( تفاوت رفتار این سازمان ها با سازمان های خصوصی)</a:t>
            </a:r>
            <a:endParaRPr lang="en-US" dirty="0" smtClean="0">
              <a:cs typeface="B Lotus" pitchFamily="2" charset="-78"/>
            </a:endParaRPr>
          </a:p>
          <a:p>
            <a:pPr algn="r" rtl="1">
              <a:lnSpc>
                <a:spcPct val="150000"/>
              </a:lnSpc>
              <a:buNone/>
            </a:pPr>
            <a:r>
              <a:rPr lang="fa-IR" dirty="0" smtClean="0">
                <a:cs typeface="B Lotus" pitchFamily="2" charset="-78"/>
              </a:rPr>
              <a:t> </a:t>
            </a:r>
            <a:endParaRPr lang="en-US" dirty="0" smtClean="0">
              <a:cs typeface="B Lotus" pitchFamily="2" charset="-78"/>
            </a:endParaRPr>
          </a:p>
          <a:p>
            <a:pPr algn="r">
              <a:lnSpc>
                <a:spcPct val="150000"/>
              </a:lnSpc>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85728"/>
            <a:ext cx="7467600" cy="6188224"/>
          </a:xfrm>
        </p:spPr>
        <p:txBody>
          <a:bodyPr>
            <a:normAutofit lnSpcReduction="10000"/>
          </a:bodyPr>
          <a:lstStyle/>
          <a:p>
            <a:pPr algn="r" rtl="1"/>
            <a:r>
              <a:rPr lang="fa-IR" sz="2600" dirty="0" smtClean="0">
                <a:cs typeface="B Lotus" pitchFamily="2" charset="-78"/>
              </a:rPr>
              <a:t>مراقبت های بهداشتی کالای استحقاقی است</a:t>
            </a:r>
          </a:p>
          <a:p>
            <a:pPr algn="r" rtl="1">
              <a:lnSpc>
                <a:spcPct val="160000"/>
              </a:lnSpc>
              <a:buNone/>
            </a:pPr>
            <a:r>
              <a:rPr lang="fa-IR" sz="2000" dirty="0" smtClean="0">
                <a:cs typeface="B Lotus" pitchFamily="2" charset="-78"/>
              </a:rPr>
              <a:t>  سلامت حق مسلم و معادل آزادی فردی می باشد و موانع بر سر آن باید به حداقل برسد</a:t>
            </a:r>
            <a:endParaRPr lang="en-US" sz="2000" dirty="0" smtClean="0">
              <a:cs typeface="B Lotus" pitchFamily="2" charset="-78"/>
            </a:endParaRPr>
          </a:p>
          <a:p>
            <a:pPr algn="r" rtl="1">
              <a:lnSpc>
                <a:spcPct val="160000"/>
              </a:lnSpc>
              <a:buNone/>
            </a:pPr>
            <a:r>
              <a:rPr lang="fa-IR" sz="2000" dirty="0" smtClean="0">
                <a:cs typeface="B Lotus" pitchFamily="2" charset="-78"/>
              </a:rPr>
              <a:t>  مطابق این دیدگاه اکثریت مردم دولت را در قبال فراهم آوری مسئول می دانند که تساوی در امور بهداشتی و مراقبت بهداشتی را باید برقرار سازد</a:t>
            </a:r>
            <a:endParaRPr lang="en-US" sz="2000" dirty="0" smtClean="0">
              <a:cs typeface="B Lotus" pitchFamily="2" charset="-78"/>
            </a:endParaRPr>
          </a:p>
          <a:p>
            <a:pPr algn="r" rtl="1">
              <a:lnSpc>
                <a:spcPct val="160000"/>
              </a:lnSpc>
              <a:buNone/>
            </a:pPr>
            <a:r>
              <a:rPr lang="fa-IR" sz="2000" dirty="0" smtClean="0">
                <a:cs typeface="B Lotus" pitchFamily="2" charset="-78"/>
              </a:rPr>
              <a:t>   در این دیدگاه دریافت خدمات مراقبت سلامت نباید تحت تاثیر توانایی پرداخت باشد و این چیزی است که مخالف سیستم بازار است</a:t>
            </a:r>
            <a:endParaRPr lang="en-US" sz="2000" dirty="0" smtClean="0">
              <a:cs typeface="B Lotus" pitchFamily="2" charset="-78"/>
            </a:endParaRPr>
          </a:p>
          <a:p>
            <a:pPr algn="r" rtl="1">
              <a:lnSpc>
                <a:spcPct val="160000"/>
              </a:lnSpc>
              <a:buNone/>
            </a:pPr>
            <a:r>
              <a:rPr lang="fa-IR" dirty="0" smtClean="0">
                <a:cs typeface="B Lotus" pitchFamily="2" charset="-78"/>
              </a:rPr>
              <a:t> </a:t>
            </a:r>
            <a:endParaRPr lang="en-US" dirty="0" smtClean="0">
              <a:cs typeface="B Lotus" pitchFamily="2" charset="-78"/>
            </a:endParaRPr>
          </a:p>
          <a:p>
            <a:pPr algn="r" rtl="1"/>
            <a:r>
              <a:rPr lang="fa-IR" dirty="0" smtClean="0">
                <a:cs typeface="B Lotus" pitchFamily="2" charset="-78"/>
              </a:rPr>
              <a:t>مراقبت های بهداشتی کالای عمومی است</a:t>
            </a:r>
            <a:endParaRPr lang="en-US" dirty="0" smtClean="0">
              <a:cs typeface="B Lotus" pitchFamily="2" charset="-78"/>
            </a:endParaRPr>
          </a:p>
          <a:p>
            <a:pPr algn="r" rtl="1">
              <a:buNone/>
            </a:pPr>
            <a:r>
              <a:rPr lang="fa-IR" sz="2000" dirty="0" smtClean="0">
                <a:cs typeface="B Lotus" pitchFamily="2" charset="-78"/>
              </a:rPr>
              <a:t>کالای عمومی رقابت پذیر نیست: استفاده یک نفر مانعی برای دسترسی و بهره مندی دیگران ایجاد نخواهد کرد</a:t>
            </a:r>
            <a:endParaRPr lang="en-US" sz="2000" dirty="0" smtClean="0">
              <a:cs typeface="B Lotus" pitchFamily="2" charset="-78"/>
            </a:endParaRPr>
          </a:p>
          <a:p>
            <a:pPr algn="r" rtl="1">
              <a:buNone/>
            </a:pPr>
            <a:r>
              <a:rPr lang="fa-IR" sz="2000" dirty="0" smtClean="0">
                <a:cs typeface="B Lotus" pitchFamily="2" charset="-78"/>
              </a:rPr>
              <a:t>ورود یک نفر به بازار مصرف رقابتی برای دیگران محسوب نمی شود</a:t>
            </a:r>
            <a:endParaRPr lang="en-US" sz="2000" dirty="0" smtClean="0">
              <a:cs typeface="B Lotus" pitchFamily="2" charset="-78"/>
            </a:endParaRPr>
          </a:p>
          <a:p>
            <a:pPr algn="r" rtl="1">
              <a:buNone/>
            </a:pPr>
            <a:r>
              <a:rPr lang="fa-IR" sz="2000" dirty="0" smtClean="0">
                <a:cs typeface="B Lotus" pitchFamily="2" charset="-78"/>
              </a:rPr>
              <a:t>کالای عمومی استثناپذیر نیست: یعنی تولیدکنندگان و ارایه کنندگان نمی توانند مانع مصرف افراد از آن شوند</a:t>
            </a:r>
            <a:endParaRPr lang="en-US" sz="2000" dirty="0" smtClean="0">
              <a:cs typeface="B Lotus" pitchFamily="2" charset="-78"/>
            </a:endParaRPr>
          </a:p>
          <a:p>
            <a:pPr algn="r" rtl="1">
              <a:buNone/>
            </a:pPr>
            <a:r>
              <a:rPr lang="fa-IR" sz="2000" dirty="0" smtClean="0">
                <a:cs typeface="B Lotus" pitchFamily="2" charset="-78"/>
              </a:rPr>
              <a:t>هزینه ورود فرد جدید به بازار کالاهای عمومی صفر است</a:t>
            </a:r>
            <a:endParaRPr lang="en-US" sz="2000" dirty="0" smtClean="0">
              <a:cs typeface="B Lotus" pitchFamily="2" charset="-78"/>
            </a:endParaRPr>
          </a:p>
          <a:p>
            <a:pPr algn="r" rtl="1">
              <a:buNone/>
            </a:pPr>
            <a:endParaRPr lang="en-US" sz="2000" dirty="0" smtClean="0">
              <a:cs typeface="B Lotus"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357166"/>
            <a:ext cx="7467600" cy="6143668"/>
          </a:xfrm>
        </p:spPr>
        <p:txBody>
          <a:bodyPr/>
          <a:lstStyle/>
          <a:p>
            <a:pPr algn="r" rtl="1">
              <a:buNone/>
            </a:pPr>
            <a:r>
              <a:rPr lang="fa-IR" dirty="0" smtClean="0">
                <a:cs typeface="B Lotus" pitchFamily="2" charset="-78"/>
              </a:rPr>
              <a:t> </a:t>
            </a:r>
            <a:endParaRPr lang="en-US" dirty="0" smtClean="0">
              <a:cs typeface="B Lotus" pitchFamily="2" charset="-78"/>
            </a:endParaRPr>
          </a:p>
          <a:p>
            <a:pPr algn="r" rtl="1"/>
            <a:r>
              <a:rPr lang="fa-IR" dirty="0" smtClean="0">
                <a:cs typeface="B Lotus" pitchFamily="2" charset="-78"/>
              </a:rPr>
              <a:t>اهمیت کیفیت</a:t>
            </a:r>
            <a:r>
              <a:rPr lang="en-US" dirty="0" smtClean="0">
                <a:cs typeface="B Lotus" pitchFamily="2" charset="-78"/>
              </a:rPr>
              <a:t>:</a:t>
            </a:r>
            <a:endParaRPr lang="fa-IR" dirty="0" smtClean="0">
              <a:cs typeface="B Lotus" pitchFamily="2" charset="-78"/>
            </a:endParaRPr>
          </a:p>
          <a:p>
            <a:pPr algn="r" rtl="1">
              <a:buNone/>
            </a:pPr>
            <a:endParaRPr lang="en-US" dirty="0" smtClean="0">
              <a:cs typeface="B Lotus" pitchFamily="2" charset="-78"/>
            </a:endParaRPr>
          </a:p>
          <a:p>
            <a:pPr algn="r" rtl="1">
              <a:buNone/>
            </a:pPr>
            <a:r>
              <a:rPr lang="fa-IR" dirty="0" smtClean="0">
                <a:cs typeface="B Lotus" pitchFamily="2" charset="-78"/>
              </a:rPr>
              <a:t>   </a:t>
            </a:r>
            <a:r>
              <a:rPr lang="fa-IR" sz="2000" dirty="0" smtClean="0">
                <a:cs typeface="B Lotus" pitchFamily="2" charset="-78"/>
              </a:rPr>
              <a:t>مصرف کننده به هنگام انتخاب به دلیل بی اطمینانی زیادی که در مورد آثار مراقبت های بهداشتی روی سلامت وجود دارد بیشتر نگران کیفیت محصول است تا قیمت </a:t>
            </a:r>
          </a:p>
          <a:p>
            <a:pPr algn="r" rtl="1">
              <a:buNone/>
            </a:pPr>
            <a:endParaRPr lang="en-US" sz="2000" dirty="0" smtClean="0">
              <a:cs typeface="B Lotus" pitchFamily="2" charset="-78"/>
            </a:endParaRPr>
          </a:p>
          <a:p>
            <a:pPr algn="r" rtl="1">
              <a:buNone/>
            </a:pPr>
            <a:r>
              <a:rPr lang="fa-IR" sz="2000" dirty="0" smtClean="0">
                <a:cs typeface="B Lotus" pitchFamily="2" charset="-78"/>
              </a:rPr>
              <a:t>    بیمار فقط یک واحد از مراقبت های بهداشتی را مصرف می کند یعنی با کاهش قیمت تعداد عمل های جراحی بیشتری خریداری نمی کند</a:t>
            </a:r>
            <a:endParaRPr lang="en-US" sz="2000" dirty="0" smtClean="0">
              <a:cs typeface="B Lotus" pitchFamily="2" charset="-78"/>
            </a:endParaRPr>
          </a:p>
          <a:p>
            <a:pPr algn="r" rtl="1">
              <a:buNone/>
            </a:pPr>
            <a:r>
              <a:rPr lang="fa-IR" sz="2000" dirty="0" smtClean="0">
                <a:cs typeface="B Lotus" pitchFamily="2" charset="-78"/>
              </a:rPr>
              <a:t> </a:t>
            </a:r>
            <a:endParaRPr lang="en-US" sz="2000" dirty="0" smtClean="0">
              <a:cs typeface="B Lotus" pitchFamily="2" charset="-78"/>
            </a:endParaRPr>
          </a:p>
          <a:p>
            <a:pPr algn="r">
              <a:buNone/>
            </a:pPr>
            <a:endParaRPr lang="en-US" dirty="0">
              <a:cs typeface="B Lotus"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812652"/>
            <a:ext cx="8186766" cy="6045348"/>
          </a:xfrm>
        </p:spPr>
        <p:txBody>
          <a:bodyPr>
            <a:normAutofit/>
          </a:bodyPr>
          <a:lstStyle/>
          <a:p>
            <a:pPr algn="just">
              <a:buNone/>
            </a:pPr>
            <a:endParaRPr lang="en-US" sz="2800" dirty="0" smtClean="0"/>
          </a:p>
          <a:p>
            <a:pPr algn="just" rtl="1">
              <a:buNone/>
            </a:pPr>
            <a:r>
              <a:rPr lang="fa-IR" sz="2800" dirty="0" smtClean="0">
                <a:cs typeface="2  Lotus" pitchFamily="2" charset="-78"/>
              </a:rPr>
              <a:t>در اقتصاد سلامت بین </a:t>
            </a:r>
            <a:r>
              <a:rPr lang="fa-IR" sz="2800" dirty="0" smtClean="0">
                <a:solidFill>
                  <a:srgbClr val="FF0000"/>
                </a:solidFill>
                <a:cs typeface="2  Lotus" pitchFamily="2" charset="-78"/>
              </a:rPr>
              <a:t>مراقبت های درمانی (</a:t>
            </a:r>
            <a:r>
              <a:rPr lang="en-US" sz="2800" dirty="0" smtClean="0">
                <a:solidFill>
                  <a:srgbClr val="FF0000"/>
                </a:solidFill>
                <a:cs typeface="2  Lotus" pitchFamily="2" charset="-78"/>
              </a:rPr>
              <a:t>Medical Care</a:t>
            </a:r>
            <a:r>
              <a:rPr lang="fa-IR" sz="2800" dirty="0" smtClean="0">
                <a:solidFill>
                  <a:srgbClr val="FF0000"/>
                </a:solidFill>
                <a:cs typeface="2  Lotus" pitchFamily="2" charset="-78"/>
              </a:rPr>
              <a:t>) و سلامتی (</a:t>
            </a:r>
            <a:r>
              <a:rPr lang="en-US" sz="2800" dirty="0" smtClean="0">
                <a:solidFill>
                  <a:srgbClr val="FF0000"/>
                </a:solidFill>
                <a:cs typeface="2  Lotus" pitchFamily="2" charset="-78"/>
              </a:rPr>
              <a:t>Health</a:t>
            </a:r>
            <a:r>
              <a:rPr lang="fa-IR" sz="2800" dirty="0" smtClean="0">
                <a:solidFill>
                  <a:srgbClr val="FF0000"/>
                </a:solidFill>
                <a:cs typeface="2  Lotus" pitchFamily="2" charset="-78"/>
              </a:rPr>
              <a:t>)</a:t>
            </a:r>
            <a:r>
              <a:rPr lang="fa-IR" sz="2800" dirty="0" smtClean="0">
                <a:cs typeface="2  Lotus" pitchFamily="2" charset="-78"/>
              </a:rPr>
              <a:t> تفاوت وجود دارد.</a:t>
            </a:r>
          </a:p>
          <a:p>
            <a:pPr algn="just" rtl="1">
              <a:lnSpc>
                <a:spcPct val="150000"/>
              </a:lnSpc>
              <a:buNone/>
            </a:pPr>
            <a:r>
              <a:rPr lang="fa-IR" sz="2800" dirty="0" smtClean="0">
                <a:cs typeface="2  Lotus" pitchFamily="2" charset="-78"/>
              </a:rPr>
              <a:t>   مراقبت های درمانی به طور مستقیم مطلوبیت را افزایش نمی دهد و این سلامتی است که موجب افزایش مطلوبیت می شود. </a:t>
            </a:r>
          </a:p>
          <a:p>
            <a:pPr algn="just" rtl="1">
              <a:lnSpc>
                <a:spcPct val="150000"/>
              </a:lnSpc>
              <a:buNone/>
            </a:pPr>
            <a:r>
              <a:rPr lang="fa-IR" sz="2800" dirty="0" smtClean="0">
                <a:cs typeface="2  Lotus" pitchFamily="2" charset="-78"/>
              </a:rPr>
              <a:t>(</a:t>
            </a:r>
            <a:r>
              <a:rPr lang="en-US" sz="2800" dirty="0" smtClean="0">
                <a:cs typeface="2  Lotus" pitchFamily="2" charset="-78"/>
              </a:rPr>
              <a:t>Derived Demand</a:t>
            </a:r>
            <a:r>
              <a:rPr lang="fa-IR" sz="2800" dirty="0" smtClean="0">
                <a:cs typeface="2  Lotus" pitchFamily="2" charset="-78"/>
              </a:rPr>
              <a:t>): تقاضا برای مراقبت های درمانی یک تقاضای مشتق شده است.</a:t>
            </a:r>
          </a:p>
          <a:p>
            <a:pPr algn="just" rtl="1">
              <a:lnSpc>
                <a:spcPct val="150000"/>
              </a:lnSpc>
              <a:buNone/>
            </a:pPr>
            <a:r>
              <a:rPr lang="fa-IR" sz="2800" dirty="0" smtClean="0">
                <a:cs typeface="2  Lotus" pitchFamily="2" charset="-78"/>
              </a:rPr>
              <a:t>   تاثیر مراقبت های درمانی روی سلامتی افراد یا جامعه توسط تابع تولید سلامت مشخص می شود.</a:t>
            </a:r>
          </a:p>
          <a:p>
            <a:pPr algn="just" rtl="1">
              <a:buNone/>
            </a:pPr>
            <a:endParaRPr lang="en-US" sz="2800" dirty="0">
              <a:cs typeface="2  Lotus" pitchFamily="2" charset="-78"/>
            </a:endParaRPr>
          </a:p>
        </p:txBody>
      </p:sp>
      <p:sp>
        <p:nvSpPr>
          <p:cNvPr id="4" name="Wave 3"/>
          <p:cNvSpPr/>
          <p:nvPr/>
        </p:nvSpPr>
        <p:spPr>
          <a:xfrm>
            <a:off x="0" y="0"/>
            <a:ext cx="8643966" cy="121439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buNone/>
            </a:pPr>
            <a:r>
              <a:rPr lang="fa-IR" sz="3600" b="1" dirty="0" smtClean="0">
                <a:cs typeface="B Zar" pitchFamily="2" charset="-78"/>
              </a:rPr>
              <a:t>مراقبت های درمانی و سلامتی</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1285860"/>
            <a:ext cx="8001056" cy="5572140"/>
          </a:xfrm>
        </p:spPr>
        <p:txBody>
          <a:bodyPr>
            <a:normAutofit/>
          </a:bodyPr>
          <a:lstStyle/>
          <a:p>
            <a:pPr algn="r" rtl="1">
              <a:buNone/>
            </a:pPr>
            <a:endParaRPr lang="fa-IR" sz="2800" dirty="0" smtClean="0"/>
          </a:p>
          <a:p>
            <a:pPr algn="r" rtl="1">
              <a:buNone/>
            </a:pPr>
            <a:r>
              <a:rPr lang="fa-IR" sz="2800" dirty="0" smtClean="0">
                <a:cs typeface="2  Lotus" pitchFamily="2" charset="-78"/>
              </a:rPr>
              <a:t>رابطه میان سلامت و مراقبت های درمانی به عنوان تابع تولید سلامت در نظر گرفته می شود</a:t>
            </a:r>
            <a:r>
              <a:rPr lang="en-US" sz="2800" dirty="0" smtClean="0">
                <a:cs typeface="2  Lotus" pitchFamily="2" charset="-78"/>
              </a:rPr>
              <a:t> </a:t>
            </a:r>
            <a:endParaRPr lang="fa-IR" sz="2800" dirty="0" smtClean="0">
              <a:cs typeface="2  Lotus" pitchFamily="2" charset="-78"/>
            </a:endParaRPr>
          </a:p>
          <a:p>
            <a:pPr algn="r" rtl="1">
              <a:buNone/>
            </a:pPr>
            <a:endParaRPr lang="fa-IR" sz="2800" dirty="0" smtClean="0">
              <a:cs typeface="2  Lotus" pitchFamily="2" charset="-78"/>
            </a:endParaRPr>
          </a:p>
          <a:p>
            <a:pPr algn="r" rtl="1">
              <a:lnSpc>
                <a:spcPct val="170000"/>
              </a:lnSpc>
              <a:buNone/>
            </a:pPr>
            <a:endParaRPr lang="en-US" sz="2800" dirty="0" smtClean="0">
              <a:cs typeface="2  Lotus" pitchFamily="2" charset="-78"/>
            </a:endParaRPr>
          </a:p>
          <a:p>
            <a:pPr algn="r" rtl="1">
              <a:lnSpc>
                <a:spcPct val="170000"/>
              </a:lnSpc>
              <a:buNone/>
            </a:pPr>
            <a:r>
              <a:rPr lang="fa-IR" sz="2800" dirty="0" smtClean="0">
                <a:cs typeface="2  Lotus" pitchFamily="2" charset="-78"/>
              </a:rPr>
              <a:t>اگر عوارض جانبی یک دارو یا درمان آثار مثبت ان را خنثی کند رابطه بین مراقت های درمانی و سلامتی منفی می شود</a:t>
            </a:r>
          </a:p>
          <a:p>
            <a:pPr algn="r" rtl="1">
              <a:buNone/>
            </a:pPr>
            <a:r>
              <a:rPr lang="en-US" sz="2800" dirty="0" smtClean="0">
                <a:cs typeface="2  Lotus" pitchFamily="2" charset="-78"/>
              </a:rPr>
              <a:t> </a:t>
            </a:r>
            <a:r>
              <a:rPr lang="fa-IR" sz="2800" dirty="0" smtClean="0">
                <a:cs typeface="2  Lotus" pitchFamily="2" charset="-78"/>
              </a:rPr>
              <a:t>سلامتی یک متغیر موجودی یا ذخیره (</a:t>
            </a:r>
            <a:r>
              <a:rPr lang="en-US" sz="2800" dirty="0" smtClean="0">
                <a:cs typeface="2  Lotus" pitchFamily="2" charset="-78"/>
              </a:rPr>
              <a:t>Stock</a:t>
            </a:r>
            <a:r>
              <a:rPr lang="fa-IR" sz="2800" dirty="0" smtClean="0">
                <a:cs typeface="2  Lotus" pitchFamily="2" charset="-78"/>
              </a:rPr>
              <a:t>) است</a:t>
            </a:r>
          </a:p>
          <a:p>
            <a:pPr algn="r" rtl="1">
              <a:buNone/>
            </a:pPr>
            <a:r>
              <a:rPr lang="fa-IR" sz="2800" dirty="0" smtClean="0">
                <a:cs typeface="2  Lotus" pitchFamily="2" charset="-78"/>
              </a:rPr>
              <a:t>مراقبت های درمانی یک متغیر جریان یا روانه (</a:t>
            </a:r>
            <a:r>
              <a:rPr lang="en-US" sz="2800" dirty="0" smtClean="0">
                <a:cs typeface="2  Lotus" pitchFamily="2" charset="-78"/>
              </a:rPr>
              <a:t>Flow</a:t>
            </a:r>
            <a:r>
              <a:rPr lang="fa-IR" sz="2800" dirty="0" smtClean="0">
                <a:cs typeface="2  Lotus" pitchFamily="2" charset="-78"/>
              </a:rPr>
              <a:t>) است</a:t>
            </a:r>
          </a:p>
          <a:p>
            <a:pPr algn="r" rtl="1">
              <a:buNone/>
            </a:pPr>
            <a:endParaRPr lang="fa-IR" sz="2000" dirty="0" smtClean="0">
              <a:cs typeface="2  Lotus" pitchFamily="2" charset="-78"/>
            </a:endParaRPr>
          </a:p>
          <a:p>
            <a:pPr algn="r" rtl="1">
              <a:buNone/>
            </a:pPr>
            <a:endParaRPr lang="fa-IR" sz="2000" dirty="0" smtClean="0">
              <a:cs typeface="2  Lotus" pitchFamily="2" charset="-78"/>
            </a:endParaRPr>
          </a:p>
          <a:p>
            <a:pPr algn="r" rtl="1">
              <a:buNone/>
            </a:pPr>
            <a:endParaRPr lang="fa-IR" sz="2000" dirty="0" smtClean="0">
              <a:cs typeface="2  Lotus" pitchFamily="2" charset="-78"/>
            </a:endParaRPr>
          </a:p>
        </p:txBody>
      </p:sp>
      <p:sp>
        <p:nvSpPr>
          <p:cNvPr id="71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17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7171"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5720" y="2714620"/>
            <a:ext cx="6286544" cy="642942"/>
          </a:xfrm>
          <a:prstGeom prst="rect">
            <a:avLst/>
          </a:prstGeom>
          <a:noFill/>
        </p:spPr>
      </p:pic>
      <p:sp>
        <p:nvSpPr>
          <p:cNvPr id="6" name="Wave 5"/>
          <p:cNvSpPr/>
          <p:nvPr/>
        </p:nvSpPr>
        <p:spPr>
          <a:xfrm>
            <a:off x="0" y="0"/>
            <a:ext cx="8786842" cy="1500174"/>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buNone/>
            </a:pPr>
            <a:endParaRPr lang="fa-IR" sz="3200" b="1" dirty="0" smtClean="0"/>
          </a:p>
          <a:p>
            <a:pPr algn="ctr" rtl="1">
              <a:buNone/>
            </a:pPr>
            <a:r>
              <a:rPr lang="fa-IR" sz="3200" b="1" dirty="0" smtClean="0">
                <a:cs typeface="B Zar" pitchFamily="2" charset="-78"/>
              </a:rPr>
              <a:t>تابع تولید سلامت</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57166"/>
            <a:ext cx="8043890" cy="6116786"/>
          </a:xfrm>
        </p:spPr>
        <p:txBody>
          <a:bodyPr>
            <a:noAutofit/>
          </a:bodyPr>
          <a:lstStyle/>
          <a:p>
            <a:pPr algn="r" rtl="1">
              <a:lnSpc>
                <a:spcPct val="150000"/>
              </a:lnSpc>
              <a:buNone/>
            </a:pPr>
            <a:r>
              <a:rPr lang="fa-IR" sz="2800" dirty="0" smtClean="0">
                <a:cs typeface="2  Lotus" pitchFamily="2" charset="-78"/>
              </a:rPr>
              <a:t>مثال: موجودی سلامتی فردی در ساعت 5 امروز 10 واحد است و در ساعت 5/5 همان روز ممکن است با تصادف به 4رواحد کاهش پیدا کند</a:t>
            </a:r>
          </a:p>
          <a:p>
            <a:pPr algn="r" rtl="1">
              <a:lnSpc>
                <a:spcPct val="150000"/>
              </a:lnSpc>
              <a:buNone/>
            </a:pPr>
            <a:r>
              <a:rPr lang="fa-IR" sz="2800" dirty="0" smtClean="0">
                <a:cs typeface="2  Lotus" pitchFamily="2" charset="-78"/>
              </a:rPr>
              <a:t>  اما مراقبت های درمانی فردی در ماه گذشته به طور مثال 25000 تومان یا در سال گذشته 300000 تومان بوده است</a:t>
            </a:r>
          </a:p>
          <a:p>
            <a:pPr algn="r" rtl="1">
              <a:lnSpc>
                <a:spcPct val="150000"/>
              </a:lnSpc>
              <a:buNone/>
            </a:pPr>
            <a:r>
              <a:rPr lang="fa-IR" sz="2800" dirty="0" smtClean="0">
                <a:cs typeface="2  Lotus" pitchFamily="2" charset="-78"/>
              </a:rPr>
              <a:t>   موجودی سلامتی یک کالای مصرفی و یک کالای سرمایه ای است </a:t>
            </a:r>
          </a:p>
          <a:p>
            <a:pPr algn="r" rtl="1">
              <a:buNone/>
            </a:pPr>
            <a:endParaRPr lang="fa-IR" sz="2800" dirty="0" smtClean="0"/>
          </a:p>
          <a:p>
            <a:pPr algn="r" rtl="1">
              <a:buNone/>
            </a:pPr>
            <a:r>
              <a:rPr lang="en-US" sz="2800" dirty="0" smtClean="0">
                <a:cs typeface="2  Lotus" pitchFamily="2" charset="-78"/>
              </a:rPr>
              <a:t>      </a:t>
            </a:r>
            <a:r>
              <a:rPr lang="fa-IR" sz="2800" dirty="0" smtClean="0">
                <a:cs typeface="2  Lotus" pitchFamily="2" charset="-78"/>
              </a:rPr>
              <a:t>الگوی پویا:</a:t>
            </a:r>
          </a:p>
          <a:p>
            <a:pPr algn="r" rtl="1">
              <a:buNone/>
            </a:pPr>
            <a:endParaRPr lang="fa-IR" sz="2800" dirty="0" smtClean="0">
              <a:cs typeface="2  Lotus" pitchFamily="2" charset="-78"/>
            </a:endParaRPr>
          </a:p>
          <a:p>
            <a:pPr algn="r" rtl="1">
              <a:buNone/>
            </a:pPr>
            <a:r>
              <a:rPr lang="en-US" sz="2800" dirty="0" smtClean="0">
                <a:cs typeface="2  Lotus" pitchFamily="2" charset="-78"/>
              </a:rPr>
              <a:t>    </a:t>
            </a:r>
            <a:r>
              <a:rPr lang="fa-IR" sz="2800" dirty="0" smtClean="0">
                <a:cs typeface="2  Lotus" pitchFamily="2" charset="-78"/>
              </a:rPr>
              <a:t>الگوی استاتیک: </a:t>
            </a:r>
          </a:p>
          <a:p>
            <a:pPr algn="r" rtl="1">
              <a:buNone/>
            </a:pPr>
            <a:endParaRPr lang="fa-IR" sz="2800" dirty="0" smtClean="0"/>
          </a:p>
          <a:p>
            <a:pPr>
              <a:buNone/>
            </a:pPr>
            <a:endParaRPr lang="en-US" sz="2800" dirty="0"/>
          </a:p>
        </p:txBody>
      </p:sp>
      <p:sp>
        <p:nvSpPr>
          <p:cNvPr id="61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14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85720" y="4857760"/>
            <a:ext cx="4929222" cy="273845"/>
          </a:xfrm>
          <a:prstGeom prst="rect">
            <a:avLst/>
          </a:prstGeom>
          <a:noFill/>
        </p:spPr>
      </p:pic>
      <p:sp>
        <p:nvSpPr>
          <p:cNvPr id="6151" name="Rectangle 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150"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00034" y="5857892"/>
            <a:ext cx="2786082" cy="285752"/>
          </a:xfrm>
          <a:prstGeom prst="rect">
            <a:avLst/>
          </a:prstGeom>
          <a:noFill/>
        </p:spPr>
      </p:pic>
      <p:sp>
        <p:nvSpPr>
          <p:cNvPr id="6152" name="Rectangle 8"/>
          <p:cNvSpPr>
            <a:spLocks noChangeArrowheads="1"/>
          </p:cNvSpPr>
          <p:nvPr/>
        </p:nvSpPr>
        <p:spPr bwMode="auto">
          <a:xfrm>
            <a:off x="0" y="6191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357166"/>
            <a:ext cx="8329642" cy="6188224"/>
          </a:xfrm>
        </p:spPr>
        <p:txBody>
          <a:bodyPr>
            <a:noAutofit/>
          </a:bodyPr>
          <a:lstStyle/>
          <a:p>
            <a:pPr algn="just" rtl="1">
              <a:lnSpc>
                <a:spcPct val="120000"/>
              </a:lnSpc>
              <a:buNone/>
            </a:pPr>
            <a:r>
              <a:rPr lang="fa-IR" sz="2800" dirty="0" smtClean="0">
                <a:cs typeface="B Zar" pitchFamily="2" charset="-78"/>
              </a:rPr>
              <a:t>افزایش امید به زندگی نشان می دهد که نرخ استهلاک موجودی سلامت با پیشرفت اقدام های بهداشتی کاهش یافته است </a:t>
            </a:r>
          </a:p>
          <a:p>
            <a:pPr algn="just" rtl="1">
              <a:lnSpc>
                <a:spcPct val="120000"/>
              </a:lnSpc>
              <a:buNone/>
            </a:pPr>
            <a:r>
              <a:rPr lang="fa-IR" sz="2800" dirty="0" smtClean="0">
                <a:cs typeface="B Zar" pitchFamily="2" charset="-78"/>
              </a:rPr>
              <a:t>تاثیر مراقبت های بهداشتی بر موجودی سلامت متفاوت است: </a:t>
            </a:r>
          </a:p>
          <a:p>
            <a:pPr algn="just" rtl="1">
              <a:lnSpc>
                <a:spcPct val="120000"/>
              </a:lnSpc>
              <a:buNone/>
            </a:pPr>
            <a:r>
              <a:rPr lang="fa-IR" sz="3200" b="1" dirty="0" smtClean="0">
                <a:cs typeface="B Zar" pitchFamily="2" charset="-78"/>
              </a:rPr>
              <a:t>مثال 1: </a:t>
            </a:r>
            <a:r>
              <a:rPr lang="fa-IR" sz="2800" dirty="0" smtClean="0">
                <a:cs typeface="B Zar" pitchFamily="2" charset="-78"/>
              </a:rPr>
              <a:t>بیماری </a:t>
            </a:r>
            <a:r>
              <a:rPr lang="en-US" sz="2800" dirty="0" smtClean="0">
                <a:cs typeface="B Zar" pitchFamily="2" charset="-78"/>
              </a:rPr>
              <a:t>A</a:t>
            </a:r>
            <a:r>
              <a:rPr lang="fa-IR" sz="2800" dirty="0" smtClean="0">
                <a:cs typeface="B Zar" pitchFamily="2" charset="-78"/>
              </a:rPr>
              <a:t> که سلامتی شخص تاحدی کاهش پیدا می کند و با استفاده از مراقبت های درمانی موجودی سلامتی به تدریج افزایش می یابد و سر انجام به نقطه ای می رسد که دیگر تغییری در سلامتی حاصل نمی شود مانند آسم و آلرژی</a:t>
            </a:r>
          </a:p>
          <a:p>
            <a:pPr algn="just" rtl="1">
              <a:lnSpc>
                <a:spcPct val="120000"/>
              </a:lnSpc>
              <a:buNone/>
            </a:pPr>
            <a:r>
              <a:rPr lang="fa-IR" sz="3200" b="1" dirty="0" smtClean="0">
                <a:cs typeface="B Zar" pitchFamily="2" charset="-78"/>
              </a:rPr>
              <a:t>مثال 2 : </a:t>
            </a:r>
            <a:r>
              <a:rPr lang="fa-IR" sz="2800" dirty="0" smtClean="0">
                <a:cs typeface="B Zar" pitchFamily="2" charset="-78"/>
              </a:rPr>
              <a:t>بیماری </a:t>
            </a:r>
            <a:r>
              <a:rPr lang="en-US" sz="2800" dirty="0" smtClean="0">
                <a:cs typeface="B Zar" pitchFamily="2" charset="-78"/>
              </a:rPr>
              <a:t>B</a:t>
            </a:r>
            <a:r>
              <a:rPr lang="fa-IR" sz="2800" dirty="0" smtClean="0">
                <a:cs typeface="B Zar" pitchFamily="2" charset="-78"/>
              </a:rPr>
              <a:t> سلامتی فرد را به میزان بیشتری کاهش می دهد ولی در این حالت پزشکان کمک بیشتری می توانند بکنند و شخص را به سطح بالایی از سلامتی برسانند مانند شکستگی پا</a:t>
            </a:r>
          </a:p>
          <a:p>
            <a:pPr algn="just" rtl="1">
              <a:lnSpc>
                <a:spcPct val="120000"/>
              </a:lnSpc>
              <a:buNone/>
            </a:pPr>
            <a:endParaRPr lang="en-US" sz="28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285728"/>
            <a:ext cx="7929618" cy="6188224"/>
          </a:xfrm>
        </p:spPr>
        <p:txBody>
          <a:bodyPr>
            <a:normAutofit/>
          </a:bodyPr>
          <a:lstStyle/>
          <a:p>
            <a:pPr algn="r" rtl="1">
              <a:lnSpc>
                <a:spcPct val="150000"/>
              </a:lnSpc>
              <a:buNone/>
            </a:pPr>
            <a:r>
              <a:rPr lang="fa-IR" sz="3000" b="1" dirty="0" smtClean="0">
                <a:cs typeface="B Zar" pitchFamily="2" charset="-78"/>
              </a:rPr>
              <a:t>مثال 3 : </a:t>
            </a:r>
            <a:r>
              <a:rPr lang="fa-IR" sz="2800" dirty="0" smtClean="0">
                <a:cs typeface="B Zar" pitchFamily="2" charset="-78"/>
              </a:rPr>
              <a:t>بیماری </a:t>
            </a:r>
            <a:r>
              <a:rPr lang="en-US" sz="2800" dirty="0" smtClean="0">
                <a:cs typeface="B Zar" pitchFamily="2" charset="-78"/>
              </a:rPr>
              <a:t>C</a:t>
            </a:r>
            <a:r>
              <a:rPr lang="fa-IR" sz="2800" dirty="0" smtClean="0">
                <a:cs typeface="B Zar" pitchFamily="2" charset="-78"/>
              </a:rPr>
              <a:t> سلامتی فرد را کاهش نمی دهد و سلامتی شخص با مصرف مراقبت های بهداشتی چندان تغییر نمی کند</a:t>
            </a:r>
          </a:p>
          <a:p>
            <a:pPr algn="r" rtl="1">
              <a:lnSpc>
                <a:spcPct val="150000"/>
              </a:lnSpc>
              <a:buNone/>
            </a:pPr>
            <a:r>
              <a:rPr lang="fa-IR" sz="2800" dirty="0" smtClean="0">
                <a:cs typeface="B Zar" pitchFamily="2" charset="-78"/>
              </a:rPr>
              <a:t>مانند سرماخوردگی که بهره وری مراقبت های پزشکی در این موارد ناچیز است</a:t>
            </a:r>
            <a:r>
              <a:rPr lang="en-US" sz="2800" dirty="0" smtClean="0">
                <a:cs typeface="B Zar" pitchFamily="2" charset="-78"/>
              </a:rPr>
              <a:t>.</a:t>
            </a:r>
            <a:endParaRPr lang="fa-IR" sz="2800" dirty="0" smtClean="0">
              <a:cs typeface="B Zar" pitchFamily="2" charset="-78"/>
            </a:endParaRPr>
          </a:p>
          <a:p>
            <a:pPr algn="r" rtl="1">
              <a:lnSpc>
                <a:spcPct val="150000"/>
              </a:lnSpc>
              <a:buNone/>
            </a:pPr>
            <a:r>
              <a:rPr lang="fa-IR" sz="2800" dirty="0" smtClean="0">
                <a:cs typeface="B Zar" pitchFamily="2" charset="-78"/>
              </a:rPr>
              <a:t>بسیاری از عوامل دیگر که مهم ترین آن ها سبک زندگی و عوامل ژنتیکی هستند نیز بر تولید سلامت اثرگذار هستند</a:t>
            </a:r>
          </a:p>
          <a:p>
            <a:pPr algn="r" rtl="1">
              <a:lnSpc>
                <a:spcPct val="150000"/>
              </a:lnSpc>
              <a:buNone/>
            </a:pPr>
            <a:r>
              <a:rPr lang="fa-IR" sz="2800" dirty="0" smtClean="0">
                <a:cs typeface="B Zar" pitchFamily="2" charset="-78"/>
              </a:rPr>
              <a:t>بی اطمینانی که از طرف عرضه مراقبت ها وجود دارد و به نوعی مربوط به اثر بخشی مراقبت هاست موجب می شود که تابع سلامت به صورت زیر نوشته شود: </a:t>
            </a:r>
            <a:endParaRPr lang="en-US" sz="2800" dirty="0">
              <a:cs typeface="B Zar" pitchFamily="2" charset="-78"/>
            </a:endParaRPr>
          </a:p>
        </p:txBody>
      </p:sp>
      <p:pic>
        <p:nvPicPr>
          <p:cNvPr id="307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85852" y="5857892"/>
            <a:ext cx="3857652" cy="285752"/>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1142984"/>
            <a:ext cx="8501122" cy="4873752"/>
          </a:xfrm>
        </p:spPr>
        <p:txBody>
          <a:bodyPr>
            <a:noAutofit/>
          </a:bodyPr>
          <a:lstStyle/>
          <a:p>
            <a:pPr algn="r" rtl="1">
              <a:buNone/>
            </a:pPr>
            <a:r>
              <a:rPr lang="fa-IR" sz="2600" dirty="0" smtClean="0">
                <a:cs typeface="B Zar" pitchFamily="2" charset="-78"/>
              </a:rPr>
              <a:t>تابع تولید سلامت که در آن سلامتی(</a:t>
            </a:r>
            <a:r>
              <a:rPr lang="en-US" sz="2600" dirty="0" smtClean="0">
                <a:cs typeface="B Zar" pitchFamily="2" charset="-78"/>
              </a:rPr>
              <a:t>H</a:t>
            </a:r>
            <a:r>
              <a:rPr lang="fa-IR" sz="2600" dirty="0" smtClean="0">
                <a:cs typeface="B Zar" pitchFamily="2" charset="-78"/>
              </a:rPr>
              <a:t>) با یک نهاده مراقبت سلامت </a:t>
            </a:r>
            <a:r>
              <a:rPr lang="en-US" sz="2600" dirty="0" smtClean="0">
                <a:cs typeface="B Zar" pitchFamily="2" charset="-78"/>
              </a:rPr>
              <a:t>(M)</a:t>
            </a:r>
            <a:r>
              <a:rPr lang="fa-IR" sz="2600" dirty="0" smtClean="0">
                <a:cs typeface="B Zar" pitchFamily="2" charset="-78"/>
              </a:rPr>
              <a:t> در نظر بگیریم :</a:t>
            </a:r>
          </a:p>
          <a:p>
            <a:pPr algn="l">
              <a:buNone/>
            </a:pPr>
            <a:r>
              <a:rPr lang="en-US" sz="2600" dirty="0" smtClean="0">
                <a:cs typeface="B Zar" pitchFamily="2" charset="-78"/>
              </a:rPr>
              <a:t>    </a:t>
            </a:r>
            <a:r>
              <a:rPr lang="fa-IR" sz="2600" dirty="0" smtClean="0">
                <a:cs typeface="B Zar" pitchFamily="2" charset="-78"/>
              </a:rPr>
              <a:t>                </a:t>
            </a:r>
            <a:r>
              <a:rPr lang="en-US" sz="2600" dirty="0" smtClean="0">
                <a:cs typeface="B Zar" pitchFamily="2" charset="-78"/>
              </a:rPr>
              <a:t> H=f(M)</a:t>
            </a:r>
          </a:p>
          <a:p>
            <a:pPr algn="r" rtl="1">
              <a:buNone/>
            </a:pPr>
            <a:r>
              <a:rPr lang="fa-IR" sz="2600" dirty="0" smtClean="0">
                <a:cs typeface="B Zar" pitchFamily="2" charset="-78"/>
              </a:rPr>
              <a:t>تولید نهایی سلامت   </a:t>
            </a:r>
            <a:r>
              <a:rPr lang="en-US" sz="2600" dirty="0" smtClean="0">
                <a:cs typeface="B Zar" pitchFamily="2" charset="-78"/>
              </a:rPr>
              <a:t>                 (</a:t>
            </a:r>
            <a:r>
              <a:rPr lang="en-US" sz="2600" dirty="0" smtClean="0"/>
              <a:t>MP</a:t>
            </a:r>
            <a:r>
              <a:rPr lang="en-US" sz="2600" baseline="-25000" dirty="0" smtClean="0"/>
              <a:t>M </a:t>
            </a:r>
            <a:r>
              <a:rPr lang="en-US" sz="2600" dirty="0" smtClean="0">
                <a:cs typeface="B Zar" pitchFamily="2" charset="-78"/>
              </a:rPr>
              <a:t>)</a:t>
            </a:r>
            <a:r>
              <a:rPr lang="fa-IR" sz="2600" dirty="0" smtClean="0">
                <a:cs typeface="B Zar" pitchFamily="2" charset="-78"/>
              </a:rPr>
              <a:t> </a:t>
            </a:r>
            <a:r>
              <a:rPr lang="en-US" sz="2600" dirty="0" smtClean="0"/>
              <a:t>MP</a:t>
            </a:r>
            <a:r>
              <a:rPr lang="en-US" sz="2600" baseline="-25000" dirty="0" smtClean="0"/>
              <a:t>M </a:t>
            </a:r>
            <a:r>
              <a:rPr lang="en-US" sz="2600" dirty="0" smtClean="0"/>
              <a:t>= </a:t>
            </a:r>
            <a:r>
              <a:rPr lang="en-US" sz="2600" dirty="0" err="1" smtClean="0"/>
              <a:t>dH</a:t>
            </a:r>
            <a:r>
              <a:rPr lang="en-US" sz="2600" dirty="0" smtClean="0"/>
              <a:t>/</a:t>
            </a:r>
            <a:r>
              <a:rPr lang="en-US" sz="2600" dirty="0" err="1" smtClean="0"/>
              <a:t>dM</a:t>
            </a:r>
            <a:r>
              <a:rPr lang="fa-IR" sz="2600" dirty="0" smtClean="0"/>
              <a:t> </a:t>
            </a:r>
            <a:endParaRPr lang="en-US" sz="2600" dirty="0" smtClean="0"/>
          </a:p>
          <a:p>
            <a:pPr algn="r" rtl="1">
              <a:buNone/>
            </a:pPr>
            <a:r>
              <a:rPr lang="fa-IR" sz="2600" dirty="0" smtClean="0">
                <a:cs typeface="B Zar" pitchFamily="2" charset="-78"/>
              </a:rPr>
              <a:t>تولید متوسط سلامت</a:t>
            </a:r>
            <a:r>
              <a:rPr lang="en-US" sz="2600" dirty="0" smtClean="0">
                <a:cs typeface="B Zar" pitchFamily="2" charset="-78"/>
              </a:rPr>
              <a:t> </a:t>
            </a:r>
            <a:r>
              <a:rPr lang="fa-IR" sz="2600" dirty="0" smtClean="0">
                <a:cs typeface="B Zar" pitchFamily="2" charset="-78"/>
              </a:rPr>
              <a:t> </a:t>
            </a:r>
            <a:r>
              <a:rPr lang="en-US" sz="2600" dirty="0" smtClean="0">
                <a:cs typeface="B Zar" pitchFamily="2" charset="-78"/>
              </a:rPr>
              <a:t>(A</a:t>
            </a:r>
            <a:r>
              <a:rPr lang="en-US" sz="2600" dirty="0" smtClean="0"/>
              <a:t>P</a:t>
            </a:r>
            <a:r>
              <a:rPr lang="en-US" sz="2600" baseline="-25000" dirty="0" smtClean="0"/>
              <a:t>M </a:t>
            </a:r>
            <a:r>
              <a:rPr lang="en-US" sz="2600" dirty="0" smtClean="0">
                <a:cs typeface="B Zar" pitchFamily="2" charset="-78"/>
              </a:rPr>
              <a:t>)</a:t>
            </a:r>
            <a:r>
              <a:rPr lang="fa-IR" sz="2600" dirty="0" smtClean="0">
                <a:cs typeface="B Zar" pitchFamily="2" charset="-78"/>
              </a:rPr>
              <a:t> </a:t>
            </a:r>
            <a:r>
              <a:rPr lang="en-US" sz="2600" dirty="0" smtClean="0">
                <a:cs typeface="B Zar" pitchFamily="2" charset="-78"/>
              </a:rPr>
              <a:t>  </a:t>
            </a:r>
            <a:r>
              <a:rPr lang="en-US" sz="2600" dirty="0" smtClean="0"/>
              <a:t>AP</a:t>
            </a:r>
            <a:r>
              <a:rPr lang="en-US" sz="2600" baseline="-25000" dirty="0" smtClean="0"/>
              <a:t>M </a:t>
            </a:r>
            <a:r>
              <a:rPr lang="en-US" sz="2600" dirty="0" smtClean="0"/>
              <a:t>= H/M                     </a:t>
            </a:r>
            <a:r>
              <a:rPr lang="fa-IR" sz="2600" dirty="0" smtClean="0"/>
              <a:t> </a:t>
            </a:r>
            <a:endParaRPr lang="en-US" sz="2600" dirty="0" smtClean="0"/>
          </a:p>
          <a:p>
            <a:pPr algn="r" rtl="1">
              <a:buNone/>
            </a:pPr>
            <a:r>
              <a:rPr lang="fa-IR" sz="2600" dirty="0" smtClean="0">
                <a:cs typeface="B Zar" pitchFamily="2" charset="-78"/>
              </a:rPr>
              <a:t>                                     </a:t>
            </a:r>
          </a:p>
          <a:p>
            <a:pPr algn="r" rtl="1">
              <a:buNone/>
            </a:pPr>
            <a:endParaRPr lang="en-US" sz="2600" dirty="0">
              <a:cs typeface="B Zar" pitchFamily="2" charset="-78"/>
            </a:endParaRPr>
          </a:p>
        </p:txBody>
      </p:sp>
      <p:sp>
        <p:nvSpPr>
          <p:cNvPr id="4" name="Wave 3"/>
          <p:cNvSpPr/>
          <p:nvPr/>
        </p:nvSpPr>
        <p:spPr>
          <a:xfrm>
            <a:off x="0" y="0"/>
            <a:ext cx="8643966" cy="107152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600" b="1" dirty="0" smtClean="0">
                <a:ln w="18415" cmpd="sng">
                  <a:solidFill>
                    <a:schemeClr val="bg1"/>
                  </a:solidFill>
                  <a:prstDash val="solid"/>
                </a:ln>
                <a:solidFill>
                  <a:schemeClr val="bg1"/>
                </a:solidFill>
                <a:effectLst>
                  <a:outerShdw blurRad="63500" dir="3600000" algn="tl" rotWithShape="0">
                    <a:srgbClr val="000000">
                      <a:alpha val="70000"/>
                    </a:srgbClr>
                  </a:outerShdw>
                </a:effectLst>
                <a:cs typeface="B Zar" pitchFamily="2" charset="-78"/>
              </a:rPr>
              <a:t>تولید نهایی و متوسط</a:t>
            </a:r>
            <a:endParaRPr lang="en-US" sz="3600" b="1" dirty="0" smtClean="0">
              <a:ln w="18415" cmpd="sng">
                <a:solidFill>
                  <a:schemeClr val="bg1"/>
                </a:solidFill>
                <a:prstDash val="solid"/>
              </a:ln>
              <a:solidFill>
                <a:schemeClr val="bg1"/>
              </a:solidFill>
              <a:effectLst>
                <a:outerShdw blurRad="63500" dir="3600000" algn="tl" rotWithShape="0">
                  <a:srgbClr val="000000">
                    <a:alpha val="70000"/>
                  </a:srgbClr>
                </a:outerShdw>
              </a:effectLst>
              <a:cs typeface="B Zar" pitchFamily="2" charset="-78"/>
            </a:endParaRPr>
          </a:p>
        </p:txBody>
      </p:sp>
      <p:sp>
        <p:nvSpPr>
          <p:cNvPr id="5" name="Rectangle 4"/>
          <p:cNvSpPr/>
          <p:nvPr/>
        </p:nvSpPr>
        <p:spPr>
          <a:xfrm>
            <a:off x="214282" y="3929066"/>
            <a:ext cx="7858180" cy="2262158"/>
          </a:xfrm>
          <a:prstGeom prst="rect">
            <a:avLst/>
          </a:prstGeom>
        </p:spPr>
        <p:txBody>
          <a:bodyPr wrap="square">
            <a:spAutoFit/>
          </a:bodyPr>
          <a:lstStyle/>
          <a:p>
            <a:pPr algn="r" rtl="1">
              <a:lnSpc>
                <a:spcPct val="150000"/>
              </a:lnSpc>
              <a:buNone/>
            </a:pPr>
            <a:r>
              <a:rPr lang="fa-IR" sz="2400" dirty="0" smtClean="0">
                <a:cs typeface="B Zar" pitchFamily="2" charset="-78"/>
              </a:rPr>
              <a:t>پس از </a:t>
            </a:r>
            <a:r>
              <a:rPr lang="en-US" sz="2400" dirty="0" smtClean="0">
                <a:cs typeface="B Zar" pitchFamily="2" charset="-78"/>
              </a:rPr>
              <a:t>M1</a:t>
            </a:r>
            <a:r>
              <a:rPr lang="fa-IR" sz="2400" dirty="0" smtClean="0">
                <a:cs typeface="B Zar" pitchFamily="2" charset="-78"/>
              </a:rPr>
              <a:t> (متناظر با نقطه عطف تابع تولید) تولید نهایی شروع به کاهش می کند.</a:t>
            </a:r>
          </a:p>
          <a:p>
            <a:pPr algn="r" rtl="1">
              <a:lnSpc>
                <a:spcPct val="150000"/>
              </a:lnSpc>
              <a:buNone/>
            </a:pPr>
            <a:r>
              <a:rPr lang="fa-IR" sz="2400" dirty="0" smtClean="0">
                <a:cs typeface="B Zar" pitchFamily="2" charset="-78"/>
              </a:rPr>
              <a:t>در سطح </a:t>
            </a:r>
            <a:r>
              <a:rPr lang="en-US" sz="2400" dirty="0" smtClean="0">
                <a:cs typeface="B Zar" pitchFamily="2" charset="-78"/>
              </a:rPr>
              <a:t>M2 </a:t>
            </a:r>
            <a:r>
              <a:rPr lang="fa-IR" sz="2400" dirty="0" smtClean="0">
                <a:cs typeface="B Zar" pitchFamily="2" charset="-78"/>
              </a:rPr>
              <a:t>تولید متوسط به حداکثر می رسد (در این سطح تولید نهایی و متوسط برابرند.</a:t>
            </a:r>
          </a:p>
          <a:p>
            <a:pPr algn="r" rtl="1">
              <a:lnSpc>
                <a:spcPct val="150000"/>
              </a:lnSpc>
              <a:buNone/>
            </a:pPr>
            <a:r>
              <a:rPr lang="fa-IR" sz="2400" dirty="0" smtClean="0">
                <a:cs typeface="B Zar" pitchFamily="2" charset="-78"/>
              </a:rPr>
              <a:t>در سطح </a:t>
            </a:r>
            <a:r>
              <a:rPr lang="en-US" sz="2400" dirty="0" smtClean="0">
                <a:cs typeface="B Zar" pitchFamily="2" charset="-78"/>
              </a:rPr>
              <a:t>M3</a:t>
            </a:r>
            <a:r>
              <a:rPr lang="fa-IR" sz="2400" dirty="0" smtClean="0">
                <a:cs typeface="B Zar" pitchFamily="2" charset="-78"/>
              </a:rPr>
              <a:t> تولید نهایی به صفر می رسد و پس از آن منفی می شود.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20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20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984248"/>
            <a:ext cx="8072494" cy="4873752"/>
          </a:xfrm>
        </p:spPr>
        <p:txBody>
          <a:bodyPr>
            <a:normAutofit/>
          </a:bodyPr>
          <a:lstStyle/>
          <a:p>
            <a:pPr algn="r" rtl="1">
              <a:buSzPct val="100000"/>
              <a:buFont typeface="Wingdings" pitchFamily="2" charset="2"/>
              <a:buChar char="ü"/>
            </a:pPr>
            <a:r>
              <a:rPr lang="fa-IR" sz="2800" dirty="0" smtClean="0">
                <a:cs typeface="B Zar" pitchFamily="2" charset="-78"/>
              </a:rPr>
              <a:t>منحنی تغییرات بهره وری نهایی و متوسط در حاشیه وسیع </a:t>
            </a:r>
            <a:endParaRPr lang="en-US" sz="2800" dirty="0" smtClean="0">
              <a:cs typeface="B Zar" pitchFamily="2" charset="-78"/>
            </a:endParaRPr>
          </a:p>
          <a:p>
            <a:pPr algn="r" rtl="1">
              <a:buSzPct val="200000"/>
              <a:buFont typeface="Wingdings" pitchFamily="2" charset="2"/>
              <a:buChar char="ü"/>
            </a:pPr>
            <a:endParaRPr lang="fa-IR" sz="2800" dirty="0" smtClean="0">
              <a:cs typeface="B Zar" pitchFamily="2" charset="-78"/>
            </a:endParaRPr>
          </a:p>
          <a:p>
            <a:pPr algn="l">
              <a:buSzPct val="200000"/>
              <a:buNone/>
            </a:pPr>
            <a:r>
              <a:rPr lang="en-US" sz="2800" dirty="0" smtClean="0">
                <a:cs typeface="B Zar" pitchFamily="2" charset="-78"/>
              </a:rPr>
              <a:t>Productivity Changes on the Extensive Margin</a:t>
            </a:r>
            <a:endParaRPr lang="fa-IR" sz="2800" dirty="0" smtClean="0">
              <a:cs typeface="B Zar" pitchFamily="2" charset="-78"/>
            </a:endParaRPr>
          </a:p>
          <a:p>
            <a:pPr algn="r" rtl="1">
              <a:buSzPct val="200000"/>
              <a:buFont typeface="Wingdings" pitchFamily="2" charset="2"/>
              <a:buChar char="ü"/>
            </a:pPr>
            <a:endParaRPr lang="fa-IR" sz="2800" dirty="0" smtClean="0">
              <a:cs typeface="B Zar" pitchFamily="2" charset="-78"/>
            </a:endParaRPr>
          </a:p>
          <a:p>
            <a:pPr algn="r" rtl="1">
              <a:buSzPct val="200000"/>
              <a:buFont typeface="Wingdings" pitchFamily="2" charset="2"/>
              <a:buChar char="ü"/>
            </a:pPr>
            <a:endParaRPr lang="fa-IR" sz="2800" dirty="0" smtClean="0">
              <a:cs typeface="B Zar" pitchFamily="2" charset="-78"/>
            </a:endParaRPr>
          </a:p>
          <a:p>
            <a:pPr algn="r" rtl="1">
              <a:buSzPct val="100000"/>
              <a:buFont typeface="Wingdings" pitchFamily="2" charset="2"/>
              <a:buChar char="ü"/>
            </a:pPr>
            <a:r>
              <a:rPr lang="fa-IR" sz="2800" dirty="0" smtClean="0">
                <a:cs typeface="B Zar" pitchFamily="2" charset="-78"/>
              </a:rPr>
              <a:t>منحنی تغییرات بهره وری نهایی و متوسط در حاشیه متمرکز</a:t>
            </a:r>
            <a:endParaRPr lang="en-US" sz="2800" dirty="0" smtClean="0">
              <a:cs typeface="B Zar" pitchFamily="2" charset="-78"/>
            </a:endParaRPr>
          </a:p>
          <a:p>
            <a:pPr algn="r" rtl="1">
              <a:buSzPct val="200000"/>
              <a:buFont typeface="Wingdings" pitchFamily="2" charset="2"/>
              <a:buChar char="ü"/>
            </a:pPr>
            <a:endParaRPr lang="en-US" sz="2800" dirty="0" smtClean="0">
              <a:cs typeface="B Zar" pitchFamily="2" charset="-78"/>
            </a:endParaRPr>
          </a:p>
          <a:p>
            <a:pPr algn="l">
              <a:buSzPct val="200000"/>
              <a:buNone/>
            </a:pPr>
            <a:r>
              <a:rPr lang="en-US" sz="2800" dirty="0" smtClean="0">
                <a:cs typeface="B Zar" pitchFamily="2" charset="-78"/>
              </a:rPr>
              <a:t>Productivity Changes on the Intensive Margin</a:t>
            </a:r>
            <a:endParaRPr lang="fa-IR" sz="2800" dirty="0" smtClean="0">
              <a:cs typeface="B Zar" pitchFamily="2" charset="-78"/>
            </a:endParaRPr>
          </a:p>
          <a:p>
            <a:pPr algn="r" rtl="1">
              <a:buSzPct val="200000"/>
              <a:buFont typeface="Wingdings" pitchFamily="2" charset="2"/>
              <a:buChar char="ü"/>
            </a:pPr>
            <a:endParaRPr lang="fa-IR" sz="2800" dirty="0" smtClean="0">
              <a:cs typeface="B Zar" pitchFamily="2" charset="-78"/>
            </a:endParaRPr>
          </a:p>
          <a:p>
            <a:pPr algn="r" rtl="1">
              <a:buSzPct val="200000"/>
              <a:buFont typeface="Wingdings" pitchFamily="2" charset="2"/>
              <a:buChar char="ü"/>
            </a:pPr>
            <a:endParaRPr lang="fa-IR" sz="2800" dirty="0" smtClean="0">
              <a:cs typeface="B Zar" pitchFamily="2" charset="-78"/>
            </a:endParaRPr>
          </a:p>
          <a:p>
            <a:pPr algn="r" rtl="1">
              <a:buSzPct val="200000"/>
              <a:buFont typeface="Wingdings" pitchFamily="2" charset="2"/>
              <a:buChar char="ü"/>
            </a:pPr>
            <a:endParaRPr lang="en-US" sz="2800" dirty="0" smtClean="0">
              <a:cs typeface="B Zar" pitchFamily="2" charset="-78"/>
            </a:endParaRPr>
          </a:p>
          <a:p>
            <a:pPr algn="r" rtl="1">
              <a:buSzPct val="200000"/>
              <a:buFont typeface="Wingdings" pitchFamily="2" charset="2"/>
              <a:buChar char="ü"/>
            </a:pPr>
            <a:endParaRPr lang="en-US" sz="2800" dirty="0">
              <a:cs typeface="B Zar" pitchFamily="2" charset="-78"/>
            </a:endParaRPr>
          </a:p>
        </p:txBody>
      </p:sp>
      <p:sp>
        <p:nvSpPr>
          <p:cNvPr id="5" name="Wave 4"/>
          <p:cNvSpPr/>
          <p:nvPr/>
        </p:nvSpPr>
        <p:spPr>
          <a:xfrm>
            <a:off x="214282" y="214290"/>
            <a:ext cx="8501122" cy="1785950"/>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2800" b="1" dirty="0" smtClean="0">
                <a:ln>
                  <a:solidFill>
                    <a:schemeClr val="bg1"/>
                  </a:solidFill>
                </a:ln>
                <a:solidFill>
                  <a:schemeClr val="bg1"/>
                </a:solidFill>
                <a:effectLst>
                  <a:outerShdw blurRad="38100" dist="38100" dir="2700000" algn="tl">
                    <a:srgbClr val="000000">
                      <a:alpha val="43137"/>
                    </a:srgbClr>
                  </a:outerShdw>
                </a:effectLst>
                <a:cs typeface="B Zar" pitchFamily="2" charset="-78"/>
              </a:rPr>
              <a:t>منحنی تغییرات بهره وری نهایی و متوسط  در بخش سلامت به </a:t>
            </a:r>
            <a:r>
              <a:rPr lang="en-US" sz="2800" b="1" dirty="0" smtClean="0">
                <a:ln>
                  <a:solidFill>
                    <a:schemeClr val="bg1"/>
                  </a:solidFill>
                </a:ln>
                <a:solidFill>
                  <a:schemeClr val="bg1"/>
                </a:solidFill>
                <a:effectLst>
                  <a:outerShdw blurRad="38100" dist="38100" dir="2700000" algn="tl">
                    <a:srgbClr val="000000">
                      <a:alpha val="43137"/>
                    </a:srgbClr>
                  </a:outerShdw>
                </a:effectLst>
                <a:cs typeface="B Zar" pitchFamily="2" charset="-78"/>
              </a:rPr>
              <a:t/>
            </a:r>
            <a:br>
              <a:rPr lang="en-US" sz="2800" b="1" dirty="0" smtClean="0">
                <a:ln>
                  <a:solidFill>
                    <a:schemeClr val="bg1"/>
                  </a:solidFill>
                </a:ln>
                <a:solidFill>
                  <a:schemeClr val="bg1"/>
                </a:solidFill>
                <a:effectLst>
                  <a:outerShdw blurRad="38100" dist="38100" dir="2700000" algn="tl">
                    <a:srgbClr val="000000">
                      <a:alpha val="43137"/>
                    </a:srgbClr>
                  </a:outerShdw>
                </a:effectLst>
                <a:cs typeface="B Zar" pitchFamily="2" charset="-78"/>
              </a:rPr>
            </a:br>
            <a:r>
              <a:rPr lang="fa-IR" sz="2800" b="1" dirty="0" smtClean="0">
                <a:ln>
                  <a:solidFill>
                    <a:schemeClr val="bg1"/>
                  </a:solidFill>
                </a:ln>
                <a:solidFill>
                  <a:schemeClr val="bg1"/>
                </a:solidFill>
                <a:effectLst>
                  <a:outerShdw blurRad="38100" dist="38100" dir="2700000" algn="tl">
                    <a:srgbClr val="000000">
                      <a:alpha val="43137"/>
                    </a:srgbClr>
                  </a:outerShdw>
                </a:effectLst>
                <a:cs typeface="B Zar" pitchFamily="2" charset="-78"/>
              </a:rPr>
              <a:t>دو صورت تفسیر می شود:</a:t>
            </a:r>
            <a:endParaRPr lang="en-US" sz="2800" b="1" dirty="0" smtClean="0">
              <a:ln>
                <a:solidFill>
                  <a:schemeClr val="bg1"/>
                </a:solidFill>
              </a:ln>
              <a:solidFill>
                <a:schemeClr val="bg1"/>
              </a:solidFill>
              <a:effectLst>
                <a:outerShdw blurRad="38100" dist="38100" dir="2700000" algn="tl">
                  <a:srgbClr val="000000">
                    <a:alpha val="43137"/>
                  </a:srgbClr>
                </a:outerShdw>
              </a:effectLst>
              <a:cs typeface="B Zar"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600200"/>
            <a:ext cx="8043890" cy="4873752"/>
          </a:xfrm>
        </p:spPr>
        <p:txBody>
          <a:bodyPr>
            <a:normAutofit/>
          </a:bodyPr>
          <a:lstStyle/>
          <a:p>
            <a:pPr algn="just" rtl="1">
              <a:lnSpc>
                <a:spcPct val="200000"/>
              </a:lnSpc>
              <a:buNone/>
            </a:pPr>
            <a:r>
              <a:rPr lang="fa-IR" sz="2800" dirty="0" smtClean="0">
                <a:cs typeface="B Zar" pitchFamily="2" charset="-78"/>
              </a:rPr>
              <a:t>در این حالت</a:t>
            </a:r>
            <a:r>
              <a:rPr lang="en-US" sz="2800" dirty="0" smtClean="0">
                <a:cs typeface="B Zar" pitchFamily="2" charset="-78"/>
              </a:rPr>
              <a:t>M </a:t>
            </a:r>
            <a:r>
              <a:rPr lang="fa-IR" sz="2800" dirty="0" smtClean="0">
                <a:cs typeface="B Zar" pitchFamily="2" charset="-78"/>
              </a:rPr>
              <a:t> را با گسترش جمعیت تحت پوشش افزایش داده و اثر تغییرات </a:t>
            </a:r>
            <a:r>
              <a:rPr lang="en-US" sz="2800" dirty="0" smtClean="0">
                <a:cs typeface="B Zar" pitchFamily="2" charset="-78"/>
              </a:rPr>
              <a:t>M</a:t>
            </a:r>
            <a:r>
              <a:rPr lang="fa-IR" sz="2800" dirty="0" smtClean="0">
                <a:cs typeface="B Zar" pitchFamily="2" charset="-78"/>
              </a:rPr>
              <a:t> را بر بهره وری متوسط و بهره وری نهایی مورد توجه قرار می دهیم یعنی مراقبت بیشتر با افزایش جمعیت تحت پوشش صورت می گیرد. در اصطلاح می گوییم مراقبت ها را برای حاشیه وسیع تر بکار برده ایم</a:t>
            </a:r>
            <a:endParaRPr lang="en-US" sz="2800" dirty="0">
              <a:cs typeface="B Zar" pitchFamily="2" charset="-78"/>
            </a:endParaRPr>
          </a:p>
        </p:txBody>
      </p:sp>
      <p:sp>
        <p:nvSpPr>
          <p:cNvPr id="4" name="Wave 3"/>
          <p:cNvSpPr/>
          <p:nvPr/>
        </p:nvSpPr>
        <p:spPr>
          <a:xfrm>
            <a:off x="0" y="142900"/>
            <a:ext cx="8786842" cy="142871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b="1" dirty="0" smtClean="0">
                <a:ln>
                  <a:solidFill>
                    <a:schemeClr val="bg1"/>
                  </a:solidFill>
                </a:ln>
                <a:solidFill>
                  <a:schemeClr val="bg1"/>
                </a:solidFill>
                <a:cs typeface="B Zar" pitchFamily="2" charset="-78"/>
              </a:rPr>
              <a:t>تغییرات بهره وری در حاشیه وسیع</a:t>
            </a:r>
            <a:endParaRPr lang="en-US" sz="3200" b="1" dirty="0" smtClean="0">
              <a:ln>
                <a:solidFill>
                  <a:schemeClr val="bg1"/>
                </a:solidFill>
              </a:ln>
              <a:solidFill>
                <a:schemeClr val="bg1"/>
              </a:solidFill>
              <a:cs typeface="B Zar" pitchFamily="2" charset="-78"/>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928662" y="141280"/>
            <a:ext cx="6518108" cy="644528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714488"/>
            <a:ext cx="7901014" cy="4873752"/>
          </a:xfrm>
        </p:spPr>
        <p:txBody>
          <a:bodyPr>
            <a:noAutofit/>
          </a:bodyPr>
          <a:lstStyle/>
          <a:p>
            <a:pPr algn="r" rtl="1">
              <a:lnSpc>
                <a:spcPct val="150000"/>
              </a:lnSpc>
              <a:buNone/>
            </a:pPr>
            <a:r>
              <a:rPr lang="fa-IR" sz="2800" dirty="0" smtClean="0">
                <a:cs typeface="B Zar" pitchFamily="2" charset="-78"/>
              </a:rPr>
              <a:t>آزمایش غربالگری برای تشخیص موارد بدون علامت( قبل از بروز علائم بالینی صورت می گیرد )</a:t>
            </a:r>
          </a:p>
          <a:p>
            <a:pPr algn="r" rtl="1">
              <a:lnSpc>
                <a:spcPct val="150000"/>
              </a:lnSpc>
              <a:buNone/>
            </a:pPr>
            <a:r>
              <a:rPr lang="fa-IR" sz="2800" dirty="0" smtClean="0">
                <a:cs typeface="B Zar" pitchFamily="2" charset="-78"/>
              </a:rPr>
              <a:t>احتمال سرطان سینه با افزایش سن بیشتر می شود.</a:t>
            </a:r>
          </a:p>
          <a:p>
            <a:pPr algn="r" rtl="1">
              <a:lnSpc>
                <a:spcPct val="150000"/>
              </a:lnSpc>
              <a:buNone/>
            </a:pPr>
            <a:r>
              <a:rPr lang="fa-IR" sz="2800" dirty="0" smtClean="0">
                <a:cs typeface="B Zar" pitchFamily="2" charset="-78"/>
              </a:rPr>
              <a:t>مرحله اول: آزمایش برای گروه های سنی بالاتر از 50 سال انجام می شود.</a:t>
            </a:r>
          </a:p>
          <a:p>
            <a:pPr algn="r" rtl="1">
              <a:lnSpc>
                <a:spcPct val="150000"/>
              </a:lnSpc>
              <a:buNone/>
            </a:pPr>
            <a:r>
              <a:rPr lang="fa-IR" sz="2800" dirty="0" smtClean="0">
                <a:cs typeface="B Zar" pitchFamily="2" charset="-78"/>
              </a:rPr>
              <a:t>بهره وری متوسط و نهایی انجام آزمایش برای این گروه های سنی بالا است.</a:t>
            </a:r>
          </a:p>
          <a:p>
            <a:pPr algn="r" rtl="1">
              <a:lnSpc>
                <a:spcPct val="150000"/>
              </a:lnSpc>
              <a:buNone/>
            </a:pPr>
            <a:endParaRPr lang="en-US" sz="2800" dirty="0">
              <a:cs typeface="B Zar" pitchFamily="2" charset="-78"/>
            </a:endParaRPr>
          </a:p>
        </p:txBody>
      </p:sp>
      <p:sp>
        <p:nvSpPr>
          <p:cNvPr id="4" name="Wave 3"/>
          <p:cNvSpPr/>
          <p:nvPr/>
        </p:nvSpPr>
        <p:spPr>
          <a:xfrm>
            <a:off x="0" y="0"/>
            <a:ext cx="8786842" cy="1643050"/>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fa-IR" sz="3200" b="1" dirty="0" smtClean="0">
                <a:ln>
                  <a:solidFill>
                    <a:schemeClr val="bg1"/>
                  </a:solidFill>
                </a:ln>
                <a:solidFill>
                  <a:schemeClr val="bg1"/>
                </a:solidFill>
                <a:cs typeface="B Zar" pitchFamily="2" charset="-78"/>
              </a:rPr>
              <a:t>مثال: بازدهی حاصل از آزمایش غربالگری برای سرطان سینه یا ماموگرافی</a:t>
            </a:r>
            <a:endParaRPr lang="en-US" sz="3200" b="1" dirty="0" smtClean="0">
              <a:ln>
                <a:solidFill>
                  <a:schemeClr val="bg1"/>
                </a:solidFill>
              </a:ln>
              <a:solidFill>
                <a:schemeClr val="bg1"/>
              </a:solidFill>
              <a:cs typeface="B Zar" pitchFamily="2" charset="-7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85720" y="785794"/>
            <a:ext cx="8215370" cy="4873752"/>
          </a:xfrm>
        </p:spPr>
        <p:txBody>
          <a:bodyPr>
            <a:normAutofit/>
          </a:bodyPr>
          <a:lstStyle/>
          <a:p>
            <a:pPr algn="r" rtl="1">
              <a:lnSpc>
                <a:spcPct val="150000"/>
              </a:lnSpc>
              <a:buNone/>
            </a:pPr>
            <a:r>
              <a:rPr lang="fa-IR" sz="2800" dirty="0" smtClean="0">
                <a:cs typeface="B Zar" pitchFamily="2" charset="-78"/>
              </a:rPr>
              <a:t>مرحله دوم: آزمایش برای گروه های سنی 40 تا 50 سال صورت می گیرد.</a:t>
            </a:r>
          </a:p>
          <a:p>
            <a:pPr algn="r" rtl="1">
              <a:lnSpc>
                <a:spcPct val="150000"/>
              </a:lnSpc>
              <a:buNone/>
            </a:pPr>
            <a:r>
              <a:rPr lang="fa-IR" sz="2800" dirty="0" smtClean="0">
                <a:cs typeface="B Zar" pitchFamily="2" charset="-78"/>
              </a:rPr>
              <a:t>بازدهی نهایی و احتمالا بازدهی متوسط آزمایش کاهش می یابد چون بیماری کمتری را می توانیم کشف کنیم</a:t>
            </a:r>
          </a:p>
          <a:p>
            <a:pPr algn="r" rtl="1">
              <a:buNone/>
            </a:pPr>
            <a:endParaRPr lang="fa-IR" sz="2800" dirty="0" smtClean="0">
              <a:cs typeface="B Zar" pitchFamily="2" charset="-78"/>
            </a:endParaRPr>
          </a:p>
          <a:p>
            <a:pPr>
              <a:buNone/>
            </a:pPr>
            <a:endParaRPr lang="en-US" sz="2800" dirty="0">
              <a:cs typeface="B Zar" pitchFamily="2" charset="-78"/>
            </a:endParaRPr>
          </a:p>
        </p:txBody>
      </p:sp>
      <p:pic>
        <p:nvPicPr>
          <p:cNvPr id="4" name="Picture 3"/>
          <p:cNvPicPr>
            <a:picLocks noChangeAspect="1" noChangeArrowheads="1"/>
          </p:cNvPicPr>
          <p:nvPr/>
        </p:nvPicPr>
        <p:blipFill>
          <a:blip r:embed="rId2"/>
          <a:srcRect/>
          <a:stretch>
            <a:fillRect/>
          </a:stretch>
        </p:blipFill>
        <p:spPr bwMode="auto">
          <a:xfrm>
            <a:off x="428596" y="2571744"/>
            <a:ext cx="3000396" cy="792557"/>
          </a:xfrm>
          <a:prstGeom prst="rect">
            <a:avLst/>
          </a:prstGeom>
          <a:noFill/>
          <a:ln w="9525">
            <a:noFill/>
            <a:miter lim="800000"/>
            <a:headEnd/>
            <a:tailEnd/>
          </a:ln>
          <a:effectLst/>
        </p:spPr>
      </p:pic>
      <p:sp>
        <p:nvSpPr>
          <p:cNvPr id="5" name="TextBox 4"/>
          <p:cNvSpPr txBox="1"/>
          <p:nvPr/>
        </p:nvSpPr>
        <p:spPr>
          <a:xfrm>
            <a:off x="571472" y="3714752"/>
            <a:ext cx="7643866" cy="1977464"/>
          </a:xfrm>
          <a:prstGeom prst="rect">
            <a:avLst/>
          </a:prstGeom>
          <a:noFill/>
        </p:spPr>
        <p:txBody>
          <a:bodyPr wrap="square" rtlCol="0">
            <a:spAutoFit/>
          </a:bodyPr>
          <a:lstStyle/>
          <a:p>
            <a:pPr algn="just" rtl="1">
              <a:lnSpc>
                <a:spcPct val="150000"/>
              </a:lnSpc>
            </a:pPr>
            <a:r>
              <a:rPr lang="fa-IR" sz="2800" dirty="0" smtClean="0">
                <a:cs typeface="B Zar" pitchFamily="2" charset="-78"/>
              </a:rPr>
              <a:t>مرحله سوم: چنانچه گروه های سنی 30 تا 40 سال زیر پوشش این آزمایش قرار بگیرند بازدهی نهایی آزمایش باز هم بیشتر کاهش می یابد چون احتمال ابتلا به سرطان در این گروه بسیار کم است</a:t>
            </a:r>
            <a:endParaRPr lang="en-US" sz="2800" dirty="0">
              <a:cs typeface="B Zar" pitchFamily="2" charset="-78"/>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714356"/>
            <a:ext cx="8001056" cy="6143644"/>
          </a:xfrm>
        </p:spPr>
        <p:txBody>
          <a:bodyPr>
            <a:normAutofit/>
          </a:bodyPr>
          <a:lstStyle/>
          <a:p>
            <a:pPr algn="just" rtl="1">
              <a:lnSpc>
                <a:spcPct val="200000"/>
              </a:lnSpc>
              <a:buNone/>
            </a:pPr>
            <a:r>
              <a:rPr lang="fa-IR" sz="2800" dirty="0" smtClean="0">
                <a:cs typeface="B Zar" pitchFamily="2" charset="-78"/>
              </a:rPr>
              <a:t>مرحله چهارم : می توان این آزمایش را برای جمعیت 20 تا 30 سال هم بکار برد و ممکن است بازدهی نهایی منفی شود یعنی تعداد موارد کشف بیماری در این گروه سنی نه تنها ممکن است صفر یا نزدیک به صفر باشد بلکه این آزمایش ممکن است بیماری های جدیدی از طریق اشعه </a:t>
            </a:r>
            <a:r>
              <a:rPr lang="en-US" sz="2800" dirty="0" smtClean="0">
                <a:cs typeface="B Zar" pitchFamily="2" charset="-78"/>
              </a:rPr>
              <a:t>X</a:t>
            </a:r>
            <a:r>
              <a:rPr lang="fa-IR" sz="2800" dirty="0" smtClean="0">
                <a:cs typeface="B Zar" pitchFamily="2" charset="-78"/>
              </a:rPr>
              <a:t> برای این گروه بیماران تولید کند.</a:t>
            </a:r>
            <a:endParaRPr lang="en-US" sz="2800" dirty="0">
              <a:cs typeface="B Zar" pitchFamily="2" charset="-78"/>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cstate="print"/>
          <a:srcRect/>
          <a:stretch>
            <a:fillRect/>
          </a:stretch>
        </p:blipFill>
        <p:spPr bwMode="auto">
          <a:xfrm>
            <a:off x="357158" y="2071678"/>
            <a:ext cx="8286808" cy="3786214"/>
          </a:xfrm>
          <a:prstGeom prst="rect">
            <a:avLst/>
          </a:prstGeom>
          <a:noFill/>
          <a:ln w="9525">
            <a:noFill/>
            <a:miter lim="800000"/>
            <a:headEnd/>
            <a:tailEnd/>
          </a:ln>
          <a:effectLst/>
        </p:spPr>
      </p:pic>
      <p:pic>
        <p:nvPicPr>
          <p:cNvPr id="3077" name="Picture 5"/>
          <p:cNvPicPr>
            <a:picLocks noChangeAspect="1" noChangeArrowheads="1"/>
          </p:cNvPicPr>
          <p:nvPr/>
        </p:nvPicPr>
        <p:blipFill>
          <a:blip r:embed="rId3" cstate="print"/>
          <a:srcRect/>
          <a:stretch>
            <a:fillRect/>
          </a:stretch>
        </p:blipFill>
        <p:spPr bwMode="auto">
          <a:xfrm>
            <a:off x="358314" y="500042"/>
            <a:ext cx="8357090" cy="15001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1214414" y="428604"/>
            <a:ext cx="6104597" cy="912404"/>
          </a:xfrm>
          <a:prstGeom prst="rect">
            <a:avLst/>
          </a:prstGeom>
          <a:noFill/>
          <a:ln w="9525">
            <a:noFill/>
            <a:miter lim="800000"/>
            <a:headEnd/>
            <a:tailEnd/>
          </a:ln>
          <a:effectLst/>
        </p:spPr>
      </p:pic>
      <p:pic>
        <p:nvPicPr>
          <p:cNvPr id="4106" name="Picture 10"/>
          <p:cNvPicPr>
            <a:picLocks noChangeAspect="1" noChangeArrowheads="1"/>
          </p:cNvPicPr>
          <p:nvPr/>
        </p:nvPicPr>
        <p:blipFill>
          <a:blip r:embed="rId3"/>
          <a:srcRect/>
          <a:stretch>
            <a:fillRect/>
          </a:stretch>
        </p:blipFill>
        <p:spPr bwMode="auto">
          <a:xfrm>
            <a:off x="285720" y="1714488"/>
            <a:ext cx="8286808" cy="523875"/>
          </a:xfrm>
          <a:prstGeom prst="rect">
            <a:avLst/>
          </a:prstGeom>
          <a:noFill/>
          <a:ln w="9525">
            <a:noFill/>
            <a:miter lim="800000"/>
            <a:headEnd/>
            <a:tailEnd/>
          </a:ln>
          <a:effectLst/>
        </p:spPr>
      </p:pic>
      <p:pic>
        <p:nvPicPr>
          <p:cNvPr id="4107" name="Picture 11"/>
          <p:cNvPicPr>
            <a:picLocks noChangeAspect="1" noChangeArrowheads="1"/>
          </p:cNvPicPr>
          <p:nvPr/>
        </p:nvPicPr>
        <p:blipFill>
          <a:blip r:embed="rId4"/>
          <a:srcRect/>
          <a:stretch>
            <a:fillRect/>
          </a:stretch>
        </p:blipFill>
        <p:spPr bwMode="auto">
          <a:xfrm>
            <a:off x="500034" y="2643182"/>
            <a:ext cx="8124825" cy="542925"/>
          </a:xfrm>
          <a:prstGeom prst="rect">
            <a:avLst/>
          </a:prstGeom>
          <a:noFill/>
          <a:ln w="9525">
            <a:noFill/>
            <a:miter lim="800000"/>
            <a:headEnd/>
            <a:tailEnd/>
          </a:ln>
          <a:effectLst/>
        </p:spPr>
      </p:pic>
      <p:pic>
        <p:nvPicPr>
          <p:cNvPr id="4108" name="Picture 12"/>
          <p:cNvPicPr>
            <a:picLocks noChangeAspect="1" noChangeArrowheads="1"/>
          </p:cNvPicPr>
          <p:nvPr/>
        </p:nvPicPr>
        <p:blipFill>
          <a:blip r:embed="rId5"/>
          <a:srcRect/>
          <a:stretch>
            <a:fillRect/>
          </a:stretch>
        </p:blipFill>
        <p:spPr bwMode="auto">
          <a:xfrm>
            <a:off x="285720" y="3857628"/>
            <a:ext cx="8291540" cy="485775"/>
          </a:xfrm>
          <a:prstGeom prst="rect">
            <a:avLst/>
          </a:prstGeom>
          <a:noFill/>
          <a:ln w="9525">
            <a:noFill/>
            <a:miter lim="800000"/>
            <a:headEnd/>
            <a:tailEnd/>
          </a:ln>
          <a:effectLst/>
        </p:spPr>
      </p:pic>
      <p:pic>
        <p:nvPicPr>
          <p:cNvPr id="4109" name="Picture 13"/>
          <p:cNvPicPr>
            <a:picLocks noChangeAspect="1" noChangeArrowheads="1"/>
          </p:cNvPicPr>
          <p:nvPr/>
        </p:nvPicPr>
        <p:blipFill>
          <a:blip r:embed="rId6"/>
          <a:srcRect/>
          <a:stretch>
            <a:fillRect/>
          </a:stretch>
        </p:blipFill>
        <p:spPr bwMode="auto">
          <a:xfrm>
            <a:off x="3214678" y="4786322"/>
            <a:ext cx="5267325" cy="428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1000100" y="3500438"/>
            <a:ext cx="7610475" cy="6000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214282" y="4214818"/>
            <a:ext cx="8391525" cy="600075"/>
          </a:xfrm>
          <a:prstGeom prst="rect">
            <a:avLst/>
          </a:prstGeom>
          <a:noFill/>
          <a:ln w="9525">
            <a:noFill/>
            <a:miter lim="800000"/>
            <a:headEnd/>
            <a:tailEnd/>
          </a:ln>
          <a:effectLst/>
        </p:spPr>
      </p:pic>
      <p:pic>
        <p:nvPicPr>
          <p:cNvPr id="5124" name="Picture 4"/>
          <p:cNvPicPr>
            <a:picLocks noChangeAspect="1" noChangeArrowheads="1"/>
          </p:cNvPicPr>
          <p:nvPr/>
        </p:nvPicPr>
        <p:blipFill>
          <a:blip r:embed="rId4"/>
          <a:srcRect/>
          <a:stretch>
            <a:fillRect/>
          </a:stretch>
        </p:blipFill>
        <p:spPr bwMode="auto">
          <a:xfrm>
            <a:off x="2500298" y="4857760"/>
            <a:ext cx="6143625" cy="542925"/>
          </a:xfrm>
          <a:prstGeom prst="rect">
            <a:avLst/>
          </a:prstGeom>
          <a:noFill/>
          <a:ln w="9525">
            <a:noFill/>
            <a:miter lim="800000"/>
            <a:headEnd/>
            <a:tailEnd/>
          </a:ln>
          <a:effectLst/>
        </p:spPr>
      </p:pic>
      <p:pic>
        <p:nvPicPr>
          <p:cNvPr id="7" name="Picture 6"/>
          <p:cNvPicPr>
            <a:picLocks noChangeAspect="1" noChangeArrowheads="1"/>
          </p:cNvPicPr>
          <p:nvPr/>
        </p:nvPicPr>
        <p:blipFill>
          <a:blip r:embed="rId5"/>
          <a:srcRect/>
          <a:stretch>
            <a:fillRect/>
          </a:stretch>
        </p:blipFill>
        <p:spPr bwMode="auto">
          <a:xfrm>
            <a:off x="1000100" y="714356"/>
            <a:ext cx="7610475" cy="466725"/>
          </a:xfrm>
          <a:prstGeom prst="rect">
            <a:avLst/>
          </a:prstGeom>
          <a:noFill/>
          <a:ln w="9525">
            <a:noFill/>
            <a:miter lim="800000"/>
            <a:headEnd/>
            <a:tailEnd/>
          </a:ln>
          <a:effectLst/>
        </p:spPr>
      </p:pic>
      <p:pic>
        <p:nvPicPr>
          <p:cNvPr id="8" name="Picture 8"/>
          <p:cNvPicPr>
            <a:picLocks noChangeAspect="1" noChangeArrowheads="1"/>
          </p:cNvPicPr>
          <p:nvPr/>
        </p:nvPicPr>
        <p:blipFill>
          <a:blip r:embed="rId6"/>
          <a:srcRect/>
          <a:stretch>
            <a:fillRect/>
          </a:stretch>
        </p:blipFill>
        <p:spPr bwMode="auto">
          <a:xfrm>
            <a:off x="357158" y="1500174"/>
            <a:ext cx="8286808" cy="600075"/>
          </a:xfrm>
          <a:prstGeom prst="rect">
            <a:avLst/>
          </a:prstGeom>
          <a:noFill/>
          <a:ln w="9525">
            <a:noFill/>
            <a:miter lim="800000"/>
            <a:headEnd/>
            <a:tailEnd/>
          </a:ln>
          <a:effectLst/>
        </p:spPr>
      </p:pic>
      <p:pic>
        <p:nvPicPr>
          <p:cNvPr id="9" name="Picture 9"/>
          <p:cNvPicPr>
            <a:picLocks noChangeAspect="1" noChangeArrowheads="1"/>
          </p:cNvPicPr>
          <p:nvPr/>
        </p:nvPicPr>
        <p:blipFill>
          <a:blip r:embed="rId7"/>
          <a:srcRect/>
          <a:stretch>
            <a:fillRect/>
          </a:stretch>
        </p:blipFill>
        <p:spPr bwMode="auto">
          <a:xfrm>
            <a:off x="2928926" y="2071678"/>
            <a:ext cx="5686425" cy="69532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fade">
                                      <p:cBhvr>
                                        <p:cTn id="10" dur="2000"/>
                                        <p:tgtEl>
                                          <p:spTgt spid="5123"/>
                                        </p:tgtEl>
                                      </p:cBhvr>
                                    </p:animEffect>
                                  </p:childTnLst>
                                </p:cTn>
                              </p:par>
                              <p:par>
                                <p:cTn id="11" presetID="10" presetClass="entr" presetSubtype="0" fill="hold" nodeType="with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fade">
                                      <p:cBhvr>
                                        <p:cTn id="13" dur="2000"/>
                                        <p:tgtEl>
                                          <p:spTgt spid="5124"/>
                                        </p:tgtEl>
                                      </p:cBhvr>
                                    </p:animEffect>
                                  </p:childTnLst>
                                </p:cTn>
                              </p:par>
                              <p:par>
                                <p:cTn id="14" presetID="1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childTnLst>
                                </p:cTn>
                              </p:par>
                              <p:par>
                                <p:cTn id="20" presetID="10"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01014" cy="1582726"/>
          </a:xfrm>
        </p:spPr>
        <p:txBody>
          <a:bodyPr>
            <a:normAutofit/>
          </a:bodyPr>
          <a:lstStyle/>
          <a:p>
            <a:pPr algn="r" rtl="1"/>
            <a:r>
              <a:rPr lang="fa-IR" b="1" dirty="0" smtClean="0">
                <a:solidFill>
                  <a:schemeClr val="tx1">
                    <a:lumMod val="95000"/>
                    <a:lumOff val="5000"/>
                  </a:schemeClr>
                </a:solidFill>
                <a:cs typeface="B Zar" pitchFamily="2" charset="-78"/>
              </a:rPr>
              <a:t>مثال1  : آیا بهتر است که آزمایش ماموگرافی را در مورد زنان 50 تا 60 سال هر 10 سال یک بار، هر 5 سال یک بار یا هر6 ماه یک بار بکار ببریم؟</a:t>
            </a:r>
            <a:endParaRPr lang="en-US" b="1" dirty="0">
              <a:solidFill>
                <a:schemeClr val="tx1">
                  <a:lumMod val="95000"/>
                  <a:lumOff val="5000"/>
                </a:schemeClr>
              </a:solidFill>
              <a:cs typeface="B Zar" pitchFamily="2" charset="-78"/>
            </a:endParaRPr>
          </a:p>
        </p:txBody>
      </p:sp>
      <p:pic>
        <p:nvPicPr>
          <p:cNvPr id="1026" name="Picture 2"/>
          <p:cNvPicPr>
            <a:picLocks noChangeAspect="1" noChangeArrowheads="1"/>
          </p:cNvPicPr>
          <p:nvPr/>
        </p:nvPicPr>
        <p:blipFill>
          <a:blip r:embed="rId2"/>
          <a:srcRect/>
          <a:stretch>
            <a:fillRect/>
          </a:stretch>
        </p:blipFill>
        <p:spPr bwMode="auto">
          <a:xfrm>
            <a:off x="428596" y="2285992"/>
            <a:ext cx="6286544" cy="42860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58138" cy="939784"/>
          </a:xfrm>
        </p:spPr>
        <p:txBody>
          <a:bodyPr>
            <a:normAutofit/>
          </a:bodyPr>
          <a:lstStyle/>
          <a:p>
            <a:pPr algn="ctr" rtl="1"/>
            <a:r>
              <a:rPr lang="fa-IR" sz="3200" b="1" dirty="0" smtClean="0">
                <a:solidFill>
                  <a:schemeClr val="tx1">
                    <a:lumMod val="95000"/>
                    <a:lumOff val="5000"/>
                  </a:schemeClr>
                </a:solidFill>
                <a:cs typeface="B Zar" pitchFamily="2" charset="-78"/>
              </a:rPr>
              <a:t>مثال 2:بازدهی کل نهایی و متوسط آزمایش گایاک</a:t>
            </a:r>
            <a:endParaRPr lang="en-US" sz="3200" b="1" dirty="0">
              <a:solidFill>
                <a:schemeClr val="tx1">
                  <a:lumMod val="95000"/>
                  <a:lumOff val="5000"/>
                </a:schemeClr>
              </a:solidFill>
              <a:cs typeface="B Zar" pitchFamily="2" charset="-78"/>
            </a:endParaRPr>
          </a:p>
        </p:txBody>
      </p:sp>
      <p:pic>
        <p:nvPicPr>
          <p:cNvPr id="2051" name="Picture 3"/>
          <p:cNvPicPr>
            <a:picLocks noChangeAspect="1" noChangeArrowheads="1"/>
          </p:cNvPicPr>
          <p:nvPr/>
        </p:nvPicPr>
        <p:blipFill>
          <a:blip r:embed="rId2" cstate="print"/>
          <a:srcRect/>
          <a:stretch>
            <a:fillRect/>
          </a:stretch>
        </p:blipFill>
        <p:spPr bwMode="auto">
          <a:xfrm>
            <a:off x="-16178213" y="-5353049"/>
            <a:ext cx="9272246" cy="3924265"/>
          </a:xfrm>
          <a:prstGeom prst="rect">
            <a:avLst/>
          </a:prstGeom>
          <a:noFill/>
          <a:ln w="9525">
            <a:noFill/>
            <a:miter lim="800000"/>
            <a:headEnd/>
            <a:tailEnd/>
          </a:ln>
          <a:effectLst/>
        </p:spPr>
      </p:pic>
      <p:pic>
        <p:nvPicPr>
          <p:cNvPr id="2052" name="Picture 4"/>
          <p:cNvPicPr>
            <a:picLocks noChangeAspect="1" noChangeArrowheads="1"/>
          </p:cNvPicPr>
          <p:nvPr/>
        </p:nvPicPr>
        <p:blipFill>
          <a:blip r:embed="rId3" cstate="print"/>
          <a:srcRect/>
          <a:stretch>
            <a:fillRect/>
          </a:stretch>
        </p:blipFill>
        <p:spPr bwMode="auto">
          <a:xfrm>
            <a:off x="214282" y="1571612"/>
            <a:ext cx="7929618" cy="438638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7972452" cy="5973910"/>
          </a:xfrm>
        </p:spPr>
        <p:txBody>
          <a:bodyPr>
            <a:normAutofit/>
          </a:bodyPr>
          <a:lstStyle/>
          <a:p>
            <a:pPr algn="just" rtl="1">
              <a:lnSpc>
                <a:spcPct val="150000"/>
              </a:lnSpc>
              <a:buNone/>
            </a:pPr>
            <a:r>
              <a:rPr lang="fa-IR" sz="2800" b="1" dirty="0" smtClean="0">
                <a:cs typeface="B Zar" pitchFamily="2" charset="-78"/>
              </a:rPr>
              <a:t>نتیجه گیری مثال 2: </a:t>
            </a:r>
            <a:r>
              <a:rPr lang="fa-IR" sz="2800" dirty="0" smtClean="0">
                <a:cs typeface="B Zar" pitchFamily="2" charset="-78"/>
              </a:rPr>
              <a:t>در برخی پروتکل های پزشکی توصیه شده که آزمایش گایاک 6 بار در زمان های مختلف انجام شود. بازده نهایی این تعداد آزمایش بسیار کم است، احتمالا این تعداد آزمایش براساس بازده متوسط ان بوده است که نمی تواند مبنای درستی برای تصمیم گیری باشد</a:t>
            </a:r>
          </a:p>
          <a:p>
            <a:pPr algn="just" rtl="1">
              <a:lnSpc>
                <a:spcPct val="150000"/>
              </a:lnSpc>
              <a:buNone/>
            </a:pPr>
            <a:r>
              <a:rPr lang="fa-IR" sz="2800" dirty="0" smtClean="0">
                <a:cs typeface="B Zar" pitchFamily="2" charset="-78"/>
              </a:rPr>
              <a:t>اقتصاددانان تاکید دارند که تصمیمات سیاستی باید براساس تحلیل های نهایی مانند تولید نهایی و هزینه نهایی صورت گیرد و مبنا قرار دادن بازدهی متوسط می تواند بسیار گمراه کننده باشد.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7972452" cy="5973910"/>
          </a:xfrm>
        </p:spPr>
        <p:txBody>
          <a:bodyPr>
            <a:normAutofit lnSpcReduction="10000"/>
          </a:bodyPr>
          <a:lstStyle/>
          <a:p>
            <a:pPr algn="r" rtl="1">
              <a:lnSpc>
                <a:spcPct val="150000"/>
              </a:lnSpc>
              <a:buNone/>
            </a:pPr>
            <a:r>
              <a:rPr lang="fa-IR" sz="2800" dirty="0" smtClean="0">
                <a:cs typeface="B Zar" pitchFamily="2" charset="-78"/>
              </a:rPr>
              <a:t>تاثیر مراقبت های طبی بر سلامتی در رابطه </a:t>
            </a:r>
            <a:r>
              <a:rPr lang="en-US" sz="2800" dirty="0" smtClean="0">
                <a:cs typeface="B Zar" pitchFamily="2" charset="-78"/>
              </a:rPr>
              <a:t> H=f(M)</a:t>
            </a:r>
            <a:r>
              <a:rPr lang="fa-IR" sz="2800" dirty="0" smtClean="0">
                <a:cs typeface="B Zar" pitchFamily="2" charset="-78"/>
              </a:rPr>
              <a:t>چقدر است؟</a:t>
            </a:r>
          </a:p>
          <a:p>
            <a:pPr algn="r" rtl="1">
              <a:lnSpc>
                <a:spcPct val="150000"/>
              </a:lnSpc>
              <a:buNone/>
            </a:pPr>
            <a:r>
              <a:rPr lang="fa-IR" sz="2800" dirty="0" smtClean="0">
                <a:cs typeface="B Zar" pitchFamily="2" charset="-78"/>
              </a:rPr>
              <a:t>مراقبت های سلامتی می تواند به تغییرات ناچیزی در سلامت منجر شود</a:t>
            </a:r>
          </a:p>
          <a:p>
            <a:pPr algn="r" rtl="1">
              <a:lnSpc>
                <a:spcPct val="150000"/>
              </a:lnSpc>
              <a:buNone/>
            </a:pPr>
            <a:r>
              <a:rPr lang="fa-IR" sz="2800" dirty="0" smtClean="0">
                <a:cs typeface="B Zar" pitchFamily="2" charset="-78"/>
              </a:rPr>
              <a:t> و یا تاثیرات بسزایی بر سلامتی داشته باشد</a:t>
            </a:r>
          </a:p>
          <a:p>
            <a:pPr algn="r" rtl="1">
              <a:lnSpc>
                <a:spcPct val="150000"/>
              </a:lnSpc>
              <a:buNone/>
            </a:pPr>
            <a:r>
              <a:rPr lang="fa-IR" sz="2800" dirty="0" smtClean="0">
                <a:cs typeface="B Zar" pitchFamily="2" charset="-78"/>
              </a:rPr>
              <a:t>این موضوع به کارایی نظام سلامت یعنی خود تابع </a:t>
            </a:r>
            <a:r>
              <a:rPr lang="en-US" sz="2800" dirty="0" smtClean="0">
                <a:cs typeface="B Zar" pitchFamily="2" charset="-78"/>
              </a:rPr>
              <a:t>f</a:t>
            </a:r>
            <a:r>
              <a:rPr lang="fa-IR" sz="2800" dirty="0" smtClean="0">
                <a:cs typeface="B Zar" pitchFamily="2" charset="-78"/>
              </a:rPr>
              <a:t> و ناحیه تولید یا مرحله تولید بستگی دارد</a:t>
            </a:r>
          </a:p>
          <a:p>
            <a:pPr algn="r" rtl="1">
              <a:lnSpc>
                <a:spcPct val="150000"/>
              </a:lnSpc>
              <a:buNone/>
            </a:pPr>
            <a:r>
              <a:rPr lang="fa-IR" sz="2800" dirty="0" smtClean="0">
                <a:cs typeface="B Zar" pitchFamily="2" charset="-78"/>
              </a:rPr>
              <a:t>در کشورهای با درآمد بالا بین </a:t>
            </a:r>
            <a:r>
              <a:rPr lang="fa-IR" sz="2800" b="1" dirty="0" smtClean="0">
                <a:solidFill>
                  <a:srgbClr val="FF0000"/>
                </a:solidFill>
                <a:cs typeface="B Zar" pitchFamily="2" charset="-78"/>
              </a:rPr>
              <a:t>6 تا 10% </a:t>
            </a:r>
            <a:r>
              <a:rPr lang="en-US" sz="2800" dirty="0" smtClean="0">
                <a:cs typeface="B Zar" pitchFamily="2" charset="-78"/>
              </a:rPr>
              <a:t>GDP</a:t>
            </a:r>
            <a:r>
              <a:rPr lang="fa-IR" sz="2800" dirty="0" smtClean="0">
                <a:cs typeface="B Zar" pitchFamily="2" charset="-78"/>
              </a:rPr>
              <a:t> صرف مراقبت سلامتی می شود ولی در آمریکا این رقم </a:t>
            </a:r>
            <a:r>
              <a:rPr lang="fa-IR" sz="2800" b="1" dirty="0" smtClean="0">
                <a:solidFill>
                  <a:srgbClr val="FF0000"/>
                </a:solidFill>
                <a:cs typeface="B Zar" pitchFamily="2" charset="-78"/>
              </a:rPr>
              <a:t>14% </a:t>
            </a:r>
            <a:r>
              <a:rPr lang="fa-IR" sz="2800" dirty="0" smtClean="0">
                <a:cs typeface="B Zar" pitchFamily="2" charset="-78"/>
              </a:rPr>
              <a:t>است ولی بسیاری از شاخص های سلامتی در آمریکا در سطح پایین تری نسبت به سایر کشورها قرار می گیرد</a:t>
            </a:r>
          </a:p>
          <a:p>
            <a:pPr algn="r" rtl="1">
              <a:lnSpc>
                <a:spcPct val="150000"/>
              </a:lnSpc>
              <a:buNone/>
            </a:pPr>
            <a:endParaRPr lang="fa-IR" sz="2800" dirty="0" smtClean="0">
              <a:cs typeface="B Zar" pitchFamily="2" charset="-78"/>
            </a:endParaRPr>
          </a:p>
          <a:p>
            <a:pPr algn="r" rtl="1">
              <a:lnSpc>
                <a:spcPct val="150000"/>
              </a:lnSpc>
              <a:buNone/>
            </a:pPr>
            <a:endParaRPr lang="en-US" sz="28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42910" y="5000636"/>
            <a:ext cx="7686700" cy="1857388"/>
          </a:xfrm>
        </p:spPr>
        <p:txBody>
          <a:bodyPr>
            <a:normAutofit/>
          </a:bodyPr>
          <a:lstStyle/>
          <a:p>
            <a:pPr algn="r" rtl="1">
              <a:buNone/>
            </a:pPr>
            <a:endParaRPr lang="fa-IR" sz="2000" dirty="0" smtClean="0">
              <a:cs typeface="B Zar" pitchFamily="2" charset="-78"/>
            </a:endParaRPr>
          </a:p>
          <a:p>
            <a:pPr algn="r" rtl="1">
              <a:buNone/>
            </a:pPr>
            <a:endParaRPr lang="fa-IR" sz="2000" dirty="0" smtClean="0">
              <a:cs typeface="B Zar" pitchFamily="2" charset="-78"/>
            </a:endParaRPr>
          </a:p>
          <a:p>
            <a:pPr algn="r" rtl="1">
              <a:buNone/>
            </a:pPr>
            <a:endParaRPr lang="fa-IR" sz="2000" dirty="0" smtClean="0">
              <a:cs typeface="B Zar" pitchFamily="2" charset="-78"/>
            </a:endParaRPr>
          </a:p>
          <a:p>
            <a:pPr algn="r" rtl="1">
              <a:buNone/>
            </a:pPr>
            <a:r>
              <a:rPr lang="fa-IR" sz="2000" dirty="0" smtClean="0">
                <a:cs typeface="B Zar" pitchFamily="2" charset="-78"/>
              </a:rPr>
              <a:t>افراد سالم </a:t>
            </a:r>
            <a:r>
              <a:rPr lang="en-US" sz="2000" dirty="0" smtClean="0">
                <a:cs typeface="B Zar" pitchFamily="2" charset="-78"/>
              </a:rPr>
              <a:t>  </a:t>
            </a:r>
            <a:r>
              <a:rPr lang="fa-IR" sz="2000" dirty="0" smtClean="0">
                <a:cs typeface="B Zar" pitchFamily="2" charset="-78"/>
              </a:rPr>
              <a:t>   </a:t>
            </a:r>
            <a:r>
              <a:rPr lang="en-US" sz="2000" dirty="0" smtClean="0">
                <a:cs typeface="B Zar" pitchFamily="2" charset="-78"/>
              </a:rPr>
              <a:t> </a:t>
            </a:r>
            <a:r>
              <a:rPr lang="fa-IR" sz="2000" dirty="0" smtClean="0">
                <a:cs typeface="B Zar" pitchFamily="2" charset="-78"/>
              </a:rPr>
              <a:t>         آموزش بهتر                  افزایش بهره وری                    افزایش درآمد</a:t>
            </a:r>
          </a:p>
          <a:p>
            <a:pPr algn="r" rtl="1">
              <a:buNone/>
            </a:pPr>
            <a:endParaRPr lang="en-US" sz="2000" dirty="0">
              <a:cs typeface="B Zar" pitchFamily="2" charset="-78"/>
            </a:endParaRPr>
          </a:p>
        </p:txBody>
      </p:sp>
      <p:sp>
        <p:nvSpPr>
          <p:cNvPr id="6" name="Rectangle 5"/>
          <p:cNvSpPr/>
          <p:nvPr/>
        </p:nvSpPr>
        <p:spPr>
          <a:xfrm>
            <a:off x="7121698" y="4286256"/>
            <a:ext cx="1593706" cy="400110"/>
          </a:xfrm>
          <a:prstGeom prst="rect">
            <a:avLst/>
          </a:prstGeom>
        </p:spPr>
        <p:txBody>
          <a:bodyPr wrap="none">
            <a:spAutoFit/>
          </a:bodyPr>
          <a:lstStyle/>
          <a:p>
            <a:pPr lvl="0"/>
            <a:r>
              <a:rPr lang="fa-IR" sz="2000" dirty="0" smtClean="0">
                <a:cs typeface="B Zar" pitchFamily="2" charset="-78"/>
              </a:rPr>
              <a:t>درآمد سرانه بالاتر </a:t>
            </a:r>
            <a:endParaRPr lang="en-US" sz="2000" dirty="0">
              <a:cs typeface="B Zar" pitchFamily="2" charset="-78"/>
            </a:endParaRPr>
          </a:p>
        </p:txBody>
      </p:sp>
      <p:sp>
        <p:nvSpPr>
          <p:cNvPr id="7" name="Rectangle 6"/>
          <p:cNvSpPr/>
          <p:nvPr/>
        </p:nvSpPr>
        <p:spPr>
          <a:xfrm>
            <a:off x="4978558" y="4286256"/>
            <a:ext cx="1608133" cy="400110"/>
          </a:xfrm>
          <a:prstGeom prst="rect">
            <a:avLst/>
          </a:prstGeom>
        </p:spPr>
        <p:txBody>
          <a:bodyPr wrap="none">
            <a:spAutoFit/>
          </a:bodyPr>
          <a:lstStyle/>
          <a:p>
            <a:pPr lvl="0"/>
            <a:r>
              <a:rPr lang="fa-IR" sz="2000" dirty="0" smtClean="0">
                <a:cs typeface="B Zar" pitchFamily="2" charset="-78"/>
              </a:rPr>
              <a:t>قدرت خرید بالاتر </a:t>
            </a:r>
            <a:endParaRPr lang="en-US" sz="2000" dirty="0">
              <a:cs typeface="B Zar" pitchFamily="2" charset="-78"/>
            </a:endParaRPr>
          </a:p>
        </p:txBody>
      </p:sp>
      <p:sp>
        <p:nvSpPr>
          <p:cNvPr id="8" name="Rectangle 7"/>
          <p:cNvSpPr/>
          <p:nvPr/>
        </p:nvSpPr>
        <p:spPr>
          <a:xfrm>
            <a:off x="2263914" y="4286256"/>
            <a:ext cx="2217274" cy="400110"/>
          </a:xfrm>
          <a:prstGeom prst="rect">
            <a:avLst/>
          </a:prstGeom>
        </p:spPr>
        <p:txBody>
          <a:bodyPr wrap="none">
            <a:spAutoFit/>
          </a:bodyPr>
          <a:lstStyle/>
          <a:p>
            <a:pPr lvl="0"/>
            <a:r>
              <a:rPr lang="fa-IR" sz="2000" dirty="0" smtClean="0">
                <a:cs typeface="B Zar" pitchFamily="2" charset="-78"/>
              </a:rPr>
              <a:t>خرید مراقبت درمانی بیشتر </a:t>
            </a:r>
            <a:endParaRPr lang="en-US" sz="2000" dirty="0">
              <a:cs typeface="B Zar" pitchFamily="2" charset="-78"/>
            </a:endParaRPr>
          </a:p>
        </p:txBody>
      </p:sp>
      <p:sp>
        <p:nvSpPr>
          <p:cNvPr id="9" name="Rectangle 8"/>
          <p:cNvSpPr/>
          <p:nvPr/>
        </p:nvSpPr>
        <p:spPr>
          <a:xfrm>
            <a:off x="120774" y="4286256"/>
            <a:ext cx="1754006" cy="400110"/>
          </a:xfrm>
          <a:prstGeom prst="rect">
            <a:avLst/>
          </a:prstGeom>
        </p:spPr>
        <p:txBody>
          <a:bodyPr wrap="none">
            <a:spAutoFit/>
          </a:bodyPr>
          <a:lstStyle/>
          <a:p>
            <a:pPr lvl="0"/>
            <a:r>
              <a:rPr lang="fa-IR" sz="2000" dirty="0" smtClean="0">
                <a:cs typeface="B Zar" pitchFamily="2" charset="-78"/>
              </a:rPr>
              <a:t>ارتقا شاخص سلامتی</a:t>
            </a:r>
            <a:endParaRPr lang="en-US" sz="2000" dirty="0">
              <a:cs typeface="B Zar" pitchFamily="2" charset="-78"/>
            </a:endParaRPr>
          </a:p>
        </p:txBody>
      </p:sp>
      <p:sp>
        <p:nvSpPr>
          <p:cNvPr id="22" name="Left Arrow 21"/>
          <p:cNvSpPr/>
          <p:nvPr/>
        </p:nvSpPr>
        <p:spPr>
          <a:xfrm>
            <a:off x="4478492" y="4402226"/>
            <a:ext cx="500066"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23" name="Left Arrow 22"/>
          <p:cNvSpPr/>
          <p:nvPr/>
        </p:nvSpPr>
        <p:spPr>
          <a:xfrm>
            <a:off x="6621632" y="4402226"/>
            <a:ext cx="500066"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24" name="Left Arrow 23"/>
          <p:cNvSpPr/>
          <p:nvPr/>
        </p:nvSpPr>
        <p:spPr>
          <a:xfrm>
            <a:off x="1835286" y="4402226"/>
            <a:ext cx="500066" cy="14287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25" name="Rectangle 24"/>
          <p:cNvSpPr/>
          <p:nvPr/>
        </p:nvSpPr>
        <p:spPr>
          <a:xfrm>
            <a:off x="7550326" y="5172030"/>
            <a:ext cx="1085554" cy="400110"/>
          </a:xfrm>
          <a:prstGeom prst="rect">
            <a:avLst/>
          </a:prstGeom>
        </p:spPr>
        <p:txBody>
          <a:bodyPr wrap="none">
            <a:spAutoFit/>
          </a:bodyPr>
          <a:lstStyle/>
          <a:p>
            <a:pPr lvl="0"/>
            <a:r>
              <a:rPr lang="fa-IR" sz="2000" dirty="0" smtClean="0">
                <a:cs typeface="B Zar" pitchFamily="2" charset="-78"/>
              </a:rPr>
              <a:t>درآمد بیشتر</a:t>
            </a:r>
            <a:endParaRPr lang="en-US" sz="2000" dirty="0">
              <a:cs typeface="B Zar" pitchFamily="2" charset="-78"/>
            </a:endParaRPr>
          </a:p>
        </p:txBody>
      </p:sp>
      <p:sp>
        <p:nvSpPr>
          <p:cNvPr id="26" name="Rectangle 25"/>
          <p:cNvSpPr/>
          <p:nvPr/>
        </p:nvSpPr>
        <p:spPr>
          <a:xfrm>
            <a:off x="5465546" y="5172030"/>
            <a:ext cx="1156086" cy="400110"/>
          </a:xfrm>
          <a:prstGeom prst="rect">
            <a:avLst/>
          </a:prstGeom>
        </p:spPr>
        <p:txBody>
          <a:bodyPr wrap="none">
            <a:spAutoFit/>
          </a:bodyPr>
          <a:lstStyle/>
          <a:p>
            <a:pPr lvl="0"/>
            <a:r>
              <a:rPr lang="fa-IR" sz="2000" dirty="0" smtClean="0">
                <a:cs typeface="B Zar" pitchFamily="2" charset="-78"/>
              </a:rPr>
              <a:t>آموزش بهتر </a:t>
            </a:r>
            <a:endParaRPr lang="en-US" sz="2000" dirty="0">
              <a:cs typeface="B Zar" pitchFamily="2" charset="-78"/>
            </a:endParaRPr>
          </a:p>
        </p:txBody>
      </p:sp>
      <p:sp>
        <p:nvSpPr>
          <p:cNvPr id="27" name="Rectangle 26"/>
          <p:cNvSpPr/>
          <p:nvPr/>
        </p:nvSpPr>
        <p:spPr>
          <a:xfrm>
            <a:off x="3406922" y="5172030"/>
            <a:ext cx="1217000" cy="400110"/>
          </a:xfrm>
          <a:prstGeom prst="rect">
            <a:avLst/>
          </a:prstGeom>
        </p:spPr>
        <p:txBody>
          <a:bodyPr wrap="none">
            <a:spAutoFit/>
          </a:bodyPr>
          <a:lstStyle/>
          <a:p>
            <a:pPr lvl="0"/>
            <a:r>
              <a:rPr lang="fa-IR" sz="2000" dirty="0" smtClean="0">
                <a:cs typeface="B Zar" pitchFamily="2" charset="-78"/>
              </a:rPr>
              <a:t>رشد اقتصادی</a:t>
            </a:r>
            <a:endParaRPr lang="en-US" sz="2000" dirty="0">
              <a:cs typeface="B Zar" pitchFamily="2" charset="-78"/>
            </a:endParaRPr>
          </a:p>
        </p:txBody>
      </p:sp>
      <p:sp>
        <p:nvSpPr>
          <p:cNvPr id="28" name="Left Arrow 27"/>
          <p:cNvSpPr/>
          <p:nvPr/>
        </p:nvSpPr>
        <p:spPr>
          <a:xfrm>
            <a:off x="4835682" y="5314906"/>
            <a:ext cx="500066" cy="142876"/>
          </a:xfrm>
          <a:prstGeom prst="leftArrow">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29" name="Left Arrow 28"/>
          <p:cNvSpPr/>
          <p:nvPr/>
        </p:nvSpPr>
        <p:spPr>
          <a:xfrm>
            <a:off x="6907384" y="5314906"/>
            <a:ext cx="500066" cy="142876"/>
          </a:xfrm>
          <a:prstGeom prst="leftArrow">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32" name="Left Arrow 31"/>
          <p:cNvSpPr/>
          <p:nvPr/>
        </p:nvSpPr>
        <p:spPr>
          <a:xfrm>
            <a:off x="6858016" y="6286520"/>
            <a:ext cx="500066" cy="142876"/>
          </a:xfrm>
          <a:prstGeom prst="leftArrow">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33" name="Left Arrow 32"/>
          <p:cNvSpPr/>
          <p:nvPr/>
        </p:nvSpPr>
        <p:spPr>
          <a:xfrm>
            <a:off x="5072066" y="6286520"/>
            <a:ext cx="500066" cy="142876"/>
          </a:xfrm>
          <a:prstGeom prst="leftArrow">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34" name="Left Arrow 33"/>
          <p:cNvSpPr/>
          <p:nvPr/>
        </p:nvSpPr>
        <p:spPr>
          <a:xfrm>
            <a:off x="2857488" y="6286520"/>
            <a:ext cx="500066" cy="142876"/>
          </a:xfrm>
          <a:prstGeom prst="leftArrow">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endParaRPr lang="en-US" sz="2000" b="1" dirty="0" smtClean="0">
              <a:solidFill>
                <a:schemeClr val="tx1">
                  <a:lumMod val="95000"/>
                  <a:lumOff val="5000"/>
                </a:schemeClr>
              </a:solidFill>
              <a:cs typeface="B Zar" pitchFamily="2" charset="-78"/>
            </a:endParaRPr>
          </a:p>
        </p:txBody>
      </p:sp>
      <p:sp>
        <p:nvSpPr>
          <p:cNvPr id="35" name="Rectangle 34"/>
          <p:cNvSpPr/>
          <p:nvPr/>
        </p:nvSpPr>
        <p:spPr>
          <a:xfrm>
            <a:off x="357158" y="285729"/>
            <a:ext cx="8143932" cy="1384995"/>
          </a:xfrm>
          <a:prstGeom prst="rect">
            <a:avLst/>
          </a:prstGeom>
        </p:spPr>
        <p:txBody>
          <a:bodyPr wrap="square">
            <a:spAutoFit/>
          </a:bodyPr>
          <a:lstStyle/>
          <a:p>
            <a:pPr algn="just" rtl="1">
              <a:buNone/>
            </a:pPr>
            <a:r>
              <a:rPr lang="fa-IR" sz="2800" dirty="0" smtClean="0">
                <a:cs typeface="B Zar" pitchFamily="2" charset="-78"/>
              </a:rPr>
              <a:t>داده های کلان نشان می دهد که چهار متغیر </a:t>
            </a:r>
            <a:r>
              <a:rPr lang="fa-IR" sz="2800" b="1" dirty="0" smtClean="0">
                <a:solidFill>
                  <a:srgbClr val="FF0000"/>
                </a:solidFill>
                <a:cs typeface="B Zar" pitchFamily="2" charset="-78"/>
              </a:rPr>
              <a:t>درآمد سرانه، آموزش سرانه، مراقبت های بهداشتی درمانی و شاخص های سلامتی </a:t>
            </a:r>
            <a:r>
              <a:rPr lang="fa-IR" sz="2800" dirty="0" smtClean="0">
                <a:cs typeface="B Zar" pitchFamily="2" charset="-78"/>
              </a:rPr>
              <a:t>در طول زمان با هم حرکت می کنند</a:t>
            </a:r>
          </a:p>
        </p:txBody>
      </p:sp>
      <p:graphicFrame>
        <p:nvGraphicFramePr>
          <p:cNvPr id="36" name="Diagram 35"/>
          <p:cNvGraphicFramePr/>
          <p:nvPr/>
        </p:nvGraphicFramePr>
        <p:xfrm>
          <a:off x="0" y="2071678"/>
          <a:ext cx="8643998" cy="16430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714356"/>
            <a:ext cx="7758138" cy="5759596"/>
          </a:xfrm>
        </p:spPr>
        <p:txBody>
          <a:bodyPr>
            <a:normAutofit/>
          </a:bodyPr>
          <a:lstStyle/>
          <a:p>
            <a:pPr algn="just" rtl="1">
              <a:lnSpc>
                <a:spcPct val="150000"/>
              </a:lnSpc>
              <a:buFont typeface="Wingdings" pitchFamily="2" charset="2"/>
              <a:buChar char="q"/>
            </a:pPr>
            <a:r>
              <a:rPr lang="fa-IR" sz="2800" dirty="0" smtClean="0">
                <a:cs typeface="B Zar" pitchFamily="2" charset="-78"/>
              </a:rPr>
              <a:t>مراقبت های سلامتی در ستون پایین </a:t>
            </a:r>
            <a:r>
              <a:rPr lang="en-US" sz="2800" dirty="0" smtClean="0">
                <a:cs typeface="B Zar" pitchFamily="2" charset="-78"/>
              </a:rPr>
              <a:t>M</a:t>
            </a:r>
            <a:r>
              <a:rPr lang="fa-IR" sz="2800" dirty="0" smtClean="0">
                <a:cs typeface="B Zar" pitchFamily="2" charset="-78"/>
              </a:rPr>
              <a:t> بهره وری بالایی دارد اما پس از سطح مشخصی از </a:t>
            </a:r>
            <a:r>
              <a:rPr lang="en-US" sz="2800" dirty="0" smtClean="0">
                <a:cs typeface="B Zar" pitchFamily="2" charset="-78"/>
              </a:rPr>
              <a:t>M</a:t>
            </a:r>
            <a:r>
              <a:rPr lang="fa-IR" sz="2800" dirty="0" smtClean="0">
                <a:cs typeface="B Zar" pitchFamily="2" charset="-78"/>
              </a:rPr>
              <a:t> تولید نهایی شروع به کاهش می کند و بهره وری مراقبت ها کم می شود.</a:t>
            </a:r>
          </a:p>
          <a:p>
            <a:pPr algn="just" rtl="1">
              <a:lnSpc>
                <a:spcPct val="150000"/>
              </a:lnSpc>
              <a:buFont typeface="Wingdings" pitchFamily="2" charset="2"/>
              <a:buChar char="q"/>
            </a:pPr>
            <a:r>
              <a:rPr lang="fa-IR" sz="2800" dirty="0" smtClean="0">
                <a:cs typeface="B Zar" pitchFamily="2" charset="-78"/>
              </a:rPr>
              <a:t>گروه های درآمدی فقیر (در سطوح پایین </a:t>
            </a:r>
            <a:r>
              <a:rPr lang="en-US" sz="2800" dirty="0" smtClean="0">
                <a:cs typeface="B Zar" pitchFamily="2" charset="-78"/>
              </a:rPr>
              <a:t>M</a:t>
            </a:r>
            <a:r>
              <a:rPr lang="fa-IR" sz="2800" dirty="0" smtClean="0">
                <a:cs typeface="B Zar" pitchFamily="2" charset="-78"/>
              </a:rPr>
              <a:t>) می توانند با افزایش مراقبت سلامتی خود را به طور محسوسی بهبود بخشند.</a:t>
            </a:r>
          </a:p>
          <a:p>
            <a:pPr algn="just" rtl="1">
              <a:lnSpc>
                <a:spcPct val="150000"/>
              </a:lnSpc>
              <a:buFont typeface="Wingdings" pitchFamily="2" charset="2"/>
              <a:buChar char="q"/>
            </a:pPr>
            <a:r>
              <a:rPr lang="fa-IR" sz="2800" dirty="0" smtClean="0">
                <a:cs typeface="B Zar" pitchFamily="2" charset="-78"/>
              </a:rPr>
              <a:t>اما گروه های درآمدی بالا ( با سطوح مصرف بالای</a:t>
            </a:r>
            <a:r>
              <a:rPr lang="en-US" sz="2800" dirty="0" smtClean="0">
                <a:cs typeface="B Zar" pitchFamily="2" charset="-78"/>
              </a:rPr>
              <a:t>M </a:t>
            </a:r>
            <a:r>
              <a:rPr lang="fa-IR" sz="2800" dirty="0" smtClean="0">
                <a:cs typeface="B Zar" pitchFamily="2" charset="-78"/>
              </a:rPr>
              <a:t>) قادر نیستند با افزایش مراقبت سلامتی خود را چندان تغییر دهند. </a:t>
            </a:r>
            <a:endParaRPr lang="en-US" sz="2800" dirty="0" smtClean="0">
              <a:cs typeface="B Zar" pitchFamily="2" charset="-78"/>
            </a:endParaRPr>
          </a:p>
          <a:p>
            <a:pPr algn="just" rtl="1">
              <a:lnSpc>
                <a:spcPct val="150000"/>
              </a:lnSpc>
              <a:buNone/>
            </a:pPr>
            <a:endParaRPr lang="fa-IR" sz="2800" dirty="0" smtClean="0">
              <a:cs typeface="B Zar" pitchFamily="2" charset="-78"/>
            </a:endParaRPr>
          </a:p>
          <a:p>
            <a:pPr algn="just" rtl="1">
              <a:lnSpc>
                <a:spcPct val="150000"/>
              </a:lnSpc>
              <a:buNone/>
            </a:pPr>
            <a:endParaRPr lang="en-US" sz="2800" dirty="0">
              <a:cs typeface="B Za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29132"/>
            <a:ext cx="8143900" cy="1785926"/>
          </a:xfrm>
        </p:spPr>
        <p:txBody>
          <a:bodyPr>
            <a:normAutofit/>
          </a:bodyPr>
          <a:lstStyle/>
          <a:p>
            <a:pPr algn="r" rtl="1">
              <a:lnSpc>
                <a:spcPct val="150000"/>
              </a:lnSpc>
            </a:pPr>
            <a:r>
              <a:rPr lang="fa-IR" sz="2400" dirty="0" smtClean="0">
                <a:cs typeface="B Zar" pitchFamily="2" charset="-78"/>
              </a:rPr>
              <a:t>داده های خرد اثر نهایی </a:t>
            </a:r>
            <a:r>
              <a:rPr lang="en-US" sz="2400" dirty="0" smtClean="0">
                <a:cs typeface="B Zar" pitchFamily="2" charset="-78"/>
              </a:rPr>
              <a:t>M </a:t>
            </a:r>
            <a:r>
              <a:rPr lang="fa-IR" sz="2400" dirty="0" smtClean="0">
                <a:cs typeface="B Zar" pitchFamily="2" charset="-78"/>
              </a:rPr>
              <a:t> را در نزدیکی منطقه سوم تولید مانند نقطه </a:t>
            </a:r>
            <a:r>
              <a:rPr lang="en-US" sz="2400" dirty="0" smtClean="0">
                <a:cs typeface="B Zar" pitchFamily="2" charset="-78"/>
              </a:rPr>
              <a:t> A </a:t>
            </a:r>
            <a:r>
              <a:rPr lang="fa-IR" sz="2400" dirty="0" smtClean="0">
                <a:cs typeface="B Zar" pitchFamily="2" charset="-78"/>
              </a:rPr>
              <a:t>اندازه گیری می کند، اما براساس داده های جمعی شده تاثیر کل </a:t>
            </a:r>
            <a:r>
              <a:rPr lang="en-US" sz="2400" dirty="0" smtClean="0">
                <a:cs typeface="B Zar" pitchFamily="2" charset="-78"/>
              </a:rPr>
              <a:t> M</a:t>
            </a:r>
            <a:r>
              <a:rPr lang="fa-IR" sz="2400" dirty="0" smtClean="0">
                <a:cs typeface="B Zar" pitchFamily="2" charset="-78"/>
              </a:rPr>
              <a:t>بر </a:t>
            </a:r>
            <a:r>
              <a:rPr lang="en-US" sz="2400" dirty="0" smtClean="0">
                <a:cs typeface="B Zar" pitchFamily="2" charset="-78"/>
              </a:rPr>
              <a:t>H </a:t>
            </a:r>
            <a:r>
              <a:rPr lang="fa-IR" sz="2400" dirty="0" smtClean="0">
                <a:cs typeface="B Zar" pitchFamily="2" charset="-78"/>
              </a:rPr>
              <a:t> بسیار بزرگ ارزیابی می شود. زیرا در آن رویکرد فاصله بین </a:t>
            </a:r>
            <a:r>
              <a:rPr lang="en-US" sz="2400" dirty="0" smtClean="0">
                <a:cs typeface="B Zar" pitchFamily="2" charset="-78"/>
              </a:rPr>
              <a:t>A</a:t>
            </a:r>
            <a:r>
              <a:rPr lang="fa-IR" sz="2400" dirty="0" smtClean="0">
                <a:cs typeface="B Zar" pitchFamily="2" charset="-78"/>
              </a:rPr>
              <a:t> تا </a:t>
            </a:r>
            <a:r>
              <a:rPr lang="en-US" sz="2400" dirty="0" smtClean="0">
                <a:cs typeface="B Zar" pitchFamily="2" charset="-78"/>
              </a:rPr>
              <a:t>B</a:t>
            </a:r>
            <a:r>
              <a:rPr lang="fa-IR" sz="2400" dirty="0" smtClean="0">
                <a:cs typeface="B Zar" pitchFamily="2" charset="-78"/>
              </a:rPr>
              <a:t> به صورت بین دوره ای مقایسه می شود.</a:t>
            </a:r>
            <a:endParaRPr lang="en-US" sz="2400" dirty="0">
              <a:cs typeface="B Zar" pitchFamily="2" charset="-78"/>
            </a:endParaRPr>
          </a:p>
        </p:txBody>
      </p:sp>
      <p:pic>
        <p:nvPicPr>
          <p:cNvPr id="1026" name="Picture 2"/>
          <p:cNvPicPr>
            <a:picLocks noChangeAspect="1" noChangeArrowheads="1"/>
          </p:cNvPicPr>
          <p:nvPr/>
        </p:nvPicPr>
        <p:blipFill>
          <a:blip r:embed="rId2" cstate="print"/>
          <a:srcRect/>
          <a:stretch>
            <a:fillRect/>
          </a:stretch>
        </p:blipFill>
        <p:spPr bwMode="auto">
          <a:xfrm>
            <a:off x="857256" y="-23"/>
            <a:ext cx="7072330" cy="459833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Custom 3">
      <a:dk1>
        <a:sysClr val="windowText" lastClr="000000"/>
      </a:dk1>
      <a:lt1>
        <a:sysClr val="window" lastClr="FFFFFF"/>
      </a:lt1>
      <a:dk2>
        <a:srgbClr val="464646"/>
      </a:dk2>
      <a:lt2>
        <a:srgbClr val="DEF5FA"/>
      </a:lt2>
      <a:accent1>
        <a:srgbClr val="FF0000"/>
      </a:accent1>
      <a:accent2>
        <a:srgbClr val="DA1F28"/>
      </a:accent2>
      <a:accent3>
        <a:srgbClr val="EB641B"/>
      </a:accent3>
      <a:accent4>
        <a:srgbClr val="FF0000"/>
      </a:accent4>
      <a:accent5>
        <a:srgbClr val="FF0000"/>
      </a:accent5>
      <a:accent6>
        <a:srgbClr val="7D3C4A"/>
      </a:accent6>
      <a:hlink>
        <a:srgbClr val="FF8119"/>
      </a:hlink>
      <a:folHlink>
        <a:srgbClr val="FF0000"/>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spDef>
      <a:spPr/>
      <a:bodyPr rtlCol="0" anchor="ctr"/>
      <a:lstStyle>
        <a:defPPr algn="ctr" rtl="1">
          <a:lnSpc>
            <a:spcPct val="150000"/>
          </a:lnSpc>
          <a:defRPr sz="3600" b="1" dirty="0" smtClean="0">
            <a:solidFill>
              <a:schemeClr val="tx1">
                <a:lumMod val="95000"/>
                <a:lumOff val="5000"/>
              </a:schemeClr>
            </a:solidFill>
            <a:cs typeface="B Zar" pitchFamily="2" charset="-78"/>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1473</TotalTime>
  <Words>3537</Words>
  <Application>Microsoft Office PowerPoint</Application>
  <PresentationFormat>On-screen Show (4:3)</PresentationFormat>
  <Paragraphs>360</Paragraphs>
  <Slides>70</Slides>
  <Notes>1</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Oriel</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عدالت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سازوکارهای حمایت از مصرف کننده در شرایط عدم اطمینان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مثال1  : آیا بهتر است که آزمایش ماموگرافی را در مورد زنان 50 تا 60 سال هر 10 سال یک بار، هر 5 سال یک بار یا هر6 ماه یک بار بکار ببریم؟</vt:lpstr>
      <vt:lpstr>مثال 2:بازدهی کل نهایی و متوسط آزمایش گایاک</vt:lpstr>
      <vt:lpstr>PowerPoint Presentation</vt:lpstr>
      <vt:lpstr>PowerPoint Presentation</vt:lpstr>
      <vt:lpstr>PowerPoint Presentation</vt:lpstr>
      <vt:lpstr>PowerPoint Presentation</vt:lpstr>
      <vt:lpstr>داده های خرد اثر نهایی M  را در نزدیکی منطقه سوم تولید مانند نقطه  A اندازه گیری می کند، اما براساس داده های جمعی شده تاثیر کل  Mبر H  بسیار بزرگ ارزیابی می شود. زیرا در آن رویکرد فاصله بین A تا B به صورت بین دوره ای مقایسه می شود.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Almasian</dc:creator>
  <cp:lastModifiedBy>Windows User</cp:lastModifiedBy>
  <cp:revision>294</cp:revision>
  <dcterms:created xsi:type="dcterms:W3CDTF">2016-10-11T15:42:06Z</dcterms:created>
  <dcterms:modified xsi:type="dcterms:W3CDTF">2020-05-05T00:49:12Z</dcterms:modified>
</cp:coreProperties>
</file>