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notesMasterIdLst>
    <p:notesMasterId r:id="rId81"/>
  </p:notesMasterIdLst>
  <p:handoutMasterIdLst>
    <p:handoutMasterId r:id="rId82"/>
  </p:handoutMasterIdLst>
  <p:sldIdLst>
    <p:sldId id="713" r:id="rId2"/>
    <p:sldId id="370" r:id="rId3"/>
    <p:sldId id="407" r:id="rId4"/>
    <p:sldId id="609" r:id="rId5"/>
    <p:sldId id="613" r:id="rId6"/>
    <p:sldId id="614" r:id="rId7"/>
    <p:sldId id="615" r:id="rId8"/>
    <p:sldId id="465" r:id="rId9"/>
    <p:sldId id="466" r:id="rId10"/>
    <p:sldId id="616" r:id="rId11"/>
    <p:sldId id="478" r:id="rId12"/>
    <p:sldId id="479" r:id="rId13"/>
    <p:sldId id="691" r:id="rId14"/>
    <p:sldId id="692" r:id="rId15"/>
    <p:sldId id="693" r:id="rId16"/>
    <p:sldId id="694" r:id="rId17"/>
    <p:sldId id="695" r:id="rId18"/>
    <p:sldId id="697" r:id="rId19"/>
    <p:sldId id="698" r:id="rId20"/>
    <p:sldId id="699" r:id="rId21"/>
    <p:sldId id="700" r:id="rId22"/>
    <p:sldId id="701" r:id="rId23"/>
    <p:sldId id="702" r:id="rId24"/>
    <p:sldId id="610" r:id="rId25"/>
    <p:sldId id="611" r:id="rId26"/>
    <p:sldId id="612" r:id="rId27"/>
    <p:sldId id="617" r:id="rId28"/>
    <p:sldId id="608" r:id="rId29"/>
    <p:sldId id="618" r:id="rId30"/>
    <p:sldId id="619" r:id="rId31"/>
    <p:sldId id="620" r:id="rId32"/>
    <p:sldId id="683" r:id="rId33"/>
    <p:sldId id="684" r:id="rId34"/>
    <p:sldId id="685" r:id="rId35"/>
    <p:sldId id="686" r:id="rId36"/>
    <p:sldId id="664" r:id="rId37"/>
    <p:sldId id="665" r:id="rId38"/>
    <p:sldId id="678" r:id="rId39"/>
    <p:sldId id="681" r:id="rId40"/>
    <p:sldId id="667" r:id="rId41"/>
    <p:sldId id="680" r:id="rId42"/>
    <p:sldId id="624" r:id="rId43"/>
    <p:sldId id="687" r:id="rId44"/>
    <p:sldId id="668" r:id="rId45"/>
    <p:sldId id="627" r:id="rId46"/>
    <p:sldId id="672" r:id="rId47"/>
    <p:sldId id="688" r:id="rId48"/>
    <p:sldId id="625" r:id="rId49"/>
    <p:sldId id="689" r:id="rId50"/>
    <p:sldId id="670" r:id="rId51"/>
    <p:sldId id="628" r:id="rId52"/>
    <p:sldId id="690" r:id="rId53"/>
    <p:sldId id="663" r:id="rId54"/>
    <p:sldId id="673" r:id="rId55"/>
    <p:sldId id="621" r:id="rId56"/>
    <p:sldId id="675" r:id="rId57"/>
    <p:sldId id="677" r:id="rId58"/>
    <p:sldId id="676" r:id="rId59"/>
    <p:sldId id="674" r:id="rId60"/>
    <p:sldId id="651" r:id="rId61"/>
    <p:sldId id="652" r:id="rId62"/>
    <p:sldId id="653" r:id="rId63"/>
    <p:sldId id="654" r:id="rId64"/>
    <p:sldId id="655" r:id="rId65"/>
    <p:sldId id="656" r:id="rId66"/>
    <p:sldId id="657" r:id="rId67"/>
    <p:sldId id="658" r:id="rId68"/>
    <p:sldId id="659" r:id="rId69"/>
    <p:sldId id="660" r:id="rId70"/>
    <p:sldId id="661" r:id="rId71"/>
    <p:sldId id="623" r:id="rId72"/>
    <p:sldId id="682" r:id="rId73"/>
    <p:sldId id="703" r:id="rId74"/>
    <p:sldId id="704" r:id="rId75"/>
    <p:sldId id="705" r:id="rId76"/>
    <p:sldId id="706" r:id="rId77"/>
    <p:sldId id="707" r:id="rId78"/>
    <p:sldId id="712" r:id="rId79"/>
    <p:sldId id="708" r:id="rId80"/>
  </p:sldIdLst>
  <p:sldSz cx="9144000" cy="6858000" type="screen4x3"/>
  <p:notesSz cx="7099300" cy="10234613"/>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0000"/>
    <a:srgbClr val="99FF99"/>
    <a:srgbClr val="009242"/>
    <a:srgbClr val="00CC00"/>
    <a:srgbClr val="00823B"/>
    <a:srgbClr val="5C3074"/>
    <a:srgbClr val="0099FF"/>
    <a:srgbClr val="001E0E"/>
    <a:srgbClr val="D8FD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644" autoAdjust="0"/>
    <p:restoredTop sz="83124" autoAdjust="0"/>
  </p:normalViewPr>
  <p:slideViewPr>
    <p:cSldViewPr>
      <p:cViewPr varScale="1">
        <p:scale>
          <a:sx n="74" d="100"/>
          <a:sy n="74" d="100"/>
        </p:scale>
        <p:origin x="-1194" y="-90"/>
      </p:cViewPr>
      <p:guideLst>
        <p:guide orient="horz" pos="2160"/>
        <p:guide pos="2880"/>
      </p:guideLst>
    </p:cSldViewPr>
  </p:slideViewPr>
  <p:outlineViewPr>
    <p:cViewPr>
      <p:scale>
        <a:sx n="33" d="100"/>
        <a:sy n="33" d="100"/>
      </p:scale>
      <p:origin x="12" y="6144"/>
    </p:cViewPr>
  </p:outlineViewPr>
  <p:notesTextViewPr>
    <p:cViewPr>
      <p:scale>
        <a:sx n="100" d="100"/>
        <a:sy n="100" d="100"/>
      </p:scale>
      <p:origin x="0" y="0"/>
    </p:cViewPr>
  </p:notesTextViewPr>
  <p:sorterViewPr>
    <p:cViewPr>
      <p:scale>
        <a:sx n="80" d="100"/>
        <a:sy n="80" d="100"/>
      </p:scale>
      <p:origin x="0" y="0"/>
    </p:cViewPr>
  </p:sorterViewPr>
  <p:notesViewPr>
    <p:cSldViewPr>
      <p:cViewPr varScale="1">
        <p:scale>
          <a:sx n="52" d="100"/>
          <a:sy n="52" d="100"/>
        </p:scale>
        <p:origin x="-2892" y="-108"/>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2937" y="0"/>
            <a:ext cx="3076363" cy="511731"/>
          </a:xfrm>
          <a:prstGeom prst="rect">
            <a:avLst/>
          </a:prstGeom>
        </p:spPr>
        <p:txBody>
          <a:bodyPr vert="horz" lIns="99048" tIns="49524" rIns="99048" bIns="49524" rtlCol="1"/>
          <a:lstStyle>
            <a:lvl1pPr algn="r">
              <a:defRPr sz="1300"/>
            </a:lvl1pPr>
          </a:lstStyle>
          <a:p>
            <a:endParaRPr lang="fa-IR"/>
          </a:p>
        </p:txBody>
      </p:sp>
      <p:sp>
        <p:nvSpPr>
          <p:cNvPr id="3" name="Date Placeholder 2"/>
          <p:cNvSpPr>
            <a:spLocks noGrp="1"/>
          </p:cNvSpPr>
          <p:nvPr>
            <p:ph type="dt" sz="quarter" idx="1"/>
          </p:nvPr>
        </p:nvSpPr>
        <p:spPr>
          <a:xfrm>
            <a:off x="1644" y="0"/>
            <a:ext cx="3076363" cy="511731"/>
          </a:xfrm>
          <a:prstGeom prst="rect">
            <a:avLst/>
          </a:prstGeom>
        </p:spPr>
        <p:txBody>
          <a:bodyPr vert="horz" lIns="99048" tIns="49524" rIns="99048" bIns="49524" rtlCol="1"/>
          <a:lstStyle>
            <a:lvl1pPr algn="l">
              <a:defRPr sz="1300"/>
            </a:lvl1pPr>
          </a:lstStyle>
          <a:p>
            <a:fld id="{7BAA940E-3687-4E0A-A6CA-0DA5D58B400A}" type="datetimeFigureOut">
              <a:rPr lang="fa-IR" smtClean="0"/>
              <a:pPr/>
              <a:t>06/09/1441</a:t>
            </a:fld>
            <a:endParaRPr lang="fa-IR"/>
          </a:p>
        </p:txBody>
      </p:sp>
      <p:sp>
        <p:nvSpPr>
          <p:cNvPr id="4" name="Footer Placeholder 3"/>
          <p:cNvSpPr>
            <a:spLocks noGrp="1"/>
          </p:cNvSpPr>
          <p:nvPr>
            <p:ph type="ftr" sz="quarter" idx="2"/>
          </p:nvPr>
        </p:nvSpPr>
        <p:spPr>
          <a:xfrm>
            <a:off x="4022937" y="9721106"/>
            <a:ext cx="3076363" cy="511731"/>
          </a:xfrm>
          <a:prstGeom prst="rect">
            <a:avLst/>
          </a:prstGeom>
        </p:spPr>
        <p:txBody>
          <a:bodyPr vert="horz" lIns="99048" tIns="49524" rIns="99048" bIns="49524" rtlCol="1" anchor="b"/>
          <a:lstStyle>
            <a:lvl1pPr algn="r">
              <a:defRPr sz="1300"/>
            </a:lvl1pPr>
          </a:lstStyle>
          <a:p>
            <a:endParaRPr lang="fa-IR"/>
          </a:p>
        </p:txBody>
      </p:sp>
      <p:sp>
        <p:nvSpPr>
          <p:cNvPr id="5" name="Slide Number Placeholder 4"/>
          <p:cNvSpPr>
            <a:spLocks noGrp="1"/>
          </p:cNvSpPr>
          <p:nvPr>
            <p:ph type="sldNum" sz="quarter" idx="3"/>
          </p:nvPr>
        </p:nvSpPr>
        <p:spPr>
          <a:xfrm>
            <a:off x="1644" y="9721106"/>
            <a:ext cx="3076363" cy="511731"/>
          </a:xfrm>
          <a:prstGeom prst="rect">
            <a:avLst/>
          </a:prstGeom>
        </p:spPr>
        <p:txBody>
          <a:bodyPr vert="horz" lIns="99048" tIns="49524" rIns="99048" bIns="49524" rtlCol="1" anchor="b"/>
          <a:lstStyle>
            <a:lvl1pPr algn="l">
              <a:defRPr sz="1300"/>
            </a:lvl1pPr>
          </a:lstStyle>
          <a:p>
            <a:fld id="{95615196-5B50-4468-901A-EE9B1961D1D7}" type="slidenum">
              <a:rPr lang="fa-IR" smtClean="0"/>
              <a:pPr/>
              <a:t>‹#›</a:t>
            </a:fld>
            <a:endParaRPr lang="fa-IR"/>
          </a:p>
        </p:txBody>
      </p:sp>
    </p:spTree>
    <p:extLst>
      <p:ext uri="{BB962C8B-B14F-4D97-AF65-F5344CB8AC3E}">
        <p14:creationId xmlns:p14="http://schemas.microsoft.com/office/powerpoint/2010/main" val="2195549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2937" y="0"/>
            <a:ext cx="3076363" cy="511731"/>
          </a:xfrm>
          <a:prstGeom prst="rect">
            <a:avLst/>
          </a:prstGeom>
        </p:spPr>
        <p:txBody>
          <a:bodyPr vert="horz" lIns="99048" tIns="49524" rIns="99048" bIns="49524" rtlCol="1"/>
          <a:lstStyle>
            <a:lvl1pPr algn="r">
              <a:defRPr sz="1300"/>
            </a:lvl1pPr>
          </a:lstStyle>
          <a:p>
            <a:endParaRPr lang="fa-IR"/>
          </a:p>
        </p:txBody>
      </p:sp>
      <p:sp>
        <p:nvSpPr>
          <p:cNvPr id="3" name="Date Placeholder 2"/>
          <p:cNvSpPr>
            <a:spLocks noGrp="1"/>
          </p:cNvSpPr>
          <p:nvPr>
            <p:ph type="dt" idx="1"/>
          </p:nvPr>
        </p:nvSpPr>
        <p:spPr>
          <a:xfrm>
            <a:off x="1644" y="0"/>
            <a:ext cx="3076363" cy="511731"/>
          </a:xfrm>
          <a:prstGeom prst="rect">
            <a:avLst/>
          </a:prstGeom>
        </p:spPr>
        <p:txBody>
          <a:bodyPr vert="horz" lIns="99048" tIns="49524" rIns="99048" bIns="49524" rtlCol="1"/>
          <a:lstStyle>
            <a:lvl1pPr algn="l">
              <a:defRPr sz="1300"/>
            </a:lvl1pPr>
          </a:lstStyle>
          <a:p>
            <a:fld id="{C08FCAA0-1B80-4108-B6FF-F71B1830E25A}" type="datetimeFigureOut">
              <a:rPr lang="fa-IR" smtClean="0"/>
              <a:pPr/>
              <a:t>06/09/1441</a:t>
            </a:fld>
            <a:endParaRPr lang="fa-IR"/>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1" anchor="ctr"/>
          <a:lstStyle/>
          <a:p>
            <a:endParaRPr lang="fa-IR"/>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4022937" y="9721106"/>
            <a:ext cx="3076363" cy="511731"/>
          </a:xfrm>
          <a:prstGeom prst="rect">
            <a:avLst/>
          </a:prstGeom>
        </p:spPr>
        <p:txBody>
          <a:bodyPr vert="horz" lIns="99048" tIns="49524" rIns="99048" bIns="49524" rtlCol="1" anchor="b"/>
          <a:lstStyle>
            <a:lvl1pPr algn="r">
              <a:defRPr sz="1300"/>
            </a:lvl1pPr>
          </a:lstStyle>
          <a:p>
            <a:endParaRPr lang="fa-IR"/>
          </a:p>
        </p:txBody>
      </p:sp>
      <p:sp>
        <p:nvSpPr>
          <p:cNvPr id="7" name="Slide Number Placeholder 6"/>
          <p:cNvSpPr>
            <a:spLocks noGrp="1"/>
          </p:cNvSpPr>
          <p:nvPr>
            <p:ph type="sldNum" sz="quarter" idx="5"/>
          </p:nvPr>
        </p:nvSpPr>
        <p:spPr>
          <a:xfrm>
            <a:off x="1644" y="9721106"/>
            <a:ext cx="3076363" cy="511731"/>
          </a:xfrm>
          <a:prstGeom prst="rect">
            <a:avLst/>
          </a:prstGeom>
        </p:spPr>
        <p:txBody>
          <a:bodyPr vert="horz" lIns="99048" tIns="49524" rIns="99048" bIns="49524" rtlCol="1" anchor="b"/>
          <a:lstStyle>
            <a:lvl1pPr algn="l">
              <a:defRPr sz="1300"/>
            </a:lvl1pPr>
          </a:lstStyle>
          <a:p>
            <a:fld id="{9E3F2AA4-268D-4A89-B792-F0DFD53D6867}" type="slidenum">
              <a:rPr lang="fa-IR" smtClean="0"/>
              <a:pPr/>
              <a:t>‹#›</a:t>
            </a:fld>
            <a:endParaRPr lang="fa-IR"/>
          </a:p>
        </p:txBody>
      </p:sp>
    </p:spTree>
    <p:extLst>
      <p:ext uri="{BB962C8B-B14F-4D97-AF65-F5344CB8AC3E}">
        <p14:creationId xmlns:p14="http://schemas.microsoft.com/office/powerpoint/2010/main" val="168094472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0" name="Rectangle 2"/>
          <p:cNvSpPr>
            <a:spLocks noGrp="1" noRot="1" noChangeAspect="1" noChangeArrowheads="1"/>
          </p:cNvSpPr>
          <p:nvPr>
            <p:ph type="sldImg"/>
          </p:nvPr>
        </p:nvSpPr>
        <p:spPr bwMode="auto">
          <a:xfrm>
            <a:off x="1003300" y="774700"/>
            <a:ext cx="5097463" cy="3824288"/>
          </a:xfrm>
          <a:prstGeom prst="rect">
            <a:avLst/>
          </a:prstGeom>
          <a:noFill/>
          <a:ln w="12700" cap="flat">
            <a:solidFill>
              <a:schemeClr val="tx1"/>
            </a:solidFill>
            <a:miter lim="800000"/>
            <a:headEnd/>
            <a:tailEnd/>
          </a:ln>
        </p:spPr>
      </p:sp>
      <p:sp>
        <p:nvSpPr>
          <p:cNvPr id="539651" name="Rectangle 3"/>
          <p:cNvSpPr>
            <a:spLocks noGrp="1" noChangeArrowheads="1"/>
          </p:cNvSpPr>
          <p:nvPr>
            <p:ph type="body" idx="1"/>
          </p:nvPr>
        </p:nvSpPr>
        <p:spPr bwMode="auto">
          <a:xfrm>
            <a:off x="945611" y="4861781"/>
            <a:ext cx="5206274" cy="4604560"/>
          </a:xfrm>
          <a:prstGeom prst="rect">
            <a:avLst/>
          </a:prstGeom>
          <a:noFill/>
          <a:ln>
            <a:miter lim="800000"/>
            <a:headEnd/>
            <a:tailEnd/>
          </a:ln>
        </p:spPr>
        <p:txBody>
          <a:bodyPr lIns="101182" tIns="51449" rIns="101182" bIns="51449"/>
          <a:lstStyle/>
          <a:p>
            <a:endParaRPr lang="en-US"/>
          </a:p>
        </p:txBody>
      </p:sp>
    </p:spTree>
    <p:extLst>
      <p:ext uri="{BB962C8B-B14F-4D97-AF65-F5344CB8AC3E}">
        <p14:creationId xmlns:p14="http://schemas.microsoft.com/office/powerpoint/2010/main" val="1573700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8592E378-F83C-4869-B431-02B749F943EB}" type="slidenum">
              <a:rPr lang="en-US" smtClean="0"/>
              <a:pPr/>
              <a:t>9</a:t>
            </a:fld>
            <a:endParaRPr lang="en-US"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r>
              <a:rPr lang="en-US" sz="1500" dirty="0"/>
              <a:t>This slide  illustrates the need for early identification of disabilities. At birth, 2.3 % of children are identified, by preschool 5.9% are identified, but by school age 11.6% are identified with some degree of disability.  By screening and monitoring we hope to identify more children at younger ages.</a:t>
            </a:r>
          </a:p>
          <a:p>
            <a:endParaRPr lang="en-US" sz="1500" dirty="0"/>
          </a:p>
          <a:p>
            <a:r>
              <a:rPr lang="en-US" dirty="0" smtClean="0"/>
              <a:t>Ask participants, “Why do you think the number of children increases at each age group?”</a:t>
            </a:r>
          </a:p>
          <a:p>
            <a:endParaRPr lang="en-US" dirty="0" smtClean="0"/>
          </a:p>
          <a:p>
            <a:r>
              <a:rPr lang="en-US" b="1" dirty="0" smtClean="0"/>
              <a:t>Possible explanations:</a:t>
            </a:r>
            <a:endParaRPr lang="en-US" dirty="0" smtClean="0"/>
          </a:p>
          <a:p>
            <a:r>
              <a:rPr lang="en-US" dirty="0" smtClean="0"/>
              <a:t>1)  we are missing children  in our screening efforts.</a:t>
            </a:r>
          </a:p>
          <a:p>
            <a:endParaRPr lang="en-US" dirty="0" smtClean="0"/>
          </a:p>
          <a:p>
            <a:r>
              <a:rPr lang="en-US" dirty="0" smtClean="0"/>
              <a:t>2)  children  are acquiring delays (suggested by Ramey &amp; Ramey (1992) , Werner, </a:t>
            </a:r>
            <a:r>
              <a:rPr lang="en-US" dirty="0" err="1" smtClean="0"/>
              <a:t>Sameroff</a:t>
            </a:r>
            <a:r>
              <a:rPr lang="en-US" dirty="0" smtClean="0"/>
              <a:t> and Chandler) due to negative </a:t>
            </a:r>
            <a:r>
              <a:rPr lang="en-US" dirty="0" err="1" smtClean="0"/>
              <a:t>caregiving</a:t>
            </a:r>
            <a:r>
              <a:rPr lang="en-US" dirty="0" smtClean="0"/>
              <a:t> environments)</a:t>
            </a:r>
          </a:p>
          <a:p>
            <a:endParaRPr lang="en-US" dirty="0" smtClean="0"/>
          </a:p>
        </p:txBody>
      </p:sp>
    </p:spTree>
    <p:extLst>
      <p:ext uri="{BB962C8B-B14F-4D97-AF65-F5344CB8AC3E}">
        <p14:creationId xmlns:p14="http://schemas.microsoft.com/office/powerpoint/2010/main" val="1165089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C785B4A3-4FD5-4694-86EA-F030C81A2A25}" type="slidenum">
              <a:rPr lang="en-US" smtClean="0"/>
              <a:pPr/>
              <a:t>12</a:t>
            </a:fld>
            <a:endParaRPr lang="en-US"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xfrm>
            <a:off x="946574" y="4861441"/>
            <a:ext cx="5206153" cy="4605576"/>
          </a:xfrm>
          <a:noFill/>
          <a:ln/>
        </p:spPr>
        <p:txBody>
          <a:bodyPr/>
          <a:lstStyle/>
          <a:p>
            <a:pPr algn="l" rtl="0" eaLnBrk="1" hangingPunct="1"/>
            <a:r>
              <a:rPr lang="en-US" dirty="0" smtClean="0"/>
              <a:t>Without using proper screening tools, providers often don’t detect disabilities as early as they should.</a:t>
            </a:r>
          </a:p>
          <a:p>
            <a:pPr algn="l" rtl="0" eaLnBrk="1" hangingPunct="1"/>
            <a:endParaRPr lang="en-US" dirty="0" smtClean="0"/>
          </a:p>
          <a:p>
            <a:pPr algn="l" rtl="0" eaLnBrk="1" hangingPunct="1"/>
            <a:r>
              <a:rPr lang="en-US" dirty="0" smtClean="0"/>
              <a:t>This graph is from an epidemiologic study by Dr. Judith Palfrey that looked at over 5,000 children across the United States, all of whom were receiving special education services.  Children in Dr. Palfrey’s survey who had genetic syndromes or physical disabilities were generally diagnosed within their 1st year of life by a physician.  </a:t>
            </a:r>
          </a:p>
          <a:p>
            <a:pPr algn="l" rtl="0" eaLnBrk="1" hangingPunct="1"/>
            <a:endParaRPr lang="en-US" dirty="0" smtClean="0"/>
          </a:p>
          <a:p>
            <a:pPr algn="l" rtl="0" eaLnBrk="1" hangingPunct="1"/>
            <a:r>
              <a:rPr lang="en-US" dirty="0" smtClean="0"/>
              <a:t>Children with cognitive, speech or behavioral problems were more typically diagnosed as they entered school.  And only 20% of these children were referred for diagnostic services by their physician.  </a:t>
            </a:r>
          </a:p>
          <a:p>
            <a:pPr algn="l" rtl="0" eaLnBrk="1" hangingPunct="1"/>
            <a:endParaRPr lang="en-US" dirty="0" smtClean="0"/>
          </a:p>
          <a:p>
            <a:pPr algn="l" rtl="0" eaLnBrk="1" hangingPunct="1"/>
            <a:r>
              <a:rPr lang="en-US" dirty="0" smtClean="0"/>
              <a:t>For many of those with developmental problems, detection might have been possible in the first few years of life… had the proper screening tools been used.  And as we know, early treatment would probably have enhanced their outcomes.</a:t>
            </a:r>
          </a:p>
        </p:txBody>
      </p:sp>
    </p:spTree>
    <p:extLst>
      <p:ext uri="{BB962C8B-B14F-4D97-AF65-F5344CB8AC3E}">
        <p14:creationId xmlns:p14="http://schemas.microsoft.com/office/powerpoint/2010/main" val="2719242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The Council for Early Child Development - </a:t>
            </a:r>
            <a:r>
              <a:rPr lang="en-US" i="1"/>
              <a:t>Putting Science into Action for Children</a:t>
            </a:r>
          </a:p>
        </p:txBody>
      </p:sp>
      <p:sp>
        <p:nvSpPr>
          <p:cNvPr id="5" name="Rectangle 6"/>
          <p:cNvSpPr>
            <a:spLocks noGrp="1" noChangeArrowheads="1"/>
          </p:cNvSpPr>
          <p:nvPr>
            <p:ph type="ftr" sz="quarter" idx="4"/>
          </p:nvPr>
        </p:nvSpPr>
        <p:spPr>
          <a:ln/>
        </p:spPr>
        <p:txBody>
          <a:bodyPr/>
          <a:lstStyle/>
          <a:p>
            <a:endParaRPr lang="en-US" dirty="0"/>
          </a:p>
          <a:p>
            <a:endParaRPr lang="en-US" dirty="0"/>
          </a:p>
          <a:p>
            <a:endParaRPr lang="en-US" dirty="0"/>
          </a:p>
          <a:p>
            <a:endParaRPr lang="en-US" dirty="0"/>
          </a:p>
          <a:p>
            <a:r>
              <a:rPr lang="en-US" dirty="0"/>
              <a:t>                                                                                                  Created: August 24, 2005</a:t>
            </a:r>
          </a:p>
          <a:p>
            <a:endParaRPr lang="en-US" dirty="0"/>
          </a:p>
        </p:txBody>
      </p:sp>
      <p:sp>
        <p:nvSpPr>
          <p:cNvPr id="6" name="Rectangle 7"/>
          <p:cNvSpPr>
            <a:spLocks noGrp="1" noChangeArrowheads="1"/>
          </p:cNvSpPr>
          <p:nvPr>
            <p:ph type="sldNum" sz="quarter" idx="5"/>
          </p:nvPr>
        </p:nvSpPr>
        <p:spPr>
          <a:ln/>
        </p:spPr>
        <p:txBody>
          <a:bodyPr/>
          <a:lstStyle/>
          <a:p>
            <a:fld id="{CDFDD87B-CD07-427D-8D07-AB9E179081AC}" type="slidenum">
              <a:rPr lang="en-US"/>
              <a:pPr/>
              <a:t>13</a:t>
            </a:fld>
            <a:endParaRPr lang="en-US"/>
          </a:p>
        </p:txBody>
      </p:sp>
      <p:sp>
        <p:nvSpPr>
          <p:cNvPr id="672770" name="Rectangle 2"/>
          <p:cNvSpPr>
            <a:spLocks noGrp="1" noRot="1" noChangeAspect="1" noChangeArrowheads="1" noTextEdit="1"/>
          </p:cNvSpPr>
          <p:nvPr>
            <p:ph type="sldImg"/>
          </p:nvPr>
        </p:nvSpPr>
        <p:spPr>
          <a:ln/>
        </p:spPr>
      </p:sp>
      <p:sp>
        <p:nvSpPr>
          <p:cNvPr id="672771" name="Rectangle 3"/>
          <p:cNvSpPr>
            <a:spLocks noGrp="1" noChangeArrowheads="1"/>
          </p:cNvSpPr>
          <p:nvPr>
            <p:ph type="body" idx="1"/>
          </p:nvPr>
        </p:nvSpPr>
        <p:spPr/>
        <p:txBody>
          <a:bodyPr/>
          <a:lstStyle/>
          <a:p>
            <a:pPr algn="l" rtl="0">
              <a:lnSpc>
                <a:spcPct val="90000"/>
              </a:lnSpc>
            </a:pPr>
            <a:r>
              <a:rPr lang="en-US" sz="900" dirty="0"/>
              <a:t>Children’s early experiences have far-reaching and solidifying effects on the development of their brains and </a:t>
            </a:r>
            <a:r>
              <a:rPr lang="en-US" sz="900" dirty="0" err="1"/>
              <a:t>behaviours</a:t>
            </a:r>
            <a:r>
              <a:rPr lang="en-US" sz="900" dirty="0"/>
              <a:t>. </a:t>
            </a:r>
            <a:r>
              <a:rPr lang="en-US" sz="900" dirty="0">
                <a:solidFill>
                  <a:schemeClr val="bg1"/>
                </a:solidFill>
              </a:rPr>
              <a:t>This diagram indicates the most sensitive periods of brain development,  the foundation for cognitive learning, emotional and social skills, language and expression are laid before children in Canada begin formal schooling. </a:t>
            </a:r>
          </a:p>
          <a:p>
            <a:pPr algn="l" rtl="0">
              <a:lnSpc>
                <a:spcPct val="90000"/>
              </a:lnSpc>
            </a:pPr>
            <a:endParaRPr lang="en-US" sz="900" dirty="0">
              <a:solidFill>
                <a:schemeClr val="bg1"/>
              </a:solidFill>
            </a:endParaRPr>
          </a:p>
          <a:p>
            <a:pPr algn="l" rtl="0">
              <a:lnSpc>
                <a:spcPct val="90000"/>
              </a:lnSpc>
            </a:pPr>
            <a:r>
              <a:rPr lang="en-US" sz="900" dirty="0">
                <a:solidFill>
                  <a:schemeClr val="bg1"/>
                </a:solidFill>
              </a:rPr>
              <a:t> We know there are critical periods of development.  For example:</a:t>
            </a:r>
          </a:p>
          <a:p>
            <a:pPr algn="l" rtl="0">
              <a:lnSpc>
                <a:spcPct val="90000"/>
              </a:lnSpc>
              <a:buFontTx/>
              <a:buChar char="•"/>
            </a:pPr>
            <a:r>
              <a:rPr lang="en-US" sz="900" dirty="0">
                <a:solidFill>
                  <a:schemeClr val="bg1"/>
                </a:solidFill>
              </a:rPr>
              <a:t>Children born with cataracts who don’t have them removed shortly after birth will never have normal sight – the critical period for vision development will have been missed.</a:t>
            </a:r>
          </a:p>
          <a:p>
            <a:pPr algn="l" rtl="0">
              <a:lnSpc>
                <a:spcPct val="90000"/>
              </a:lnSpc>
              <a:buFontTx/>
              <a:buChar char="•"/>
            </a:pPr>
            <a:r>
              <a:rPr lang="en-US" sz="900" dirty="0">
                <a:solidFill>
                  <a:schemeClr val="bg1"/>
                </a:solidFill>
              </a:rPr>
              <a:t>Children born deaf will unlikely have the same language skills as a child who becomes deaf later in early childhood. The child born deaf will miss the sensitive period of language development. </a:t>
            </a:r>
          </a:p>
          <a:p>
            <a:pPr algn="l" rtl="0">
              <a:lnSpc>
                <a:spcPct val="90000"/>
              </a:lnSpc>
              <a:buFontTx/>
              <a:buChar char="•"/>
            </a:pPr>
            <a:r>
              <a:rPr lang="en-US" sz="900" dirty="0">
                <a:solidFill>
                  <a:schemeClr val="bg1"/>
                </a:solidFill>
              </a:rPr>
              <a:t>Children exposed to more than one language before the age of 7 months will be able to speak both languages as first languages and more easily acquire additional languages.  We know that when we learn a second language later in life we learn it in the memory, rather than the language part of our brain.  Our physiology will be unable to form certain sounds and we will likely always have an accent. </a:t>
            </a:r>
          </a:p>
          <a:p>
            <a:pPr algn="l" rtl="0">
              <a:lnSpc>
                <a:spcPct val="90000"/>
              </a:lnSpc>
              <a:buFontTx/>
              <a:buChar char="•"/>
            </a:pPr>
            <a:r>
              <a:rPr lang="en-US" sz="900" dirty="0">
                <a:solidFill>
                  <a:schemeClr val="bg1"/>
                </a:solidFill>
              </a:rPr>
              <a:t>Children who do not have regular contact with other young children before 4 years old will have underdeveloped social-emotional skills. </a:t>
            </a:r>
          </a:p>
          <a:p>
            <a:pPr algn="l" rtl="0">
              <a:lnSpc>
                <a:spcPct val="90000"/>
              </a:lnSpc>
            </a:pPr>
            <a:endParaRPr lang="en-US" sz="1100" dirty="0"/>
          </a:p>
          <a:p>
            <a:pPr algn="l" rtl="0">
              <a:lnSpc>
                <a:spcPct val="90000"/>
              </a:lnSpc>
            </a:pPr>
            <a:r>
              <a:rPr lang="en-US" sz="1100" dirty="0"/>
              <a:t>Trajectories for children with developmental vulnerabilities can be changed but the major effort has to be made in the early years when neural systems are most plastic and compromises or constrictions are most readily overcome.  Later interventions are more difficult and less effective.   </a:t>
            </a:r>
            <a:endParaRPr lang="en-US" sz="900" dirty="0">
              <a:solidFill>
                <a:schemeClr val="bg1"/>
              </a:solidFill>
            </a:endParaRPr>
          </a:p>
          <a:p>
            <a:pPr algn="l" rtl="0">
              <a:lnSpc>
                <a:spcPct val="90000"/>
              </a:lnSpc>
            </a:pPr>
            <a:endParaRPr lang="en-US" sz="900" dirty="0">
              <a:solidFill>
                <a:schemeClr val="bg1"/>
              </a:solidFill>
            </a:endParaRPr>
          </a:p>
          <a:p>
            <a:pPr algn="l" rtl="0">
              <a:lnSpc>
                <a:spcPct val="90000"/>
              </a:lnSpc>
            </a:pPr>
            <a:endParaRPr lang="en-US" sz="900" dirty="0">
              <a:solidFill>
                <a:schemeClr val="bg1"/>
              </a:solidFill>
            </a:endParaRPr>
          </a:p>
          <a:p>
            <a:pPr algn="l" rtl="0">
              <a:lnSpc>
                <a:spcPct val="90000"/>
              </a:lnSpc>
            </a:pPr>
            <a:endParaRPr lang="en-US" sz="900" dirty="0">
              <a:solidFill>
                <a:schemeClr val="bg1"/>
              </a:solidFill>
            </a:endParaRPr>
          </a:p>
          <a:p>
            <a:pPr algn="l" rtl="0">
              <a:lnSpc>
                <a:spcPct val="90000"/>
              </a:lnSpc>
            </a:pPr>
            <a:r>
              <a:rPr lang="en-US" sz="900" dirty="0">
                <a:solidFill>
                  <a:schemeClr val="bg1"/>
                </a:solidFill>
              </a:rPr>
              <a:t>‘Sensitive periods’ in early brain development – this slide is based on the following references:</a:t>
            </a:r>
          </a:p>
          <a:p>
            <a:pPr algn="l" rtl="0">
              <a:lnSpc>
                <a:spcPct val="90000"/>
              </a:lnSpc>
              <a:buFontTx/>
              <a:buChar char="•"/>
            </a:pPr>
            <a:r>
              <a:rPr lang="en-US" sz="1100" dirty="0"/>
              <a:t>Doherty, G. (1997). </a:t>
            </a:r>
            <a:r>
              <a:rPr lang="en-US" sz="1100" i="1" dirty="0"/>
              <a:t>Zero to Six: the Basis for School Readiness</a:t>
            </a:r>
            <a:r>
              <a:rPr lang="en-US" sz="1100" dirty="0"/>
              <a:t>. Applied Research Branch R-97-3E Ottawa: Human Resources Development Canada.</a:t>
            </a:r>
          </a:p>
          <a:p>
            <a:pPr algn="l" rtl="0">
              <a:lnSpc>
                <a:spcPct val="90000"/>
              </a:lnSpc>
              <a:buFontTx/>
              <a:buChar char="•"/>
            </a:pPr>
            <a:r>
              <a:rPr lang="en-US" sz="1100" dirty="0"/>
              <a:t>McCain &amp; Mustard (1999). </a:t>
            </a:r>
            <a:r>
              <a:rPr lang="en-US" sz="1100" i="1" dirty="0"/>
              <a:t>Early Years Study. </a:t>
            </a:r>
            <a:r>
              <a:rPr lang="en-US" sz="1100" dirty="0"/>
              <a:t>Toronto, Ontario: Publications Ontario.</a:t>
            </a:r>
          </a:p>
          <a:p>
            <a:pPr algn="l" rtl="0">
              <a:lnSpc>
                <a:spcPct val="90000"/>
              </a:lnSpc>
              <a:buFontTx/>
              <a:buChar char="•"/>
            </a:pPr>
            <a:r>
              <a:rPr lang="en-US" sz="1100" dirty="0" err="1"/>
              <a:t>Shonkoff</a:t>
            </a:r>
            <a:r>
              <a:rPr lang="en-US" sz="1100" dirty="0"/>
              <a:t>, Jack (Ed) (2000). </a:t>
            </a:r>
            <a:r>
              <a:rPr lang="en-US" sz="1100" i="1" dirty="0"/>
              <a:t>From Neurons to Neighborhoods: The Science of Early Childhood Development</a:t>
            </a:r>
            <a:r>
              <a:rPr lang="en-US" sz="1100" dirty="0"/>
              <a:t>. </a:t>
            </a:r>
            <a:r>
              <a:rPr lang="en-US" sz="900" dirty="0"/>
              <a:t>Washington, D.C.: </a:t>
            </a:r>
            <a:r>
              <a:rPr lang="en-US" sz="1100" dirty="0"/>
              <a:t>National Academy Press.</a:t>
            </a:r>
          </a:p>
          <a:p>
            <a:pPr algn="l" rtl="0">
              <a:lnSpc>
                <a:spcPct val="90000"/>
              </a:lnSpc>
              <a:buFontTx/>
              <a:buChar char="•"/>
            </a:pPr>
            <a:endParaRPr lang="en-US" sz="1100" i="1" dirty="0"/>
          </a:p>
          <a:p>
            <a:pPr algn="l" rtl="0">
              <a:lnSpc>
                <a:spcPct val="90000"/>
              </a:lnSpc>
              <a:buFontTx/>
              <a:buChar char="•"/>
            </a:pPr>
            <a:endParaRPr lang="en-US" sz="900" i="1" dirty="0">
              <a:solidFill>
                <a:schemeClr val="bg1"/>
              </a:solidFill>
            </a:endParaRPr>
          </a:p>
        </p:txBody>
      </p:sp>
    </p:spTree>
    <p:extLst>
      <p:ext uri="{BB962C8B-B14F-4D97-AF65-F5344CB8AC3E}">
        <p14:creationId xmlns:p14="http://schemas.microsoft.com/office/powerpoint/2010/main" val="4160440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E3F465D6-9FCE-49F0-9B95-8354640696EF}" type="slidenum">
              <a:rPr lang="en-US"/>
              <a:pPr/>
              <a:t>14</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xfrm>
            <a:off x="946574" y="4863219"/>
            <a:ext cx="5206153" cy="4603798"/>
          </a:xfrm>
          <a:noFill/>
          <a:ln/>
        </p:spPr>
        <p:txBody>
          <a:bodyPr/>
          <a:lstStyle/>
          <a:p>
            <a:pPr eaLnBrk="1" hangingPunct="1"/>
            <a:endParaRPr lang="en-GB" smtClean="0"/>
          </a:p>
        </p:txBody>
      </p:sp>
    </p:spTree>
    <p:extLst>
      <p:ext uri="{BB962C8B-B14F-4D97-AF65-F5344CB8AC3E}">
        <p14:creationId xmlns:p14="http://schemas.microsoft.com/office/powerpoint/2010/main" val="3796261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5D9DA169-225E-4A80-A710-EDC85F31AB83}" type="slidenum">
              <a:rPr lang="en-US" smtClean="0">
                <a:latin typeface="Arial" pitchFamily="34" charset="0"/>
                <a:cs typeface="Arial" pitchFamily="34" charset="0"/>
              </a:rPr>
              <a:pPr/>
              <a:t>30</a:t>
            </a:fld>
            <a:endParaRPr lang="en-US" smtClean="0">
              <a:latin typeface="Arial" pitchFamily="34" charset="0"/>
              <a:cs typeface="Arial" pitchFamily="34" charset="0"/>
            </a:endParaRPr>
          </a:p>
        </p:txBody>
      </p:sp>
      <p:sp>
        <p:nvSpPr>
          <p:cNvPr id="45059" name="Slide Image Placeholder 1"/>
          <p:cNvSpPr>
            <a:spLocks noGrp="1" noRot="1" noChangeAspect="1" noTextEdit="1"/>
          </p:cNvSpPr>
          <p:nvPr>
            <p:ph type="sldImg"/>
          </p:nvPr>
        </p:nvSpPr>
        <p:spPr bwMode="auto">
          <a:noFill/>
          <a:ln>
            <a:solidFill>
              <a:srgbClr val="000000"/>
            </a:solidFill>
            <a:miter lim="800000"/>
            <a:headEnd/>
            <a:tailEnd/>
          </a:ln>
        </p:spPr>
      </p:sp>
      <p:sp>
        <p:nvSpPr>
          <p:cNvPr id="4506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a-IR" smtClean="0"/>
          </a:p>
        </p:txBody>
      </p:sp>
      <p:sp>
        <p:nvSpPr>
          <p:cNvPr id="45061" name="Slide Number Placeholder 3"/>
          <p:cNvSpPr txBox="1">
            <a:spLocks noGrp="1"/>
          </p:cNvSpPr>
          <p:nvPr/>
        </p:nvSpPr>
        <p:spPr bwMode="auto">
          <a:xfrm>
            <a:off x="4021294" y="9721106"/>
            <a:ext cx="3076363" cy="511731"/>
          </a:xfrm>
          <a:prstGeom prst="rect">
            <a:avLst/>
          </a:prstGeom>
          <a:noFill/>
          <a:ln w="9525">
            <a:noFill/>
            <a:miter lim="800000"/>
            <a:headEnd/>
            <a:tailEnd/>
          </a:ln>
        </p:spPr>
        <p:txBody>
          <a:bodyPr lIns="99048" tIns="49524" rIns="99048" bIns="49524" anchor="b"/>
          <a:lstStyle/>
          <a:p>
            <a:pPr rtl="0"/>
            <a:fld id="{E11915BF-9318-4CB2-9739-D02F3F36644A}" type="slidenum">
              <a:rPr lang="fa-IR" sz="1300">
                <a:latin typeface="Calibri" pitchFamily="34" charset="0"/>
              </a:rPr>
              <a:pPr rtl="0"/>
              <a:t>30</a:t>
            </a:fld>
            <a:endParaRPr lang="en-US" sz="1300" dirty="0">
              <a:latin typeface="Calibri" pitchFamily="34" charset="0"/>
            </a:endParaRPr>
          </a:p>
        </p:txBody>
      </p:sp>
    </p:spTree>
    <p:extLst>
      <p:ext uri="{BB962C8B-B14F-4D97-AF65-F5344CB8AC3E}">
        <p14:creationId xmlns:p14="http://schemas.microsoft.com/office/powerpoint/2010/main" val="40650954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C00B68B9-6BD4-4A7C-A833-5884AA0297FB}" type="slidenum">
              <a:rPr lang="en-US" smtClean="0">
                <a:latin typeface="Arial" pitchFamily="34" charset="0"/>
                <a:cs typeface="Arial" pitchFamily="34" charset="0"/>
              </a:rPr>
              <a:pPr/>
              <a:t>31</a:t>
            </a:fld>
            <a:endParaRPr lang="en-US" smtClean="0">
              <a:latin typeface="Arial" pitchFamily="34" charset="0"/>
              <a:cs typeface="Arial" pitchFamily="34" charset="0"/>
            </a:endParaRPr>
          </a:p>
        </p:txBody>
      </p:sp>
      <p:sp>
        <p:nvSpPr>
          <p:cNvPr id="46083" name="Slide Image Placeholder 1"/>
          <p:cNvSpPr>
            <a:spLocks noGrp="1" noRot="1" noChangeAspect="1" noTextEdit="1"/>
          </p:cNvSpPr>
          <p:nvPr>
            <p:ph type="sldImg"/>
          </p:nvPr>
        </p:nvSpPr>
        <p:spPr bwMode="auto">
          <a:noFill/>
          <a:ln>
            <a:solidFill>
              <a:srgbClr val="000000"/>
            </a:solidFill>
            <a:miter lim="800000"/>
            <a:headEnd/>
            <a:tailEnd/>
          </a:ln>
        </p:spPr>
      </p:sp>
      <p:sp>
        <p:nvSpPr>
          <p:cNvPr id="4608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a-IR" smtClean="0"/>
          </a:p>
        </p:txBody>
      </p:sp>
      <p:sp>
        <p:nvSpPr>
          <p:cNvPr id="46085" name="Slide Number Placeholder 3"/>
          <p:cNvSpPr txBox="1">
            <a:spLocks noGrp="1"/>
          </p:cNvSpPr>
          <p:nvPr/>
        </p:nvSpPr>
        <p:spPr bwMode="auto">
          <a:xfrm>
            <a:off x="4021294" y="9721106"/>
            <a:ext cx="3076363" cy="511731"/>
          </a:xfrm>
          <a:prstGeom prst="rect">
            <a:avLst/>
          </a:prstGeom>
          <a:noFill/>
          <a:ln w="9525">
            <a:noFill/>
            <a:miter lim="800000"/>
            <a:headEnd/>
            <a:tailEnd/>
          </a:ln>
        </p:spPr>
        <p:txBody>
          <a:bodyPr lIns="99048" tIns="49524" rIns="99048" bIns="49524" anchor="b"/>
          <a:lstStyle/>
          <a:p>
            <a:pPr rtl="0"/>
            <a:fld id="{CF982C31-A541-4BE7-984E-2436E1CBEB5E}" type="slidenum">
              <a:rPr lang="fa-IR" sz="1300">
                <a:latin typeface="Calibri" pitchFamily="34" charset="0"/>
              </a:rPr>
              <a:pPr rtl="0"/>
              <a:t>31</a:t>
            </a:fld>
            <a:endParaRPr lang="en-US" sz="1300" dirty="0">
              <a:latin typeface="Calibri" pitchFamily="34" charset="0"/>
            </a:endParaRPr>
          </a:p>
        </p:txBody>
      </p:sp>
    </p:spTree>
    <p:extLst>
      <p:ext uri="{BB962C8B-B14F-4D97-AF65-F5344CB8AC3E}">
        <p14:creationId xmlns:p14="http://schemas.microsoft.com/office/powerpoint/2010/main" val="3255031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E3F2AA4-268D-4A89-B792-F0DFD53D6867}" type="slidenum">
              <a:rPr lang="fa-IR" smtClean="0"/>
              <a:pPr/>
              <a:t>77</a:t>
            </a:fld>
            <a:endParaRPr lang="fa-IR"/>
          </a:p>
        </p:txBody>
      </p:sp>
    </p:spTree>
    <p:extLst>
      <p:ext uri="{BB962C8B-B14F-4D97-AF65-F5344CB8AC3E}">
        <p14:creationId xmlns:p14="http://schemas.microsoft.com/office/powerpoint/2010/main" val="1559234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A57AE9F-82A2-4914-A004-40D84CA37A0F}"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890DBD8-2F4A-4DC2-A791-AE9FEB1646FA}" type="slidenum">
              <a:rPr lang="fa-IR" smtClean="0"/>
              <a:pPr/>
              <a:t>‹#›</a:t>
            </a:fld>
            <a:endParaRPr lang="fa-IR"/>
          </a:p>
        </p:txBody>
      </p:sp>
    </p:spTree>
  </p:cSld>
  <p:clrMapOvr>
    <a:masterClrMapping/>
  </p:clrMapOvr>
  <p:transition spd="slow">
    <p:zoom dir="in"/>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093788" y="284163"/>
            <a:ext cx="77724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85800" y="1905000"/>
            <a:ext cx="7772400" cy="4191000"/>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transition>
    <p:wheel spokes="0"/>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A57AE9F-82A2-4914-A004-40D84CA37A0F}" type="datetimeFigureOut">
              <a:rPr lang="fa-IR" smtClean="0"/>
              <a:pPr/>
              <a:t>06/09/1441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890DBD8-2F4A-4DC2-A791-AE9FEB1646FA}"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7" r:id="rId12"/>
  </p:sldLayoutIdLst>
  <p:transition spd="slow">
    <p:zoom dir="in"/>
  </p:transition>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rawimages.myphotoalbum.com/s/sa/sam/samp/sampl/sample1/albums/toddler/9835691_G.jpg" TargetMode="Externa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en.wikipedia.org/wiki/Image:Baby.jpg"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2.xml"/><Relationship Id="rId7" Type="http://schemas.openxmlformats.org/officeDocument/2006/relationships/image" Target="../media/image8.w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7.wmf"/><Relationship Id="rId4" Type="http://schemas.openxmlformats.org/officeDocument/2006/relationships/oleObject" Target="../embeddings/oleObject1.bin"/><Relationship Id="rId9" Type="http://schemas.openxmlformats.org/officeDocument/2006/relationships/image" Target="../media/image9.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886075851"/>
      </p:ext>
    </p:extLst>
  </p:cSld>
  <p:clrMapOvr>
    <a:masterClrMapping/>
  </p:clrMapOvr>
  <p:transition spd="slow">
    <p:zoom dir="in"/>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9000"/>
            <a:lum/>
          </a:blip>
          <a:srcRect/>
          <a:stretch>
            <a:fillRect l="-2000" r="-2000"/>
          </a:stretch>
        </a:blip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467544" y="2430016"/>
            <a:ext cx="8229600" cy="1143000"/>
          </a:xfrm>
        </p:spPr>
        <p:txBody>
          <a:bodyPr>
            <a:noAutofit/>
          </a:bodyPr>
          <a:lstStyle/>
          <a:p>
            <a:pPr algn="ctr"/>
            <a:r>
              <a:rPr lang="fa-IR" sz="6600" dirty="0" smtClean="0">
                <a:solidFill>
                  <a:srgbClr val="FF0000"/>
                </a:solidFill>
                <a:latin typeface="IranNastaliq" pitchFamily="18" charset="0"/>
                <a:cs typeface="B Zar" pitchFamily="2" charset="-78"/>
              </a:rPr>
              <a:t/>
            </a:r>
            <a:br>
              <a:rPr lang="fa-IR" sz="6600" dirty="0" smtClean="0">
                <a:solidFill>
                  <a:srgbClr val="FF0000"/>
                </a:solidFill>
                <a:latin typeface="IranNastaliq" pitchFamily="18" charset="0"/>
                <a:cs typeface="B Zar" pitchFamily="2" charset="-78"/>
              </a:rPr>
            </a:br>
            <a:r>
              <a:rPr lang="en-US" sz="6600" dirty="0" smtClean="0">
                <a:solidFill>
                  <a:srgbClr val="FF0000"/>
                </a:solidFill>
                <a:latin typeface="IranNastaliq" pitchFamily="18" charset="0"/>
                <a:cs typeface="B Zar" pitchFamily="2" charset="-78"/>
              </a:rPr>
              <a:t/>
            </a:r>
            <a:br>
              <a:rPr lang="en-US" sz="6600" dirty="0" smtClean="0">
                <a:solidFill>
                  <a:srgbClr val="FF0000"/>
                </a:solidFill>
                <a:latin typeface="IranNastaliq" pitchFamily="18" charset="0"/>
                <a:cs typeface="B Zar" pitchFamily="2" charset="-78"/>
              </a:rPr>
            </a:br>
            <a:endParaRPr lang="fa-IR" sz="6600" b="1" dirty="0">
              <a:solidFill>
                <a:srgbClr val="FF3300"/>
              </a:solidFill>
              <a:latin typeface="IranNastaliq" pitchFamily="18" charset="0"/>
              <a:cs typeface="B Zar" pitchFamily="2" charset="-78"/>
            </a:endParaRPr>
          </a:p>
        </p:txBody>
      </p:sp>
      <p:sp>
        <p:nvSpPr>
          <p:cNvPr id="6" name="Rectangle 5"/>
          <p:cNvSpPr/>
          <p:nvPr/>
        </p:nvSpPr>
        <p:spPr>
          <a:xfrm>
            <a:off x="539551" y="548680"/>
            <a:ext cx="8604449" cy="2554545"/>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fa-IR" sz="8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IranNastaliq" pitchFamily="18" charset="0"/>
                <a:cs typeface="B Zar" pitchFamily="2" charset="-78"/>
              </a:rPr>
              <a:t>غربالگری تکاملی در کودکان</a:t>
            </a:r>
            <a:endParaRPr lang="en-US" sz="8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IranNastaliq" pitchFamily="18" charset="0"/>
              <a:cs typeface="B Zar" pitchFamily="2" charset="-78"/>
            </a:endParaRPr>
          </a:p>
          <a:p>
            <a:pPr algn="ctr"/>
            <a:endParaRPr lang="fa-IR" sz="8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1"/>
          <p:cNvSpPr>
            <a:spLocks noGrp="1" noChangeArrowheads="1"/>
          </p:cNvSpPr>
          <p:nvPr>
            <p:ph type="title"/>
          </p:nvPr>
        </p:nvSpPr>
        <p:spPr bwMode="auto">
          <a:xfrm>
            <a:off x="428596" y="3493944"/>
            <a:ext cx="813690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4000" b="1" i="0" u="none" strike="noStrike" cap="none" normalizeH="0" baseline="0" dirty="0" smtClean="0">
                <a:ln>
                  <a:noFill/>
                </a:ln>
                <a:solidFill>
                  <a:srgbClr val="0B5294"/>
                </a:solidFill>
                <a:effectLst/>
                <a:latin typeface="IranNastaliq" pitchFamily="18" charset="0"/>
                <a:ea typeface="Calibri" pitchFamily="34" charset="0"/>
                <a:cs typeface="B Koodak" pitchFamily="2" charset="-78"/>
              </a:rPr>
              <a:t>رشد و تکامل همه جانبه  دوران ابتدای کودکی</a:t>
            </a:r>
            <a:r>
              <a:rPr kumimoji="0" lang="en-US" sz="4000" b="0" i="0" u="none" strike="noStrike" cap="none" normalizeH="0" baseline="0" dirty="0" smtClean="0">
                <a:ln>
                  <a:noFill/>
                </a:ln>
                <a:solidFill>
                  <a:schemeClr val="tx1"/>
                </a:solidFill>
                <a:effectLst/>
                <a:latin typeface="Arial" pitchFamily="34" charset="0"/>
                <a:cs typeface="B Koodak" pitchFamily="2" charset="-78"/>
              </a:rPr>
              <a:t> </a:t>
            </a:r>
          </a:p>
        </p:txBody>
      </p:sp>
    </p:spTree>
  </p:cSld>
  <p:clrMapOvr>
    <a:masterClrMapping/>
  </p:clrMapOvr>
  <p:transition spd="slow">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lnSpc>
                <a:spcPct val="150000"/>
              </a:lnSpc>
              <a:buNone/>
            </a:pPr>
            <a:r>
              <a:rPr lang="fa-IR" dirty="0" smtClean="0">
                <a:cs typeface="B Koodak" pitchFamily="2" charset="-78"/>
              </a:rPr>
              <a:t>   </a:t>
            </a:r>
            <a:r>
              <a:rPr lang="ar-SA" dirty="0" smtClean="0">
                <a:cs typeface="B Koodak" pitchFamily="2" charset="-78"/>
              </a:rPr>
              <a:t>هدف دست اندرکاران این است که با یک برنامه غربالگری مناسب بتوان کودکانی که روند تکاملی غیر طبیعی دارند را سریعتر تشخیص داد تا بتوان با مداخله به موقع در جهت اصلاح یا کاهش مشکلات این کودکان گام برداشت و نهایتا از بروز معلولیت در این کودکان پیشگیری کرد </a:t>
            </a: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2" descr="9835691_G">
            <a:hlinkClick r:id="rId2"/>
          </p:cNvPr>
          <p:cNvPicPr>
            <a:picLocks noChangeAspect="1" noChangeArrowheads="1"/>
          </p:cNvPicPr>
          <p:nvPr/>
        </p:nvPicPr>
        <p:blipFill>
          <a:blip r:embed="rId3" cstate="print"/>
          <a:srcRect/>
          <a:stretch>
            <a:fillRect/>
          </a:stretch>
        </p:blipFill>
        <p:spPr bwMode="auto">
          <a:xfrm>
            <a:off x="6400800" y="2667000"/>
            <a:ext cx="2365375" cy="1601788"/>
          </a:xfrm>
          <a:prstGeom prst="rect">
            <a:avLst/>
          </a:prstGeom>
          <a:noFill/>
          <a:ln w="9525">
            <a:noFill/>
            <a:miter lim="800000"/>
            <a:headEnd/>
            <a:tailEnd/>
          </a:ln>
        </p:spPr>
      </p:pic>
      <p:sp>
        <p:nvSpPr>
          <p:cNvPr id="9219" name="Rectangle 3"/>
          <p:cNvSpPr>
            <a:spLocks noGrp="1" noChangeArrowheads="1"/>
          </p:cNvSpPr>
          <p:nvPr>
            <p:ph type="title"/>
          </p:nvPr>
        </p:nvSpPr>
        <p:spPr>
          <a:xfrm>
            <a:off x="395536" y="74712"/>
            <a:ext cx="8534400" cy="762000"/>
          </a:xfrm>
        </p:spPr>
        <p:txBody>
          <a:bodyPr/>
          <a:lstStyle/>
          <a:p>
            <a:pPr>
              <a:defRPr/>
            </a:pPr>
            <a:r>
              <a:rPr lang="fa-IR" dirty="0" smtClean="0">
                <a:solidFill>
                  <a:srgbClr val="99FF99"/>
                </a:solidFill>
                <a:effectLst>
                  <a:outerShdw blurRad="38100" dist="38100" dir="2700000" algn="tl">
                    <a:srgbClr val="000000"/>
                  </a:outerShdw>
                </a:effectLst>
              </a:rPr>
              <a:t>پايش تكامل</a:t>
            </a:r>
            <a:endParaRPr lang="en-US" sz="4400" dirty="0" smtClean="0">
              <a:solidFill>
                <a:srgbClr val="99FF99"/>
              </a:solidFill>
              <a:effectLst>
                <a:outerShdw blurRad="38100" dist="38100" dir="2700000" algn="tl">
                  <a:srgbClr val="000000"/>
                </a:outerShdw>
              </a:effectLst>
            </a:endParaRPr>
          </a:p>
        </p:txBody>
      </p:sp>
      <p:pic>
        <p:nvPicPr>
          <p:cNvPr id="9220" name="Picture 4" descr="An infant">
            <a:hlinkClick r:id="rId4" tooltip="An infant"/>
          </p:cNvPr>
          <p:cNvPicPr>
            <a:picLocks noChangeAspect="1" noChangeArrowheads="1"/>
          </p:cNvPicPr>
          <p:nvPr/>
        </p:nvPicPr>
        <p:blipFill>
          <a:blip r:embed="rId5" cstate="print"/>
          <a:srcRect/>
          <a:stretch>
            <a:fillRect/>
          </a:stretch>
        </p:blipFill>
        <p:spPr bwMode="auto">
          <a:xfrm>
            <a:off x="381000" y="4419600"/>
            <a:ext cx="2362200" cy="1571625"/>
          </a:xfrm>
          <a:prstGeom prst="rect">
            <a:avLst/>
          </a:prstGeom>
          <a:noFill/>
          <a:ln w="9525">
            <a:noFill/>
            <a:miter lim="800000"/>
            <a:headEnd/>
            <a:tailEnd/>
          </a:ln>
        </p:spPr>
      </p:pic>
      <p:pic>
        <p:nvPicPr>
          <p:cNvPr id="9221" name="Picture 5" descr="toddler"/>
          <p:cNvPicPr>
            <a:picLocks noChangeAspect="1" noChangeArrowheads="1"/>
          </p:cNvPicPr>
          <p:nvPr/>
        </p:nvPicPr>
        <p:blipFill>
          <a:blip r:embed="rId6" cstate="print"/>
          <a:srcRect/>
          <a:stretch>
            <a:fillRect/>
          </a:stretch>
        </p:blipFill>
        <p:spPr bwMode="auto">
          <a:xfrm>
            <a:off x="3733800" y="3124200"/>
            <a:ext cx="1839913" cy="2857500"/>
          </a:xfrm>
          <a:prstGeom prst="rect">
            <a:avLst/>
          </a:prstGeom>
          <a:noFill/>
          <a:ln w="9525">
            <a:noFill/>
            <a:miter lim="800000"/>
            <a:headEnd/>
            <a:tailEnd/>
          </a:ln>
        </p:spPr>
      </p:pic>
      <p:sp>
        <p:nvSpPr>
          <p:cNvPr id="9222" name="AutoShape 6"/>
          <p:cNvSpPr>
            <a:spLocks noChangeArrowheads="1"/>
          </p:cNvSpPr>
          <p:nvPr/>
        </p:nvSpPr>
        <p:spPr bwMode="auto">
          <a:xfrm>
            <a:off x="381000" y="3962400"/>
            <a:ext cx="8305800" cy="609600"/>
          </a:xfrm>
          <a:prstGeom prst="leftRightArrow">
            <a:avLst>
              <a:gd name="adj1" fmla="val 50000"/>
              <a:gd name="adj2" fmla="val 272500"/>
            </a:avLst>
          </a:prstGeom>
          <a:solidFill>
            <a:srgbClr val="99FF99"/>
          </a:solidFill>
          <a:ln w="9525">
            <a:solidFill>
              <a:srgbClr val="99FF99"/>
            </a:solidFill>
            <a:miter lim="800000"/>
            <a:headEnd/>
            <a:tailEnd/>
          </a:ln>
        </p:spPr>
        <p:txBody>
          <a:bodyPr wrap="none" anchor="ctr"/>
          <a:lstStyle/>
          <a:p>
            <a:endParaRPr lang="fa-IR" dirty="0">
              <a:solidFill>
                <a:srgbClr val="99FF99"/>
              </a:solidFill>
            </a:endParaRPr>
          </a:p>
        </p:txBody>
      </p:sp>
      <p:sp>
        <p:nvSpPr>
          <p:cNvPr id="9223" name="AutoShape 7"/>
          <p:cNvSpPr>
            <a:spLocks noChangeArrowheads="1"/>
          </p:cNvSpPr>
          <p:nvPr/>
        </p:nvSpPr>
        <p:spPr bwMode="auto">
          <a:xfrm>
            <a:off x="2209800" y="2438400"/>
            <a:ext cx="457200" cy="3810000"/>
          </a:xfrm>
          <a:prstGeom prst="upDownArrow">
            <a:avLst>
              <a:gd name="adj1" fmla="val 50000"/>
              <a:gd name="adj2" fmla="val 166667"/>
            </a:avLst>
          </a:prstGeom>
          <a:solidFill>
            <a:srgbClr val="FF0000"/>
          </a:solidFill>
          <a:ln w="9525">
            <a:solidFill>
              <a:srgbClr val="FF0000"/>
            </a:solidFill>
            <a:miter lim="800000"/>
            <a:headEnd/>
            <a:tailEnd/>
          </a:ln>
        </p:spPr>
        <p:txBody>
          <a:bodyPr wrap="none" anchor="ctr"/>
          <a:lstStyle/>
          <a:p>
            <a:endParaRPr lang="fa-IR" dirty="0">
              <a:ln>
                <a:solidFill>
                  <a:srgbClr val="FF0000"/>
                </a:solidFill>
              </a:ln>
              <a:solidFill>
                <a:srgbClr val="FF0000"/>
              </a:solidFill>
            </a:endParaRPr>
          </a:p>
        </p:txBody>
      </p:sp>
      <p:sp>
        <p:nvSpPr>
          <p:cNvPr id="9224" name="AutoShape 8"/>
          <p:cNvSpPr>
            <a:spLocks noChangeArrowheads="1"/>
          </p:cNvSpPr>
          <p:nvPr/>
        </p:nvSpPr>
        <p:spPr bwMode="auto">
          <a:xfrm>
            <a:off x="4267200" y="2438400"/>
            <a:ext cx="457200" cy="3810000"/>
          </a:xfrm>
          <a:prstGeom prst="upDownArrow">
            <a:avLst>
              <a:gd name="adj1" fmla="val 50000"/>
              <a:gd name="adj2" fmla="val 166667"/>
            </a:avLst>
          </a:prstGeom>
          <a:solidFill>
            <a:srgbClr val="FF0000"/>
          </a:solidFill>
          <a:ln w="9525">
            <a:solidFill>
              <a:schemeClr val="tx1"/>
            </a:solidFill>
            <a:miter lim="800000"/>
            <a:headEnd/>
            <a:tailEnd/>
          </a:ln>
        </p:spPr>
        <p:txBody>
          <a:bodyPr wrap="none" anchor="ctr"/>
          <a:lstStyle/>
          <a:p>
            <a:endParaRPr lang="fa-IR"/>
          </a:p>
        </p:txBody>
      </p:sp>
      <p:sp>
        <p:nvSpPr>
          <p:cNvPr id="9225" name="AutoShape 9"/>
          <p:cNvSpPr>
            <a:spLocks noChangeArrowheads="1"/>
          </p:cNvSpPr>
          <p:nvPr/>
        </p:nvSpPr>
        <p:spPr bwMode="auto">
          <a:xfrm>
            <a:off x="6477000" y="2514600"/>
            <a:ext cx="457200" cy="3733800"/>
          </a:xfrm>
          <a:prstGeom prst="upDownArrow">
            <a:avLst>
              <a:gd name="adj1" fmla="val 50000"/>
              <a:gd name="adj2" fmla="val 163333"/>
            </a:avLst>
          </a:prstGeom>
          <a:solidFill>
            <a:srgbClr val="FF0000"/>
          </a:solidFill>
          <a:ln w="9525">
            <a:solidFill>
              <a:schemeClr val="tx1"/>
            </a:solidFill>
            <a:miter lim="800000"/>
            <a:headEnd/>
            <a:tailEnd/>
          </a:ln>
        </p:spPr>
        <p:txBody>
          <a:bodyPr wrap="none" anchor="ctr"/>
          <a:lstStyle/>
          <a:p>
            <a:endParaRPr lang="fa-IR"/>
          </a:p>
        </p:txBody>
      </p:sp>
      <p:sp>
        <p:nvSpPr>
          <p:cNvPr id="9226" name="Text Box 10"/>
          <p:cNvSpPr txBox="1">
            <a:spLocks noChangeArrowheads="1"/>
          </p:cNvSpPr>
          <p:nvPr/>
        </p:nvSpPr>
        <p:spPr bwMode="auto">
          <a:xfrm>
            <a:off x="1371600" y="838200"/>
            <a:ext cx="7315200" cy="762000"/>
          </a:xfrm>
          <a:prstGeom prst="rect">
            <a:avLst/>
          </a:prstGeom>
          <a:noFill/>
          <a:ln w="9525">
            <a:noFill/>
            <a:miter lim="800000"/>
            <a:headEnd/>
            <a:tailEnd/>
          </a:ln>
          <a:effectLst/>
        </p:spPr>
        <p:txBody>
          <a:bodyPr>
            <a:spAutoFit/>
          </a:bodyPr>
          <a:lstStyle/>
          <a:p>
            <a:pPr algn="ctr" eaLnBrk="1" hangingPunct="1">
              <a:spcBef>
                <a:spcPct val="50000"/>
              </a:spcBef>
              <a:defRPr/>
            </a:pPr>
            <a:r>
              <a:rPr lang="fa-IR" sz="4400" dirty="0" smtClean="0">
                <a:solidFill>
                  <a:srgbClr val="FF0000"/>
                </a:solidFill>
                <a:effectLst>
                  <a:outerShdw blurRad="38100" dist="38100" dir="2700000" algn="tl">
                    <a:srgbClr val="000000"/>
                  </a:outerShdw>
                </a:effectLst>
                <a:latin typeface="Arial" pitchFamily="34" charset="0"/>
              </a:rPr>
              <a:t>غربالگري تكامل</a:t>
            </a:r>
            <a:endParaRPr lang="en-US" sz="4400" dirty="0">
              <a:solidFill>
                <a:srgbClr val="FF0000"/>
              </a:solidFill>
              <a:effectLst>
                <a:outerShdw blurRad="38100" dist="38100" dir="2700000" algn="tl">
                  <a:srgbClr val="000000"/>
                </a:outerShdw>
              </a:effectLst>
              <a:latin typeface="Arial" pitchFamily="34" charset="0"/>
            </a:endParaRPr>
          </a:p>
        </p:txBody>
      </p:sp>
      <p:sp>
        <p:nvSpPr>
          <p:cNvPr id="11" name="Bevel 10">
            <a:hlinkClick r:id="" action="ppaction://noaction"/>
          </p:cNvPr>
          <p:cNvSpPr/>
          <p:nvPr/>
        </p:nvSpPr>
        <p:spPr bwMode="auto">
          <a:xfrm>
            <a:off x="0" y="6453336"/>
            <a:ext cx="467544" cy="404664"/>
          </a:xfrm>
          <a:prstGeom prst="bevel">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226"/>
                                        </p:tgtEl>
                                        <p:attrNameLst>
                                          <p:attrName>style.visibility</p:attrName>
                                        </p:attrNameLst>
                                      </p:cBhvr>
                                      <p:to>
                                        <p:strVal val="visible"/>
                                      </p:to>
                                    </p:set>
                                    <p:anim calcmode="lin" valueType="num">
                                      <p:cBhvr additive="base">
                                        <p:cTn id="7" dur="500" fill="hold"/>
                                        <p:tgtEl>
                                          <p:spTgt spid="9226"/>
                                        </p:tgtEl>
                                        <p:attrNameLst>
                                          <p:attrName>ppt_x</p:attrName>
                                        </p:attrNameLst>
                                      </p:cBhvr>
                                      <p:tavLst>
                                        <p:tav tm="0">
                                          <p:val>
                                            <p:strVal val="0-#ppt_w/2"/>
                                          </p:val>
                                        </p:tav>
                                        <p:tav tm="100000">
                                          <p:val>
                                            <p:strVal val="#ppt_x"/>
                                          </p:val>
                                        </p:tav>
                                      </p:tavLst>
                                    </p:anim>
                                    <p:anim calcmode="lin" valueType="num">
                                      <p:cBhvr additive="base">
                                        <p:cTn id="8" dur="500" fill="hold"/>
                                        <p:tgtEl>
                                          <p:spTgt spid="92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499"/>
                                          </p:stCondLst>
                                        </p:cTn>
                                        <p:tgtEl>
                                          <p:spTgt spid="9218"/>
                                        </p:tgtEl>
                                        <p:attrNameLst>
                                          <p:attrName>style.visibility</p:attrName>
                                        </p:attrNameLst>
                                      </p:cBhvr>
                                      <p:to>
                                        <p:strVal val="visible"/>
                                      </p:to>
                                    </p:set>
                                  </p:childTnLst>
                                </p:cTn>
                              </p:par>
                            </p:childTnLst>
                          </p:cTn>
                        </p:par>
                        <p:par>
                          <p:cTn id="12" fill="hold">
                            <p:stCondLst>
                              <p:cond delay="1000"/>
                            </p:stCondLst>
                            <p:childTnLst>
                              <p:par>
                                <p:cTn id="13" presetID="1" presetClass="entr" presetSubtype="0" fill="hold" nodeType="afterEffect">
                                  <p:stCondLst>
                                    <p:cond delay="0"/>
                                  </p:stCondLst>
                                  <p:childTnLst>
                                    <p:set>
                                      <p:cBhvr>
                                        <p:cTn id="14" dur="1" fill="hold">
                                          <p:stCondLst>
                                            <p:cond delay="499"/>
                                          </p:stCondLst>
                                        </p:cTn>
                                        <p:tgtEl>
                                          <p:spTgt spid="9220"/>
                                        </p:tgtEl>
                                        <p:attrNameLst>
                                          <p:attrName>style.visibility</p:attrName>
                                        </p:attrNameLst>
                                      </p:cBhvr>
                                      <p:to>
                                        <p:strVal val="visible"/>
                                      </p:to>
                                    </p:set>
                                  </p:childTnLst>
                                </p:cTn>
                              </p:par>
                            </p:childTnLst>
                          </p:cTn>
                        </p:par>
                        <p:par>
                          <p:cTn id="15" fill="hold">
                            <p:stCondLst>
                              <p:cond delay="1500"/>
                            </p:stCondLst>
                            <p:childTnLst>
                              <p:par>
                                <p:cTn id="16" presetID="1" presetClass="entr" presetSubtype="0" fill="hold" nodeType="afterEffect">
                                  <p:stCondLst>
                                    <p:cond delay="0"/>
                                  </p:stCondLst>
                                  <p:childTnLst>
                                    <p:set>
                                      <p:cBhvr>
                                        <p:cTn id="17" dur="1" fill="hold">
                                          <p:stCondLst>
                                            <p:cond delay="499"/>
                                          </p:stCondLst>
                                        </p:cTn>
                                        <p:tgtEl>
                                          <p:spTgt spid="9221"/>
                                        </p:tgtEl>
                                        <p:attrNameLst>
                                          <p:attrName>style.visibility</p:attrName>
                                        </p:attrNameLst>
                                      </p:cBhvr>
                                      <p:to>
                                        <p:strVal val="visible"/>
                                      </p:to>
                                    </p:set>
                                  </p:childTnLst>
                                </p:cTn>
                              </p:par>
                            </p:childTnLst>
                          </p:cTn>
                        </p:par>
                        <p:par>
                          <p:cTn id="18" fill="hold">
                            <p:stCondLst>
                              <p:cond delay="2000"/>
                            </p:stCondLst>
                            <p:childTnLst>
                              <p:par>
                                <p:cTn id="19" presetID="1" presetClass="entr" presetSubtype="0" fill="hold" grpId="0" nodeType="afterEffect">
                                  <p:stCondLst>
                                    <p:cond delay="0"/>
                                  </p:stCondLst>
                                  <p:childTnLst>
                                    <p:set>
                                      <p:cBhvr>
                                        <p:cTn id="20" dur="1" fill="hold">
                                          <p:stCondLst>
                                            <p:cond delay="499"/>
                                          </p:stCondLst>
                                        </p:cTn>
                                        <p:tgtEl>
                                          <p:spTgt spid="9225"/>
                                        </p:tgtEl>
                                        <p:attrNameLst>
                                          <p:attrName>style.visibility</p:attrName>
                                        </p:attrNameLst>
                                      </p:cBhvr>
                                      <p:to>
                                        <p:strVal val="visible"/>
                                      </p:to>
                                    </p:set>
                                  </p:childTnLst>
                                </p:cTn>
                              </p:par>
                            </p:childTnLst>
                          </p:cTn>
                        </p:par>
                        <p:par>
                          <p:cTn id="21" fill="hold">
                            <p:stCondLst>
                              <p:cond delay="2500"/>
                            </p:stCondLst>
                            <p:childTnLst>
                              <p:par>
                                <p:cTn id="22" presetID="1" presetClass="entr" presetSubtype="0" fill="hold" grpId="0" nodeType="afterEffect">
                                  <p:stCondLst>
                                    <p:cond delay="0"/>
                                  </p:stCondLst>
                                  <p:childTnLst>
                                    <p:set>
                                      <p:cBhvr>
                                        <p:cTn id="23" dur="1" fill="hold">
                                          <p:stCondLst>
                                            <p:cond delay="499"/>
                                          </p:stCondLst>
                                        </p:cTn>
                                        <p:tgtEl>
                                          <p:spTgt spid="9224"/>
                                        </p:tgtEl>
                                        <p:attrNameLst>
                                          <p:attrName>style.visibility</p:attrName>
                                        </p:attrNameLst>
                                      </p:cBhvr>
                                      <p:to>
                                        <p:strVal val="visible"/>
                                      </p:to>
                                    </p:set>
                                  </p:childTnLst>
                                </p:cTn>
                              </p:par>
                            </p:childTnLst>
                          </p:cTn>
                        </p:par>
                        <p:par>
                          <p:cTn id="24" fill="hold">
                            <p:stCondLst>
                              <p:cond delay="3000"/>
                            </p:stCondLst>
                            <p:childTnLst>
                              <p:par>
                                <p:cTn id="25" presetID="1" presetClass="entr" presetSubtype="0" fill="hold" grpId="0" nodeType="afterEffect">
                                  <p:stCondLst>
                                    <p:cond delay="0"/>
                                  </p:stCondLst>
                                  <p:childTnLst>
                                    <p:set>
                                      <p:cBhvr>
                                        <p:cTn id="26" dur="1" fill="hold">
                                          <p:stCondLst>
                                            <p:cond delay="499"/>
                                          </p:stCondLst>
                                        </p:cTn>
                                        <p:tgtEl>
                                          <p:spTgt spid="92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222"/>
                                        </p:tgtEl>
                                        <p:attrNameLst>
                                          <p:attrName>style.visibility</p:attrName>
                                        </p:attrNameLst>
                                      </p:cBhvr>
                                      <p:to>
                                        <p:strVal val="visible"/>
                                      </p:to>
                                    </p:se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499"/>
                                          </p:stCondLst>
                                        </p:cTn>
                                        <p:tgtEl>
                                          <p:spTgt spid="9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P spid="9222" grpId="0" animBg="1"/>
      <p:bldP spid="9223" grpId="0" animBg="1"/>
      <p:bldP spid="9224" grpId="0" animBg="1"/>
      <p:bldP spid="9225" grpId="0" animBg="1"/>
      <p:bldP spid="922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Koodak" pitchFamily="2" charset="-78"/>
              </a:rPr>
              <a:t>پايش تكامل</a:t>
            </a:r>
            <a:endParaRPr lang="en-US" dirty="0">
              <a:cs typeface="B Koodak" pitchFamily="2" charset="-78"/>
            </a:endParaRPr>
          </a:p>
        </p:txBody>
      </p:sp>
      <p:pic>
        <p:nvPicPr>
          <p:cNvPr id="1026" name="Picture 2"/>
          <p:cNvPicPr>
            <a:picLocks noGrp="1" noChangeAspect="1" noChangeArrowheads="1"/>
          </p:cNvPicPr>
          <p:nvPr>
            <p:ph idx="1"/>
          </p:nvPr>
        </p:nvPicPr>
        <p:blipFill>
          <a:blip r:embed="rId2" cstate="print"/>
          <a:srcRect/>
          <a:stretch>
            <a:fillRect/>
          </a:stretch>
        </p:blipFill>
        <p:spPr bwMode="auto">
          <a:xfrm>
            <a:off x="571472" y="1285860"/>
            <a:ext cx="8143932" cy="6021062"/>
          </a:xfrm>
          <a:prstGeom prst="rect">
            <a:avLst/>
          </a:prstGeom>
          <a:noFill/>
          <a:ln w="9525">
            <a:noFill/>
            <a:miter lim="800000"/>
            <a:headEnd/>
            <a:tailEnd/>
          </a:ln>
          <a:effectLst/>
        </p:spPr>
      </p:pic>
    </p:spTree>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50" name="Picture 2"/>
          <p:cNvPicPr>
            <a:picLocks noGrp="1" noChangeAspect="1" noChangeArrowheads="1"/>
          </p:cNvPicPr>
          <p:nvPr>
            <p:ph idx="1"/>
          </p:nvPr>
        </p:nvPicPr>
        <p:blipFill>
          <a:blip r:embed="rId2" cstate="print"/>
          <a:srcRect/>
          <a:stretch>
            <a:fillRect/>
          </a:stretch>
        </p:blipFill>
        <p:spPr bwMode="auto">
          <a:xfrm>
            <a:off x="12000" y="-387424"/>
            <a:ext cx="9119240" cy="8064896"/>
          </a:xfrm>
          <a:prstGeom prst="rect">
            <a:avLst/>
          </a:prstGeom>
          <a:noFill/>
          <a:ln w="9525">
            <a:noFill/>
            <a:miter lim="800000"/>
            <a:headEnd/>
            <a:tailEnd/>
          </a:ln>
          <a:effectLst/>
        </p:spPr>
      </p:pic>
      <p:sp>
        <p:nvSpPr>
          <p:cNvPr id="4" name="Up Arrow 3">
            <a:hlinkClick r:id="" action="ppaction://noaction"/>
          </p:cNvPr>
          <p:cNvSpPr/>
          <p:nvPr/>
        </p:nvSpPr>
        <p:spPr bwMode="auto">
          <a:xfrm>
            <a:off x="395536" y="260648"/>
            <a:ext cx="340616" cy="501736"/>
          </a:xfrm>
          <a:prstGeom prst="upArrow">
            <a:avLst/>
          </a:prstGeom>
          <a:solidFill>
            <a:srgbClr val="FF0000"/>
          </a:solidFill>
          <a:ln w="9525" cap="flat" cmpd="sng" algn="ctr">
            <a:solidFill>
              <a:srgbClr val="FFFF00"/>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a-IR" sz="1800" b="0" i="0" u="none" strike="noStrike" cap="none" normalizeH="0" baseline="0" dirty="0" smtClean="0">
              <a:ln>
                <a:noFill/>
              </a:ln>
              <a:solidFill>
                <a:srgbClr val="FF0000"/>
              </a:solidFill>
              <a:effectLst/>
              <a:latin typeface="Arial" pitchFamily="34" charset="0"/>
            </a:endParaRPr>
          </a:p>
        </p:txBody>
      </p:sp>
    </p:spTree>
  </p:cSld>
  <p:clrMapOvr>
    <a:masterClrMapping/>
  </p:clrMapOvr>
  <p:transition spd="slow">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Rectangle 2"/>
          <p:cNvSpPr>
            <a:spLocks noGrp="1" noChangeArrowheads="1"/>
          </p:cNvSpPr>
          <p:nvPr>
            <p:ph type="title"/>
          </p:nvPr>
        </p:nvSpPr>
        <p:spPr>
          <a:xfrm>
            <a:off x="500034" y="214290"/>
            <a:ext cx="7759700" cy="1663700"/>
          </a:xfrm>
          <a:noFill/>
          <a:ln/>
        </p:spPr>
        <p:txBody>
          <a:bodyPr lIns="92075" tIns="46038" rIns="92075" bIns="46038"/>
          <a:lstStyle/>
          <a:p>
            <a:r>
              <a:rPr lang="fa-IR" dirty="0" smtClean="0">
                <a:cs typeface="B Koodak" pitchFamily="2" charset="-78"/>
              </a:rPr>
              <a:t>چرا غربالگري لازم است؟</a:t>
            </a:r>
            <a:endParaRPr lang="en-US" dirty="0">
              <a:cs typeface="B Koodak" pitchFamily="2" charset="-78"/>
            </a:endParaRPr>
          </a:p>
        </p:txBody>
      </p:sp>
      <p:sp>
        <p:nvSpPr>
          <p:cNvPr id="538627" name="Oval 3"/>
          <p:cNvSpPr>
            <a:spLocks noChangeArrowheads="1"/>
          </p:cNvSpPr>
          <p:nvPr/>
        </p:nvSpPr>
        <p:spPr bwMode="auto">
          <a:xfrm>
            <a:off x="2267744" y="2564904"/>
            <a:ext cx="2501900" cy="2425700"/>
          </a:xfrm>
          <a:prstGeom prst="ellipse">
            <a:avLst/>
          </a:prstGeom>
          <a:noFill/>
          <a:ln w="12700">
            <a:solidFill>
              <a:srgbClr val="FF6600"/>
            </a:solidFill>
            <a:round/>
            <a:headEnd/>
            <a:tailEnd/>
          </a:ln>
          <a:effectLst/>
        </p:spPr>
        <p:txBody>
          <a:bodyPr wrap="none" anchor="ctr"/>
          <a:lstStyle/>
          <a:p>
            <a:endParaRPr lang="en-US"/>
          </a:p>
        </p:txBody>
      </p:sp>
      <p:sp>
        <p:nvSpPr>
          <p:cNvPr id="538628" name="Oval 4"/>
          <p:cNvSpPr>
            <a:spLocks noChangeArrowheads="1"/>
          </p:cNvSpPr>
          <p:nvPr/>
        </p:nvSpPr>
        <p:spPr bwMode="auto">
          <a:xfrm>
            <a:off x="4121150" y="2597150"/>
            <a:ext cx="2654300" cy="2425700"/>
          </a:xfrm>
          <a:prstGeom prst="ellipse">
            <a:avLst/>
          </a:prstGeom>
          <a:noFill/>
          <a:ln w="12700">
            <a:solidFill>
              <a:srgbClr val="FF6600"/>
            </a:solidFill>
            <a:round/>
            <a:headEnd/>
            <a:tailEnd/>
          </a:ln>
          <a:effectLst/>
        </p:spPr>
        <p:txBody>
          <a:bodyPr wrap="none" anchor="ctr"/>
          <a:lstStyle/>
          <a:p>
            <a:endParaRPr lang="en-US"/>
          </a:p>
        </p:txBody>
      </p:sp>
      <p:sp>
        <p:nvSpPr>
          <p:cNvPr id="538629" name="Rectangle 5"/>
          <p:cNvSpPr>
            <a:spLocks noChangeArrowheads="1"/>
          </p:cNvSpPr>
          <p:nvPr/>
        </p:nvSpPr>
        <p:spPr bwMode="auto">
          <a:xfrm>
            <a:off x="331552" y="3246438"/>
            <a:ext cx="2814873" cy="585418"/>
          </a:xfrm>
          <a:prstGeom prst="rect">
            <a:avLst/>
          </a:prstGeom>
          <a:noFill/>
          <a:ln w="9525">
            <a:noFill/>
            <a:miter lim="800000"/>
            <a:headEnd/>
            <a:tailEnd/>
          </a:ln>
          <a:effectLst/>
        </p:spPr>
        <p:txBody>
          <a:bodyPr wrap="none" lIns="92075" tIns="46038" rIns="92075" bIns="46038">
            <a:spAutoFit/>
          </a:bodyPr>
          <a:lstStyle/>
          <a:p>
            <a:r>
              <a:rPr lang="fa-IR" sz="3200" b="1" dirty="0" smtClean="0">
                <a:solidFill>
                  <a:srgbClr val="009242"/>
                </a:solidFill>
                <a:latin typeface="Tahoma" charset="0"/>
              </a:rPr>
              <a:t>كودكان كاملا طبيعي</a:t>
            </a:r>
            <a:endParaRPr lang="en-US" sz="3200" b="1" dirty="0">
              <a:solidFill>
                <a:srgbClr val="009242"/>
              </a:solidFill>
              <a:latin typeface="Tahoma" charset="0"/>
            </a:endParaRPr>
          </a:p>
        </p:txBody>
      </p:sp>
      <p:sp>
        <p:nvSpPr>
          <p:cNvPr id="538630" name="Rectangle 6"/>
          <p:cNvSpPr>
            <a:spLocks noChangeArrowheads="1"/>
          </p:cNvSpPr>
          <p:nvPr/>
        </p:nvSpPr>
        <p:spPr bwMode="auto">
          <a:xfrm>
            <a:off x="6000760" y="3214686"/>
            <a:ext cx="1877116" cy="1077860"/>
          </a:xfrm>
          <a:prstGeom prst="rect">
            <a:avLst/>
          </a:prstGeom>
          <a:noFill/>
          <a:ln w="9525">
            <a:noFill/>
            <a:miter lim="800000"/>
            <a:headEnd/>
            <a:tailEnd/>
          </a:ln>
          <a:effectLst/>
        </p:spPr>
        <p:txBody>
          <a:bodyPr wrap="none" lIns="92075" tIns="46038" rIns="92075" bIns="46038">
            <a:spAutoFit/>
          </a:bodyPr>
          <a:lstStyle/>
          <a:p>
            <a:r>
              <a:rPr lang="fa-IR" sz="3200" b="1" dirty="0" smtClean="0">
                <a:solidFill>
                  <a:srgbClr val="009242"/>
                </a:solidFill>
              </a:rPr>
              <a:t>كودكان كاملا</a:t>
            </a:r>
          </a:p>
          <a:p>
            <a:r>
              <a:rPr lang="fa-IR" sz="3200" b="1" dirty="0" smtClean="0">
                <a:solidFill>
                  <a:srgbClr val="009242"/>
                </a:solidFill>
              </a:rPr>
              <a:t> غير طبيعي</a:t>
            </a:r>
            <a:endParaRPr lang="en-US" sz="3200" b="1" dirty="0">
              <a:solidFill>
                <a:srgbClr val="009242"/>
              </a:solidFill>
            </a:endParaRPr>
          </a:p>
        </p:txBody>
      </p:sp>
      <p:sp>
        <p:nvSpPr>
          <p:cNvPr id="538631" name="Rectangle 7"/>
          <p:cNvSpPr>
            <a:spLocks noChangeArrowheads="1"/>
          </p:cNvSpPr>
          <p:nvPr/>
        </p:nvSpPr>
        <p:spPr bwMode="auto">
          <a:xfrm>
            <a:off x="4112756" y="3212976"/>
            <a:ext cx="703719" cy="1108638"/>
          </a:xfrm>
          <a:prstGeom prst="rect">
            <a:avLst/>
          </a:prstGeom>
          <a:noFill/>
          <a:ln w="9525">
            <a:noFill/>
            <a:miter lim="800000"/>
            <a:headEnd/>
            <a:tailEnd/>
          </a:ln>
          <a:effectLst/>
        </p:spPr>
        <p:txBody>
          <a:bodyPr wrap="none" lIns="92075" tIns="46038" rIns="92075" bIns="46038">
            <a:spAutoFit/>
          </a:bodyPr>
          <a:lstStyle/>
          <a:p>
            <a:r>
              <a:rPr lang="en-US" sz="6600" b="1" dirty="0">
                <a:solidFill>
                  <a:srgbClr val="FF0000"/>
                </a:solidFill>
              </a:rPr>
              <a:t>?</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5"/>
          <p:cNvSpPr>
            <a:spLocks noChangeArrowheads="1"/>
          </p:cNvSpPr>
          <p:nvPr/>
        </p:nvSpPr>
        <p:spPr bwMode="auto">
          <a:xfrm>
            <a:off x="3419872" y="3933056"/>
            <a:ext cx="2016125" cy="1485260"/>
          </a:xfrm>
          <a:prstGeom prst="ellipse">
            <a:avLst/>
          </a:prstGeom>
          <a:solidFill>
            <a:srgbClr val="00CC00"/>
          </a:solidFill>
          <a:ln w="9525">
            <a:solidFill>
              <a:schemeClr val="tx1"/>
            </a:solidFill>
            <a:round/>
            <a:headEnd/>
            <a:tailEnd/>
          </a:ln>
        </p:spPr>
        <p:txBody>
          <a:bodyPr wrap="none" anchor="ctr"/>
          <a:lstStyle/>
          <a:p>
            <a:r>
              <a:rPr lang="en-US" sz="3200" dirty="0" smtClean="0">
                <a:solidFill>
                  <a:srgbClr val="FF0000"/>
                </a:solidFill>
                <a:cs typeface="B Koodak" pitchFamily="2" charset="-78"/>
              </a:rPr>
              <a:t>5.9%</a:t>
            </a:r>
            <a:endParaRPr lang="en-US" sz="3200" dirty="0">
              <a:solidFill>
                <a:srgbClr val="FF0000"/>
              </a:solidFill>
              <a:cs typeface="B Koodak" pitchFamily="2" charset="-78"/>
            </a:endParaRPr>
          </a:p>
        </p:txBody>
      </p:sp>
      <p:sp>
        <p:nvSpPr>
          <p:cNvPr id="7173" name="Rectangle 2" descr="Large confetti"/>
          <p:cNvSpPr>
            <a:spLocks noGrp="1" noChangeArrowheads="1"/>
          </p:cNvSpPr>
          <p:nvPr>
            <p:ph type="title"/>
          </p:nvPr>
        </p:nvSpPr>
        <p:spPr>
          <a:xfrm>
            <a:off x="214282" y="285728"/>
            <a:ext cx="8679908" cy="1571636"/>
          </a:xfrm>
        </p:spPr>
        <p:txBody>
          <a:bodyPr anchor="ctr">
            <a:noAutofit/>
          </a:bodyPr>
          <a:lstStyle/>
          <a:p>
            <a:pPr algn="just" eaLnBrk="1" hangingPunct="1"/>
            <a:r>
              <a:rPr lang="fa-IR" sz="3200" b="1" dirty="0" smtClean="0">
                <a:cs typeface="B Koodak" pitchFamily="2" charset="-78"/>
              </a:rPr>
              <a:t/>
            </a:r>
            <a:br>
              <a:rPr lang="fa-IR" sz="3200" b="1" dirty="0" smtClean="0">
                <a:cs typeface="B Koodak" pitchFamily="2" charset="-78"/>
              </a:rPr>
            </a:br>
            <a:r>
              <a:rPr lang="fa-IR" sz="3200" b="1" dirty="0" smtClean="0">
                <a:cs typeface="B Koodak" pitchFamily="2" charset="-78"/>
              </a:rPr>
              <a:t>بدون انجام غربالگري تنها 2.3 درصد از كودكان مبتلا به اختلال تكاملي تشخيص داده مي شوند. كه اين رقم در سنين قبل از مدرسه به 5.9 درصد و در زمان مدرسه به 11.6 درصد ميرسند. </a:t>
            </a:r>
            <a:br>
              <a:rPr lang="fa-IR" sz="3200" b="1" dirty="0" smtClean="0">
                <a:cs typeface="B Koodak" pitchFamily="2" charset="-78"/>
              </a:rPr>
            </a:br>
            <a:endParaRPr lang="en-US" sz="3200" dirty="0" smtClean="0">
              <a:cs typeface="B Koodak" pitchFamily="2" charset="-78"/>
            </a:endParaRPr>
          </a:p>
        </p:txBody>
      </p:sp>
      <p:grpSp>
        <p:nvGrpSpPr>
          <p:cNvPr id="2" name="Group 3"/>
          <p:cNvGrpSpPr>
            <a:grpSpLocks/>
          </p:cNvGrpSpPr>
          <p:nvPr/>
        </p:nvGrpSpPr>
        <p:grpSpPr bwMode="auto">
          <a:xfrm>
            <a:off x="685800" y="3932541"/>
            <a:ext cx="7981950" cy="1485260"/>
            <a:chOff x="432" y="2343"/>
            <a:chExt cx="5028" cy="960"/>
          </a:xfrm>
        </p:grpSpPr>
        <p:sp>
          <p:nvSpPr>
            <p:cNvPr id="7178" name="Oval 6"/>
            <p:cNvSpPr>
              <a:spLocks noChangeArrowheads="1"/>
            </p:cNvSpPr>
            <p:nvPr/>
          </p:nvSpPr>
          <p:spPr bwMode="auto">
            <a:xfrm>
              <a:off x="4212" y="2343"/>
              <a:ext cx="1248" cy="960"/>
            </a:xfrm>
            <a:prstGeom prst="ellipse">
              <a:avLst/>
            </a:prstGeom>
            <a:solidFill>
              <a:srgbClr val="00CC00"/>
            </a:solidFill>
            <a:ln w="9525">
              <a:solidFill>
                <a:schemeClr val="tx1"/>
              </a:solidFill>
              <a:round/>
              <a:headEnd/>
              <a:tailEnd/>
            </a:ln>
          </p:spPr>
          <p:txBody>
            <a:bodyPr wrap="none" anchor="ctr"/>
            <a:lstStyle/>
            <a:p>
              <a:r>
                <a:rPr lang="en-US" sz="3200" b="0" dirty="0">
                  <a:solidFill>
                    <a:srgbClr val="FF0000"/>
                  </a:solidFill>
                  <a:cs typeface="B Koodak" pitchFamily="2" charset="-78"/>
                </a:rPr>
                <a:t>11.6 %</a:t>
              </a:r>
            </a:p>
          </p:txBody>
        </p:sp>
        <p:sp>
          <p:nvSpPr>
            <p:cNvPr id="7179" name="Text Box 9"/>
            <p:cNvSpPr txBox="1">
              <a:spLocks noChangeArrowheads="1"/>
            </p:cNvSpPr>
            <p:nvPr/>
          </p:nvSpPr>
          <p:spPr bwMode="auto">
            <a:xfrm>
              <a:off x="432" y="2592"/>
              <a:ext cx="576" cy="378"/>
            </a:xfrm>
            <a:prstGeom prst="rect">
              <a:avLst/>
            </a:prstGeom>
            <a:noFill/>
            <a:ln w="9525">
              <a:noFill/>
              <a:miter lim="800000"/>
              <a:headEnd/>
              <a:tailEnd/>
            </a:ln>
          </p:spPr>
          <p:txBody>
            <a:bodyPr>
              <a:spAutoFit/>
            </a:bodyPr>
            <a:lstStyle/>
            <a:p>
              <a:pPr>
                <a:spcBef>
                  <a:spcPct val="50000"/>
                </a:spcBef>
              </a:pPr>
              <a:endParaRPr lang="en-US" sz="3200" b="0">
                <a:cs typeface="B Koodak" pitchFamily="2" charset="-78"/>
              </a:endParaRPr>
            </a:p>
          </p:txBody>
        </p:sp>
      </p:grpSp>
      <p:graphicFrame>
        <p:nvGraphicFramePr>
          <p:cNvPr id="13" name="Object 11"/>
          <p:cNvGraphicFramePr>
            <a:graphicFrameLocks noChangeAspect="1"/>
          </p:cNvGraphicFramePr>
          <p:nvPr/>
        </p:nvGraphicFramePr>
        <p:xfrm>
          <a:off x="454025" y="2441093"/>
          <a:ext cx="1606550" cy="1154171"/>
        </p:xfrm>
        <a:graphic>
          <a:graphicData uri="http://schemas.openxmlformats.org/presentationml/2006/ole">
            <mc:AlternateContent xmlns:mc="http://schemas.openxmlformats.org/markup-compatibility/2006">
              <mc:Choice xmlns:v="urn:schemas-microsoft-com:vml" Requires="v">
                <p:oleObj spid="_x0000_s121873" name="Clip" r:id="rId4" imgW="1607515" imgH="1185977" progId="">
                  <p:embed/>
                </p:oleObj>
              </mc:Choice>
              <mc:Fallback>
                <p:oleObj name="Clip" r:id="rId4" imgW="1607515" imgH="1185977" progId="">
                  <p:embed/>
                  <p:pic>
                    <p:nvPicPr>
                      <p:cNvPr id="0"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025" y="2441093"/>
                        <a:ext cx="1606550" cy="115417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Oval 4"/>
          <p:cNvSpPr>
            <a:spLocks noChangeArrowheads="1"/>
          </p:cNvSpPr>
          <p:nvPr/>
        </p:nvSpPr>
        <p:spPr bwMode="auto">
          <a:xfrm>
            <a:off x="228600" y="3779375"/>
            <a:ext cx="2057400" cy="1485260"/>
          </a:xfrm>
          <a:prstGeom prst="ellipse">
            <a:avLst/>
          </a:prstGeom>
          <a:solidFill>
            <a:srgbClr val="00CC00"/>
          </a:solidFill>
          <a:ln w="9525">
            <a:solidFill>
              <a:schemeClr val="tx1"/>
            </a:solidFill>
            <a:round/>
            <a:headEnd/>
            <a:tailEnd/>
          </a:ln>
        </p:spPr>
        <p:txBody>
          <a:bodyPr wrap="none" anchor="ctr"/>
          <a:lstStyle/>
          <a:p>
            <a:r>
              <a:rPr lang="en-US" sz="3200" b="0" dirty="0">
                <a:solidFill>
                  <a:srgbClr val="FF0000"/>
                </a:solidFill>
                <a:cs typeface="B Koodak" pitchFamily="2" charset="-78"/>
              </a:rPr>
              <a:t>2.3%</a:t>
            </a:r>
          </a:p>
        </p:txBody>
      </p:sp>
      <p:graphicFrame>
        <p:nvGraphicFramePr>
          <p:cNvPr id="15" name="Object 7"/>
          <p:cNvGraphicFramePr>
            <a:graphicFrameLocks noChangeAspect="1"/>
          </p:cNvGraphicFramePr>
          <p:nvPr/>
        </p:nvGraphicFramePr>
        <p:xfrm>
          <a:off x="3765550" y="2397773"/>
          <a:ext cx="1444625" cy="1251641"/>
        </p:xfrm>
        <a:graphic>
          <a:graphicData uri="http://schemas.openxmlformats.org/presentationml/2006/ole">
            <mc:AlternateContent xmlns:mc="http://schemas.openxmlformats.org/markup-compatibility/2006">
              <mc:Choice xmlns:v="urn:schemas-microsoft-com:vml" Requires="v">
                <p:oleObj spid="_x0000_s121874" name="Clip" r:id="rId6" imgW="1125626" imgH="1072591" progId="">
                  <p:embed/>
                </p:oleObj>
              </mc:Choice>
              <mc:Fallback>
                <p:oleObj name="Clip" r:id="rId6" imgW="1125626" imgH="1072591" progId="">
                  <p:embed/>
                  <p:pic>
                    <p:nvPicPr>
                      <p:cNvPr id="0" name="Picture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65550" y="2397773"/>
                        <a:ext cx="1444625" cy="125164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Object 8"/>
          <p:cNvGraphicFramePr>
            <a:graphicFrameLocks noChangeAspect="1"/>
          </p:cNvGraphicFramePr>
          <p:nvPr/>
        </p:nvGraphicFramePr>
        <p:xfrm>
          <a:off x="5988050" y="2057401"/>
          <a:ext cx="3155950" cy="1721974"/>
        </p:xfrm>
        <a:graphic>
          <a:graphicData uri="http://schemas.openxmlformats.org/presentationml/2006/ole">
            <mc:AlternateContent xmlns:mc="http://schemas.openxmlformats.org/markup-compatibility/2006">
              <mc:Choice xmlns:v="urn:schemas-microsoft-com:vml" Requires="v">
                <p:oleObj spid="_x0000_s121875" name="Clip" r:id="rId8" imgW="2853842" imgH="1206094" progId="">
                  <p:embed/>
                </p:oleObj>
              </mc:Choice>
              <mc:Fallback>
                <p:oleObj name="Clip" r:id="rId8" imgW="2853842" imgH="1206094" progId="">
                  <p:embed/>
                  <p:pic>
                    <p:nvPicPr>
                      <p:cNvPr id="0" name="Picture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88050" y="2057401"/>
                        <a:ext cx="3155950" cy="172197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wheel spokes="0"/>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800" decel="100000"/>
                                        <p:tgtEl>
                                          <p:spTgt spid="17"/>
                                        </p:tgtEl>
                                      </p:cBhvr>
                                    </p:animEffect>
                                    <p:anim calcmode="lin" valueType="num">
                                      <p:cBhvr>
                                        <p:cTn id="23" dur="800" decel="100000" fill="hold"/>
                                        <p:tgtEl>
                                          <p:spTgt spid="17"/>
                                        </p:tgtEl>
                                        <p:attrNameLst>
                                          <p:attrName>style.rotation</p:attrName>
                                        </p:attrNameLst>
                                      </p:cBhvr>
                                      <p:tavLst>
                                        <p:tav tm="0">
                                          <p:val>
                                            <p:fltVal val="-90"/>
                                          </p:val>
                                        </p:tav>
                                        <p:tav tm="100000">
                                          <p:val>
                                            <p:fltVal val="0"/>
                                          </p:val>
                                        </p:tav>
                                      </p:tavLst>
                                    </p:anim>
                                    <p:anim calcmode="lin" valueType="num">
                                      <p:cBhvr>
                                        <p:cTn id="24" dur="800" decel="100000" fill="hold"/>
                                        <p:tgtEl>
                                          <p:spTgt spid="17"/>
                                        </p:tgtEl>
                                        <p:attrNameLst>
                                          <p:attrName>ppt_x</p:attrName>
                                        </p:attrNameLst>
                                      </p:cBhvr>
                                      <p:tavLst>
                                        <p:tav tm="0">
                                          <p:val>
                                            <p:strVal val="#ppt_x+0.4"/>
                                          </p:val>
                                        </p:tav>
                                        <p:tav tm="100000">
                                          <p:val>
                                            <p:strVal val="#ppt_x-0.05"/>
                                          </p:val>
                                        </p:tav>
                                      </p:tavLst>
                                    </p:anim>
                                    <p:anim calcmode="lin" valueType="num">
                                      <p:cBhvr>
                                        <p:cTn id="25" dur="800" decel="100000" fill="hold"/>
                                        <p:tgtEl>
                                          <p:spTgt spid="17"/>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17"/>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17"/>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2000"/>
                                        <p:tgtEl>
                                          <p:spTgt spid="18"/>
                                        </p:tgtEl>
                                      </p:cBhvr>
                                    </p:animEffect>
                                  </p:childTnLst>
                                </p:cTn>
                              </p:par>
                              <p:par>
                                <p:cTn id="33" presetID="2" presetClass="entr" presetSubtype="9"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1000" fill="hold"/>
                                        <p:tgtEl>
                                          <p:spTgt spid="2"/>
                                        </p:tgtEl>
                                        <p:attrNameLst>
                                          <p:attrName>ppt_x</p:attrName>
                                        </p:attrNameLst>
                                      </p:cBhvr>
                                      <p:tavLst>
                                        <p:tav tm="0">
                                          <p:val>
                                            <p:strVal val="0-#ppt_w/2"/>
                                          </p:val>
                                        </p:tav>
                                        <p:tav tm="100000">
                                          <p:val>
                                            <p:strVal val="#ppt_x"/>
                                          </p:val>
                                        </p:tav>
                                      </p:tavLst>
                                    </p:anim>
                                    <p:anim calcmode="lin" valueType="num">
                                      <p:cBhvr additive="base">
                                        <p:cTn id="36" dur="1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gn="just">
              <a:lnSpc>
                <a:spcPct val="150000"/>
              </a:lnSpc>
            </a:pPr>
            <a:r>
              <a:rPr lang="fa-IR" sz="3600" dirty="0" smtClean="0">
                <a:cs typeface="B Koodak" pitchFamily="2" charset="-78"/>
              </a:rPr>
              <a:t>با انجام غربالگري مناسب مي توان زودتر پي به اختلال تكاملي كودك برده و سريع تر اقدام كرد</a:t>
            </a:r>
            <a:endParaRPr lang="fa-IR" sz="3600"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defRPr/>
            </a:pPr>
            <a:r>
              <a:rPr lang="fa-IR" dirty="0" smtClean="0">
                <a:cs typeface="B Koodak" pitchFamily="2" charset="-78"/>
              </a:rPr>
              <a:t>تشيخص  انواع اختلالات</a:t>
            </a:r>
            <a:endParaRPr lang="en-US" dirty="0" smtClean="0">
              <a:cs typeface="B Koodak" pitchFamily="2" charset="-78"/>
            </a:endParaRPr>
          </a:p>
        </p:txBody>
      </p:sp>
      <p:graphicFrame>
        <p:nvGraphicFramePr>
          <p:cNvPr id="174188" name="Group 108"/>
          <p:cNvGraphicFramePr>
            <a:graphicFrameLocks noGrp="1"/>
          </p:cNvGraphicFramePr>
          <p:nvPr>
            <p:ph idx="1"/>
          </p:nvPr>
        </p:nvGraphicFramePr>
        <p:xfrm>
          <a:off x="684213" y="1700213"/>
          <a:ext cx="8001000" cy="3907536"/>
        </p:xfrm>
        <a:graphic>
          <a:graphicData uri="http://schemas.openxmlformats.org/drawingml/2006/table">
            <a:tbl>
              <a:tblPr>
                <a:tableStyleId>{08FB837D-C827-4EFA-A057-4D05807E0F7C}</a:tableStyleId>
              </a:tblPr>
              <a:tblGrid>
                <a:gridCol w="2590800"/>
                <a:gridCol w="2590800"/>
                <a:gridCol w="2819400"/>
              </a:tblGrid>
              <a:tr h="6858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3200" b="0" i="0" u="none" strike="noStrike" cap="none" normalizeH="0" baseline="0" dirty="0" smtClean="0">
                        <a:ln>
                          <a:noFill/>
                        </a:ln>
                        <a:solidFill>
                          <a:srgbClr val="006600"/>
                        </a:solidFill>
                        <a:effectLst/>
                        <a:latin typeface="Arial" charset="0"/>
                        <a:cs typeface="B Koodak" pitchFamily="2" charset="-78"/>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solidFill>
                            <a:srgbClr val="FF0000"/>
                          </a:solidFill>
                          <a:effectLst/>
                          <a:cs typeface="B Koodak" pitchFamily="2" charset="-78"/>
                        </a:rPr>
                        <a:t>بدون وسيله</a:t>
                      </a:r>
                      <a:endParaRPr kumimoji="0" lang="en-US" sz="3200" u="none" strike="noStrike" cap="none" normalizeH="0" baseline="0" dirty="0" smtClean="0">
                        <a:ln>
                          <a:noFill/>
                        </a:ln>
                        <a:solidFill>
                          <a:srgbClr val="FF0000"/>
                        </a:solidFill>
                        <a:effectLst/>
                        <a:cs typeface="B Koodak" pitchFamily="2" charset="-78"/>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3200" b="0" i="0" u="none" strike="noStrike" cap="none" normalizeH="0" baseline="0" dirty="0" smtClean="0">
                        <a:ln>
                          <a:noFill/>
                        </a:ln>
                        <a:solidFill>
                          <a:srgbClr val="FF0000"/>
                        </a:solidFill>
                        <a:effectLst/>
                        <a:latin typeface="Arial" charset="0"/>
                        <a:cs typeface="B Koodak" pitchFamily="2" charset="-78"/>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solidFill>
                            <a:srgbClr val="FF0000"/>
                          </a:solidFill>
                          <a:effectLst/>
                          <a:cs typeface="B Koodak" pitchFamily="2" charset="-78"/>
                        </a:rPr>
                        <a:t>باوسيله</a:t>
                      </a:r>
                      <a:endParaRPr kumimoji="0" lang="en-US" sz="3200" u="none" strike="noStrike" cap="none" normalizeH="0" baseline="0" dirty="0" smtClean="0">
                        <a:ln>
                          <a:noFill/>
                        </a:ln>
                        <a:solidFill>
                          <a:srgbClr val="FF0000"/>
                        </a:solidFill>
                        <a:effectLst/>
                        <a:cs typeface="B Koodak" pitchFamily="2" charset="-78"/>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3200" b="0" i="1" u="none" strike="noStrike" cap="none" normalizeH="0" baseline="0" dirty="0" smtClean="0">
                        <a:ln>
                          <a:noFill/>
                        </a:ln>
                        <a:solidFill>
                          <a:srgbClr val="FF0000"/>
                        </a:solidFill>
                        <a:effectLst/>
                        <a:latin typeface="Arial" charset="0"/>
                        <a:cs typeface="B Koodak" pitchFamily="2" charset="-78"/>
                      </a:endParaRPr>
                    </a:p>
                  </a:txBody>
                  <a:tcPr horzOverflow="overflow"/>
                </a:tc>
              </a:tr>
              <a:tr h="13716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solidFill>
                            <a:srgbClr val="FF0000"/>
                          </a:solidFill>
                          <a:effectLst/>
                          <a:cs typeface="B Koodak" pitchFamily="2" charset="-78"/>
                        </a:rPr>
                        <a:t>اختلال تكاملي</a:t>
                      </a:r>
                      <a:endParaRPr kumimoji="0" lang="en-US" sz="3200" b="0" i="0" u="none" strike="noStrike" cap="none" normalizeH="0" baseline="0" dirty="0" smtClean="0">
                        <a:ln>
                          <a:noFill/>
                        </a:ln>
                        <a:solidFill>
                          <a:srgbClr val="FF0000"/>
                        </a:solidFill>
                        <a:effectLst/>
                        <a:latin typeface="Arial" charset="0"/>
                        <a:cs typeface="B Koodak" pitchFamily="2" charset="-78"/>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effectLst/>
                          <a:cs typeface="B Koodak" pitchFamily="2" charset="-78"/>
                        </a:rPr>
                        <a:t>30%</a:t>
                      </a:r>
                      <a:endParaRPr kumimoji="0" lang="en-US" sz="3200" u="none" strike="noStrike" cap="none" normalizeH="0" baseline="0" dirty="0" smtClean="0">
                        <a:ln>
                          <a:noFill/>
                        </a:ln>
                        <a:effectLst/>
                        <a:cs typeface="B Koodak" pitchFamily="2" charset="-78"/>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3200" u="none" strike="noStrike" cap="none" normalizeH="0" baseline="0" dirty="0" smtClean="0">
                          <a:ln>
                            <a:noFill/>
                          </a:ln>
                          <a:effectLst/>
                          <a:cs typeface="B Koodak" pitchFamily="2" charset="-78"/>
                        </a:rPr>
                        <a:t>    </a:t>
                      </a:r>
                      <a:endParaRPr kumimoji="0" lang="en-US" sz="3200" b="0" i="0" u="none" strike="noStrike" cap="none" normalizeH="0" baseline="0" dirty="0" smtClean="0">
                        <a:ln>
                          <a:noFill/>
                        </a:ln>
                        <a:solidFill>
                          <a:srgbClr val="006600"/>
                        </a:solidFill>
                        <a:effectLst/>
                        <a:latin typeface="Arial" charset="0"/>
                        <a:cs typeface="B Koodak" pitchFamily="2" charset="-78"/>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effectLst/>
                          <a:cs typeface="B Koodak" pitchFamily="2" charset="-78"/>
                        </a:rPr>
                        <a:t>80%-70%</a:t>
                      </a:r>
                      <a:endParaRPr kumimoji="0" lang="en-US" sz="3200" u="none" strike="noStrike" cap="none" normalizeH="0" baseline="0" dirty="0" smtClean="0">
                        <a:ln>
                          <a:noFill/>
                        </a:ln>
                        <a:effectLst/>
                        <a:cs typeface="B Koodak" pitchFamily="2" charset="-78"/>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3200" b="0" i="0" u="none" strike="noStrike" cap="none" normalizeH="0" baseline="0" dirty="0" smtClean="0">
                        <a:ln>
                          <a:noFill/>
                        </a:ln>
                        <a:solidFill>
                          <a:srgbClr val="006600"/>
                        </a:solidFill>
                        <a:effectLst/>
                        <a:latin typeface="Arial" charset="0"/>
                        <a:cs typeface="B Koodak" pitchFamily="2" charset="-78"/>
                      </a:endParaRPr>
                    </a:p>
                  </a:txBody>
                  <a:tcPr horzOverflow="overflow"/>
                </a:tc>
              </a:tr>
              <a:tr h="13716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solidFill>
                            <a:srgbClr val="FF0000"/>
                          </a:solidFill>
                          <a:effectLst/>
                          <a:cs typeface="B Koodak" pitchFamily="2" charset="-78"/>
                        </a:rPr>
                        <a:t>اختلال ذهني</a:t>
                      </a:r>
                      <a:endParaRPr kumimoji="0" lang="en-US" sz="3200" b="0" i="0" u="none" strike="noStrike" cap="none" normalizeH="0" baseline="0" dirty="0" smtClean="0">
                        <a:ln>
                          <a:noFill/>
                        </a:ln>
                        <a:solidFill>
                          <a:srgbClr val="FF0000"/>
                        </a:solidFill>
                        <a:effectLst/>
                        <a:latin typeface="Arial" charset="0"/>
                        <a:cs typeface="B Koodak" pitchFamily="2" charset="-78"/>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b="0" i="0" u="none" strike="noStrike" cap="none" normalizeH="0" baseline="0" dirty="0" smtClean="0">
                          <a:ln>
                            <a:noFill/>
                          </a:ln>
                          <a:solidFill>
                            <a:schemeClr val="dk1"/>
                          </a:solidFill>
                          <a:effectLst/>
                          <a:latin typeface="+mn-lt"/>
                          <a:cs typeface="B Koodak" pitchFamily="2" charset="-78"/>
                        </a:rPr>
                        <a:t>20%</a:t>
                      </a:r>
                      <a:endParaRPr kumimoji="0" lang="en-US" sz="3200" b="0" i="0" u="none" strike="noStrike" cap="none" normalizeH="0" baseline="0" dirty="0" smtClean="0">
                        <a:ln>
                          <a:noFill/>
                        </a:ln>
                        <a:solidFill>
                          <a:srgbClr val="006600"/>
                        </a:solidFill>
                        <a:effectLst/>
                        <a:latin typeface="Arial" charset="0"/>
                        <a:cs typeface="B Koodak" pitchFamily="2" charset="-78"/>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fa-IR" sz="3200" u="none" strike="noStrike" cap="none" normalizeH="0" baseline="0" dirty="0" smtClean="0">
                          <a:ln>
                            <a:noFill/>
                          </a:ln>
                          <a:effectLst/>
                          <a:cs typeface="B Koodak" pitchFamily="2" charset="-78"/>
                        </a:rPr>
                        <a:t>90%-80%</a:t>
                      </a:r>
                      <a:endParaRPr kumimoji="0" lang="en-US" sz="3200" b="0" i="0" u="none" strike="noStrike" cap="none" normalizeH="0" baseline="0" dirty="0" smtClean="0">
                        <a:ln>
                          <a:noFill/>
                        </a:ln>
                        <a:solidFill>
                          <a:srgbClr val="006600"/>
                        </a:solidFill>
                        <a:effectLst/>
                        <a:latin typeface="Arial" charset="0"/>
                        <a:cs typeface="B Koodak" pitchFamily="2" charset="-78"/>
                      </a:endParaRPr>
                    </a:p>
                  </a:txBody>
                  <a:tcPr horzOverflow="overflow"/>
                </a:tc>
              </a:tr>
            </a:tbl>
          </a:graphicData>
        </a:graphic>
      </p:graphicFrame>
      <p:sp>
        <p:nvSpPr>
          <p:cNvPr id="23" name="Slide Number Placeholder 5"/>
          <p:cNvSpPr>
            <a:spLocks noGrp="1"/>
          </p:cNvSpPr>
          <p:nvPr>
            <p:ph type="sldNum" sz="quarter" idx="12"/>
          </p:nvPr>
        </p:nvSpPr>
        <p:spPr/>
        <p:txBody>
          <a:bodyPr/>
          <a:lstStyle/>
          <a:p>
            <a:pPr>
              <a:defRPr/>
            </a:pPr>
            <a:fld id="{C018245D-C7A4-44D1-9DB8-86821CFEED0C}" type="slidenum">
              <a:rPr lang="ar-SA"/>
              <a:pPr>
                <a:defRPr/>
              </a:pPr>
              <a:t>11</a:t>
            </a:fld>
            <a:endParaRPr lang="en-US"/>
          </a:p>
        </p:txBody>
      </p:sp>
    </p:spTree>
  </p:cSld>
  <p:clrMapOvr>
    <a:masterClrMapping/>
  </p:clrMapOvr>
  <p:transition spd="slow">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357158" y="428604"/>
            <a:ext cx="8410575" cy="1143000"/>
          </a:xfrm>
          <a:prstGeom prst="rect">
            <a:avLst/>
          </a:prstGeom>
          <a:noFill/>
          <a:ln w="9525">
            <a:noFill/>
            <a:miter lim="800000"/>
            <a:headEnd/>
            <a:tailEnd/>
          </a:ln>
          <a:effectLst/>
        </p:spPr>
        <p:txBody>
          <a:bodyPr anchor="b"/>
          <a:lstStyle/>
          <a:p>
            <a:pPr algn="ctr">
              <a:defRPr/>
            </a:pPr>
            <a:r>
              <a:rPr lang="en-US" sz="4400" b="1" dirty="0">
                <a:solidFill>
                  <a:schemeClr val="tx2"/>
                </a:solidFill>
                <a:effectLst>
                  <a:outerShdw blurRad="38100" dist="38100" dir="2700000" algn="tl">
                    <a:srgbClr val="000000"/>
                  </a:outerShdw>
                </a:effectLst>
              </a:rPr>
              <a:t/>
            </a:r>
            <a:br>
              <a:rPr lang="en-US" sz="4400" b="1" dirty="0">
                <a:solidFill>
                  <a:schemeClr val="tx2"/>
                </a:solidFill>
                <a:effectLst>
                  <a:outerShdw blurRad="38100" dist="38100" dir="2700000" algn="tl">
                    <a:srgbClr val="000000"/>
                  </a:outerShdw>
                </a:effectLst>
              </a:rPr>
            </a:br>
            <a:r>
              <a:rPr lang="fa-IR" sz="4400" b="1" dirty="0" smtClean="0">
                <a:solidFill>
                  <a:schemeClr val="tx2"/>
                </a:solidFill>
                <a:effectLst>
                  <a:outerShdw blurRad="38100" dist="38100" dir="2700000" algn="tl">
                    <a:srgbClr val="000000"/>
                  </a:outerShdw>
                </a:effectLst>
              </a:rPr>
              <a:t>تشخيص ناتواني توسط پزشك</a:t>
            </a:r>
            <a:endParaRPr lang="en-US" sz="4400" b="1" dirty="0">
              <a:solidFill>
                <a:schemeClr val="tx2"/>
              </a:solidFill>
              <a:effectLst>
                <a:outerShdw blurRad="38100" dist="38100" dir="2700000" algn="tl">
                  <a:srgbClr val="000000"/>
                </a:outerShdw>
              </a:effectLst>
            </a:endParaRPr>
          </a:p>
        </p:txBody>
      </p:sp>
      <p:sp>
        <p:nvSpPr>
          <p:cNvPr id="40965" name="Line 18"/>
          <p:cNvSpPr>
            <a:spLocks noChangeShapeType="1"/>
          </p:cNvSpPr>
          <p:nvPr/>
        </p:nvSpPr>
        <p:spPr bwMode="auto">
          <a:xfrm>
            <a:off x="2590800" y="2438400"/>
            <a:ext cx="6172200" cy="0"/>
          </a:xfrm>
          <a:prstGeom prst="line">
            <a:avLst/>
          </a:prstGeom>
          <a:noFill/>
          <a:ln w="9525">
            <a:solidFill>
              <a:schemeClr val="tx1"/>
            </a:solidFill>
            <a:miter lim="800000"/>
            <a:headEnd/>
            <a:tailEnd/>
          </a:ln>
        </p:spPr>
        <p:txBody>
          <a:bodyPr wrap="none"/>
          <a:lstStyle/>
          <a:p>
            <a:endParaRPr lang="en-US"/>
          </a:p>
        </p:txBody>
      </p:sp>
      <p:sp>
        <p:nvSpPr>
          <p:cNvPr id="40966" name="Text Box 19"/>
          <p:cNvSpPr txBox="1">
            <a:spLocks noChangeArrowheads="1"/>
          </p:cNvSpPr>
          <p:nvPr/>
        </p:nvSpPr>
        <p:spPr bwMode="auto">
          <a:xfrm>
            <a:off x="762000" y="2971800"/>
            <a:ext cx="1752600" cy="366713"/>
          </a:xfrm>
          <a:prstGeom prst="rect">
            <a:avLst/>
          </a:prstGeom>
          <a:noFill/>
          <a:ln w="9525">
            <a:noFill/>
            <a:miter lim="800000"/>
            <a:headEnd/>
            <a:tailEnd/>
          </a:ln>
        </p:spPr>
        <p:txBody>
          <a:bodyPr>
            <a:spAutoFit/>
          </a:bodyPr>
          <a:lstStyle/>
          <a:p>
            <a:pPr algn="r">
              <a:spcBef>
                <a:spcPct val="50000"/>
              </a:spcBef>
            </a:pPr>
            <a:r>
              <a:rPr lang="en-US" b="1" dirty="0" smtClean="0"/>
              <a:t>`</a:t>
            </a:r>
            <a:r>
              <a:rPr lang="fa-IR" b="1" dirty="0" smtClean="0"/>
              <a:t>پيش فعالي</a:t>
            </a:r>
            <a:endParaRPr lang="en-US" b="1" dirty="0"/>
          </a:p>
        </p:txBody>
      </p:sp>
      <p:sp>
        <p:nvSpPr>
          <p:cNvPr id="40967" name="Text Box 20"/>
          <p:cNvSpPr txBox="1">
            <a:spLocks noChangeArrowheads="1"/>
          </p:cNvSpPr>
          <p:nvPr/>
        </p:nvSpPr>
        <p:spPr bwMode="auto">
          <a:xfrm>
            <a:off x="-152400" y="3352800"/>
            <a:ext cx="2667000" cy="366713"/>
          </a:xfrm>
          <a:prstGeom prst="rect">
            <a:avLst/>
          </a:prstGeom>
          <a:noFill/>
          <a:ln w="9525">
            <a:noFill/>
            <a:miter lim="800000"/>
            <a:headEnd/>
            <a:tailEnd/>
          </a:ln>
        </p:spPr>
        <p:txBody>
          <a:bodyPr>
            <a:spAutoFit/>
          </a:bodyPr>
          <a:lstStyle/>
          <a:p>
            <a:pPr algn="r">
              <a:spcBef>
                <a:spcPct val="50000"/>
              </a:spcBef>
            </a:pPr>
            <a:r>
              <a:rPr lang="fa-IR" b="1" dirty="0" smtClean="0"/>
              <a:t>اختلالا هيجاني</a:t>
            </a:r>
            <a:endParaRPr lang="en-US" b="1" dirty="0"/>
          </a:p>
        </p:txBody>
      </p:sp>
      <p:sp>
        <p:nvSpPr>
          <p:cNvPr id="40968" name="Text Box 21"/>
          <p:cNvSpPr txBox="1">
            <a:spLocks noChangeArrowheads="1"/>
          </p:cNvSpPr>
          <p:nvPr/>
        </p:nvSpPr>
        <p:spPr bwMode="auto">
          <a:xfrm>
            <a:off x="428596" y="3886201"/>
            <a:ext cx="2162204" cy="369332"/>
          </a:xfrm>
          <a:prstGeom prst="rect">
            <a:avLst/>
          </a:prstGeom>
          <a:noFill/>
          <a:ln w="9525">
            <a:noFill/>
            <a:miter lim="800000"/>
            <a:headEnd/>
            <a:tailEnd/>
          </a:ln>
        </p:spPr>
        <p:txBody>
          <a:bodyPr wrap="square">
            <a:spAutoFit/>
          </a:bodyPr>
          <a:lstStyle/>
          <a:p>
            <a:pPr algn="ctr">
              <a:spcBef>
                <a:spcPct val="50000"/>
              </a:spcBef>
            </a:pPr>
            <a:r>
              <a:rPr lang="fa-IR" b="1" dirty="0" smtClean="0"/>
              <a:t>ساير اختلالات تكاملي</a:t>
            </a:r>
            <a:endParaRPr lang="en-US" b="1" dirty="0"/>
          </a:p>
        </p:txBody>
      </p:sp>
      <p:sp>
        <p:nvSpPr>
          <p:cNvPr id="40969" name="Text Box 22"/>
          <p:cNvSpPr txBox="1">
            <a:spLocks noChangeArrowheads="1"/>
          </p:cNvSpPr>
          <p:nvPr/>
        </p:nvSpPr>
        <p:spPr bwMode="auto">
          <a:xfrm>
            <a:off x="0" y="4500570"/>
            <a:ext cx="2438400" cy="366713"/>
          </a:xfrm>
          <a:prstGeom prst="rect">
            <a:avLst/>
          </a:prstGeom>
          <a:noFill/>
          <a:ln w="9525">
            <a:noFill/>
            <a:miter lim="800000"/>
            <a:headEnd/>
            <a:tailEnd/>
          </a:ln>
        </p:spPr>
        <p:txBody>
          <a:bodyPr>
            <a:spAutoFit/>
          </a:bodyPr>
          <a:lstStyle/>
          <a:p>
            <a:pPr algn="r">
              <a:spcBef>
                <a:spcPct val="50000"/>
              </a:spcBef>
            </a:pPr>
            <a:r>
              <a:rPr lang="fa-IR" b="1" dirty="0" smtClean="0"/>
              <a:t>اختلالات ياد گيري</a:t>
            </a:r>
            <a:endParaRPr lang="en-US" b="1" dirty="0"/>
          </a:p>
        </p:txBody>
      </p:sp>
      <p:sp>
        <p:nvSpPr>
          <p:cNvPr id="40970" name="Text Box 23"/>
          <p:cNvSpPr txBox="1">
            <a:spLocks noChangeArrowheads="1"/>
          </p:cNvSpPr>
          <p:nvPr/>
        </p:nvSpPr>
        <p:spPr bwMode="auto">
          <a:xfrm>
            <a:off x="500034" y="2590800"/>
            <a:ext cx="2014566" cy="369332"/>
          </a:xfrm>
          <a:prstGeom prst="rect">
            <a:avLst/>
          </a:prstGeom>
          <a:noFill/>
          <a:ln w="9525">
            <a:noFill/>
            <a:miter lim="800000"/>
            <a:headEnd/>
            <a:tailEnd/>
          </a:ln>
        </p:spPr>
        <p:txBody>
          <a:bodyPr wrap="square">
            <a:spAutoFit/>
          </a:bodyPr>
          <a:lstStyle/>
          <a:p>
            <a:pPr algn="r">
              <a:spcBef>
                <a:spcPct val="50000"/>
              </a:spcBef>
            </a:pPr>
            <a:r>
              <a:rPr lang="fa-IR" b="1" dirty="0" smtClean="0"/>
              <a:t>اختلال در صحيت كردن</a:t>
            </a:r>
            <a:endParaRPr lang="en-US" b="1" dirty="0"/>
          </a:p>
        </p:txBody>
      </p:sp>
      <p:grpSp>
        <p:nvGrpSpPr>
          <p:cNvPr id="3" name="Group 24"/>
          <p:cNvGrpSpPr>
            <a:grpSpLocks/>
          </p:cNvGrpSpPr>
          <p:nvPr/>
        </p:nvGrpSpPr>
        <p:grpSpPr bwMode="auto">
          <a:xfrm>
            <a:off x="2590800" y="4778375"/>
            <a:ext cx="5791200" cy="334963"/>
            <a:chOff x="1632" y="2928"/>
            <a:chExt cx="3648" cy="192"/>
          </a:xfrm>
        </p:grpSpPr>
        <p:sp>
          <p:nvSpPr>
            <p:cNvPr id="41023" name="Line 25"/>
            <p:cNvSpPr>
              <a:spLocks noChangeShapeType="1"/>
            </p:cNvSpPr>
            <p:nvPr/>
          </p:nvSpPr>
          <p:spPr bwMode="auto">
            <a:xfrm>
              <a:off x="1632" y="3024"/>
              <a:ext cx="3648" cy="0"/>
            </a:xfrm>
            <a:prstGeom prst="line">
              <a:avLst/>
            </a:prstGeom>
            <a:noFill/>
            <a:ln w="9525">
              <a:solidFill>
                <a:schemeClr val="tx1"/>
              </a:solidFill>
              <a:miter lim="800000"/>
              <a:headEnd/>
              <a:tailEnd/>
            </a:ln>
          </p:spPr>
          <p:txBody>
            <a:bodyPr wrap="none"/>
            <a:lstStyle/>
            <a:p>
              <a:endParaRPr lang="en-US"/>
            </a:p>
          </p:txBody>
        </p:sp>
        <p:sp>
          <p:nvSpPr>
            <p:cNvPr id="41024" name="Line 26"/>
            <p:cNvSpPr>
              <a:spLocks noChangeShapeType="1"/>
            </p:cNvSpPr>
            <p:nvPr/>
          </p:nvSpPr>
          <p:spPr bwMode="auto">
            <a:xfrm>
              <a:off x="1632" y="2928"/>
              <a:ext cx="0" cy="192"/>
            </a:xfrm>
            <a:prstGeom prst="line">
              <a:avLst/>
            </a:prstGeom>
            <a:noFill/>
            <a:ln w="9525">
              <a:solidFill>
                <a:schemeClr val="tx1"/>
              </a:solidFill>
              <a:miter lim="800000"/>
              <a:headEnd/>
              <a:tailEnd/>
            </a:ln>
          </p:spPr>
          <p:txBody>
            <a:bodyPr wrap="none"/>
            <a:lstStyle/>
            <a:p>
              <a:endParaRPr lang="en-US"/>
            </a:p>
          </p:txBody>
        </p:sp>
        <p:sp>
          <p:nvSpPr>
            <p:cNvPr id="41025" name="Line 27"/>
            <p:cNvSpPr>
              <a:spLocks noChangeShapeType="1"/>
            </p:cNvSpPr>
            <p:nvPr/>
          </p:nvSpPr>
          <p:spPr bwMode="auto">
            <a:xfrm>
              <a:off x="2400" y="2928"/>
              <a:ext cx="0" cy="192"/>
            </a:xfrm>
            <a:prstGeom prst="line">
              <a:avLst/>
            </a:prstGeom>
            <a:noFill/>
            <a:ln w="9525">
              <a:solidFill>
                <a:schemeClr val="tx1"/>
              </a:solidFill>
              <a:miter lim="800000"/>
              <a:headEnd/>
              <a:tailEnd/>
            </a:ln>
          </p:spPr>
          <p:txBody>
            <a:bodyPr wrap="none"/>
            <a:lstStyle/>
            <a:p>
              <a:endParaRPr lang="en-US"/>
            </a:p>
          </p:txBody>
        </p:sp>
        <p:sp>
          <p:nvSpPr>
            <p:cNvPr id="41026" name="Line 28"/>
            <p:cNvSpPr>
              <a:spLocks noChangeShapeType="1"/>
            </p:cNvSpPr>
            <p:nvPr/>
          </p:nvSpPr>
          <p:spPr bwMode="auto">
            <a:xfrm>
              <a:off x="3120" y="2928"/>
              <a:ext cx="0" cy="192"/>
            </a:xfrm>
            <a:prstGeom prst="line">
              <a:avLst/>
            </a:prstGeom>
            <a:noFill/>
            <a:ln w="9525">
              <a:solidFill>
                <a:schemeClr val="tx1"/>
              </a:solidFill>
              <a:miter lim="800000"/>
              <a:headEnd/>
              <a:tailEnd/>
            </a:ln>
          </p:spPr>
          <p:txBody>
            <a:bodyPr wrap="none"/>
            <a:lstStyle/>
            <a:p>
              <a:endParaRPr lang="en-US"/>
            </a:p>
          </p:txBody>
        </p:sp>
        <p:sp>
          <p:nvSpPr>
            <p:cNvPr id="41027" name="Line 29"/>
            <p:cNvSpPr>
              <a:spLocks noChangeShapeType="1"/>
            </p:cNvSpPr>
            <p:nvPr/>
          </p:nvSpPr>
          <p:spPr bwMode="auto">
            <a:xfrm>
              <a:off x="3840" y="2928"/>
              <a:ext cx="0" cy="192"/>
            </a:xfrm>
            <a:prstGeom prst="line">
              <a:avLst/>
            </a:prstGeom>
            <a:noFill/>
            <a:ln w="9525">
              <a:solidFill>
                <a:schemeClr val="tx1"/>
              </a:solidFill>
              <a:miter lim="800000"/>
              <a:headEnd/>
              <a:tailEnd/>
            </a:ln>
          </p:spPr>
          <p:txBody>
            <a:bodyPr wrap="none"/>
            <a:lstStyle/>
            <a:p>
              <a:endParaRPr lang="en-US"/>
            </a:p>
          </p:txBody>
        </p:sp>
        <p:sp>
          <p:nvSpPr>
            <p:cNvPr id="41028" name="Line 30"/>
            <p:cNvSpPr>
              <a:spLocks noChangeShapeType="1"/>
            </p:cNvSpPr>
            <p:nvPr/>
          </p:nvSpPr>
          <p:spPr bwMode="auto">
            <a:xfrm>
              <a:off x="4560" y="2928"/>
              <a:ext cx="0" cy="192"/>
            </a:xfrm>
            <a:prstGeom prst="line">
              <a:avLst/>
            </a:prstGeom>
            <a:noFill/>
            <a:ln w="9525">
              <a:solidFill>
                <a:schemeClr val="tx1"/>
              </a:solidFill>
              <a:miter lim="800000"/>
              <a:headEnd/>
              <a:tailEnd/>
            </a:ln>
          </p:spPr>
          <p:txBody>
            <a:bodyPr wrap="none"/>
            <a:lstStyle/>
            <a:p>
              <a:endParaRPr lang="en-US"/>
            </a:p>
          </p:txBody>
        </p:sp>
        <p:sp>
          <p:nvSpPr>
            <p:cNvPr id="41029" name="Line 31"/>
            <p:cNvSpPr>
              <a:spLocks noChangeShapeType="1"/>
            </p:cNvSpPr>
            <p:nvPr/>
          </p:nvSpPr>
          <p:spPr bwMode="auto">
            <a:xfrm>
              <a:off x="5280" y="2928"/>
              <a:ext cx="0" cy="192"/>
            </a:xfrm>
            <a:prstGeom prst="line">
              <a:avLst/>
            </a:prstGeom>
            <a:noFill/>
            <a:ln w="9525">
              <a:solidFill>
                <a:schemeClr val="tx1"/>
              </a:solidFill>
              <a:miter lim="800000"/>
              <a:headEnd/>
              <a:tailEnd/>
            </a:ln>
          </p:spPr>
          <p:txBody>
            <a:bodyPr wrap="none"/>
            <a:lstStyle/>
            <a:p>
              <a:endParaRPr lang="en-US"/>
            </a:p>
          </p:txBody>
        </p:sp>
      </p:grpSp>
      <p:sp>
        <p:nvSpPr>
          <p:cNvPr id="40972" name="Text Box 32"/>
          <p:cNvSpPr txBox="1">
            <a:spLocks noChangeArrowheads="1"/>
          </p:cNvSpPr>
          <p:nvPr/>
        </p:nvSpPr>
        <p:spPr bwMode="auto">
          <a:xfrm>
            <a:off x="3810000" y="5448300"/>
            <a:ext cx="4114800" cy="366713"/>
          </a:xfrm>
          <a:prstGeom prst="rect">
            <a:avLst/>
          </a:prstGeom>
          <a:noFill/>
          <a:ln w="9525">
            <a:noFill/>
            <a:miter lim="800000"/>
            <a:headEnd/>
            <a:tailEnd/>
          </a:ln>
        </p:spPr>
        <p:txBody>
          <a:bodyPr>
            <a:spAutoFit/>
          </a:bodyPr>
          <a:lstStyle/>
          <a:p>
            <a:pPr>
              <a:spcBef>
                <a:spcPct val="50000"/>
              </a:spcBef>
            </a:pPr>
            <a:r>
              <a:rPr lang="fa-IR" b="1" dirty="0" smtClean="0"/>
              <a:t>سن تشخيص به سال</a:t>
            </a:r>
            <a:endParaRPr lang="en-US" b="1" dirty="0"/>
          </a:p>
        </p:txBody>
      </p:sp>
      <p:sp>
        <p:nvSpPr>
          <p:cNvPr id="40973" name="Text Box 33"/>
          <p:cNvSpPr txBox="1">
            <a:spLocks noChangeArrowheads="1"/>
          </p:cNvSpPr>
          <p:nvPr/>
        </p:nvSpPr>
        <p:spPr bwMode="auto">
          <a:xfrm>
            <a:off x="2438400" y="5113338"/>
            <a:ext cx="685800" cy="336550"/>
          </a:xfrm>
          <a:prstGeom prst="rect">
            <a:avLst/>
          </a:prstGeom>
          <a:noFill/>
          <a:ln w="9525">
            <a:noFill/>
            <a:miter lim="800000"/>
            <a:headEnd/>
            <a:tailEnd/>
          </a:ln>
        </p:spPr>
        <p:txBody>
          <a:bodyPr>
            <a:spAutoFit/>
          </a:bodyPr>
          <a:lstStyle/>
          <a:p>
            <a:pPr>
              <a:spcBef>
                <a:spcPct val="50000"/>
              </a:spcBef>
            </a:pPr>
            <a:r>
              <a:rPr lang="en-US" sz="1600"/>
              <a:t>0</a:t>
            </a:r>
          </a:p>
        </p:txBody>
      </p:sp>
      <p:sp>
        <p:nvSpPr>
          <p:cNvPr id="40974" name="Text Box 34"/>
          <p:cNvSpPr txBox="1">
            <a:spLocks noChangeArrowheads="1"/>
          </p:cNvSpPr>
          <p:nvPr/>
        </p:nvSpPr>
        <p:spPr bwMode="auto">
          <a:xfrm>
            <a:off x="3657600" y="5113338"/>
            <a:ext cx="685800" cy="336550"/>
          </a:xfrm>
          <a:prstGeom prst="rect">
            <a:avLst/>
          </a:prstGeom>
          <a:noFill/>
          <a:ln w="9525">
            <a:noFill/>
            <a:miter lim="800000"/>
            <a:headEnd/>
            <a:tailEnd/>
          </a:ln>
        </p:spPr>
        <p:txBody>
          <a:bodyPr>
            <a:spAutoFit/>
          </a:bodyPr>
          <a:lstStyle/>
          <a:p>
            <a:pPr>
              <a:spcBef>
                <a:spcPct val="50000"/>
              </a:spcBef>
            </a:pPr>
            <a:r>
              <a:rPr lang="en-US" sz="1600"/>
              <a:t>2</a:t>
            </a:r>
          </a:p>
        </p:txBody>
      </p:sp>
      <p:sp>
        <p:nvSpPr>
          <p:cNvPr id="40975" name="Text Box 35"/>
          <p:cNvSpPr txBox="1">
            <a:spLocks noChangeArrowheads="1"/>
          </p:cNvSpPr>
          <p:nvPr/>
        </p:nvSpPr>
        <p:spPr bwMode="auto">
          <a:xfrm>
            <a:off x="4800600" y="5113338"/>
            <a:ext cx="685800" cy="336550"/>
          </a:xfrm>
          <a:prstGeom prst="rect">
            <a:avLst/>
          </a:prstGeom>
          <a:noFill/>
          <a:ln w="9525">
            <a:noFill/>
            <a:miter lim="800000"/>
            <a:headEnd/>
            <a:tailEnd/>
          </a:ln>
        </p:spPr>
        <p:txBody>
          <a:bodyPr>
            <a:spAutoFit/>
          </a:bodyPr>
          <a:lstStyle/>
          <a:p>
            <a:pPr>
              <a:spcBef>
                <a:spcPct val="50000"/>
              </a:spcBef>
            </a:pPr>
            <a:r>
              <a:rPr lang="en-US" sz="1600"/>
              <a:t>4</a:t>
            </a:r>
          </a:p>
        </p:txBody>
      </p:sp>
      <p:sp>
        <p:nvSpPr>
          <p:cNvPr id="40976" name="Text Box 36"/>
          <p:cNvSpPr txBox="1">
            <a:spLocks noChangeArrowheads="1"/>
          </p:cNvSpPr>
          <p:nvPr/>
        </p:nvSpPr>
        <p:spPr bwMode="auto">
          <a:xfrm>
            <a:off x="5943600" y="5113338"/>
            <a:ext cx="685800" cy="336550"/>
          </a:xfrm>
          <a:prstGeom prst="rect">
            <a:avLst/>
          </a:prstGeom>
          <a:noFill/>
          <a:ln w="9525">
            <a:noFill/>
            <a:miter lim="800000"/>
            <a:headEnd/>
            <a:tailEnd/>
          </a:ln>
        </p:spPr>
        <p:txBody>
          <a:bodyPr>
            <a:spAutoFit/>
          </a:bodyPr>
          <a:lstStyle/>
          <a:p>
            <a:pPr>
              <a:spcBef>
                <a:spcPct val="50000"/>
              </a:spcBef>
            </a:pPr>
            <a:r>
              <a:rPr lang="en-US" sz="1600"/>
              <a:t>6</a:t>
            </a:r>
          </a:p>
        </p:txBody>
      </p:sp>
      <p:sp>
        <p:nvSpPr>
          <p:cNvPr id="40977" name="Text Box 37"/>
          <p:cNvSpPr txBox="1">
            <a:spLocks noChangeArrowheads="1"/>
          </p:cNvSpPr>
          <p:nvPr/>
        </p:nvSpPr>
        <p:spPr bwMode="auto">
          <a:xfrm>
            <a:off x="7086600" y="5113338"/>
            <a:ext cx="685800" cy="336550"/>
          </a:xfrm>
          <a:prstGeom prst="rect">
            <a:avLst/>
          </a:prstGeom>
          <a:noFill/>
          <a:ln w="9525">
            <a:noFill/>
            <a:miter lim="800000"/>
            <a:headEnd/>
            <a:tailEnd/>
          </a:ln>
        </p:spPr>
        <p:txBody>
          <a:bodyPr>
            <a:spAutoFit/>
          </a:bodyPr>
          <a:lstStyle/>
          <a:p>
            <a:pPr>
              <a:spcBef>
                <a:spcPct val="50000"/>
              </a:spcBef>
            </a:pPr>
            <a:r>
              <a:rPr lang="en-US" sz="1600"/>
              <a:t>8</a:t>
            </a:r>
          </a:p>
        </p:txBody>
      </p:sp>
      <p:sp>
        <p:nvSpPr>
          <p:cNvPr id="40978" name="Text Box 38"/>
          <p:cNvSpPr txBox="1">
            <a:spLocks noChangeArrowheads="1"/>
          </p:cNvSpPr>
          <p:nvPr/>
        </p:nvSpPr>
        <p:spPr bwMode="auto">
          <a:xfrm>
            <a:off x="8153400" y="5113338"/>
            <a:ext cx="685800" cy="336550"/>
          </a:xfrm>
          <a:prstGeom prst="rect">
            <a:avLst/>
          </a:prstGeom>
          <a:noFill/>
          <a:ln w="9525">
            <a:noFill/>
            <a:miter lim="800000"/>
            <a:headEnd/>
            <a:tailEnd/>
          </a:ln>
        </p:spPr>
        <p:txBody>
          <a:bodyPr>
            <a:spAutoFit/>
          </a:bodyPr>
          <a:lstStyle/>
          <a:p>
            <a:pPr>
              <a:spcBef>
                <a:spcPct val="50000"/>
              </a:spcBef>
            </a:pPr>
            <a:r>
              <a:rPr lang="en-US" sz="1600"/>
              <a:t>10</a:t>
            </a:r>
          </a:p>
        </p:txBody>
      </p:sp>
      <p:sp>
        <p:nvSpPr>
          <p:cNvPr id="40979" name="Line 39"/>
          <p:cNvSpPr>
            <a:spLocks noChangeShapeType="1"/>
          </p:cNvSpPr>
          <p:nvPr/>
        </p:nvSpPr>
        <p:spPr bwMode="auto">
          <a:xfrm>
            <a:off x="3200400" y="4862513"/>
            <a:ext cx="0" cy="166687"/>
          </a:xfrm>
          <a:prstGeom prst="line">
            <a:avLst/>
          </a:prstGeom>
          <a:noFill/>
          <a:ln w="9525">
            <a:solidFill>
              <a:schemeClr val="tx1"/>
            </a:solidFill>
            <a:miter lim="800000"/>
            <a:headEnd/>
            <a:tailEnd/>
          </a:ln>
        </p:spPr>
        <p:txBody>
          <a:bodyPr wrap="none"/>
          <a:lstStyle/>
          <a:p>
            <a:endParaRPr lang="en-US"/>
          </a:p>
        </p:txBody>
      </p:sp>
      <p:sp>
        <p:nvSpPr>
          <p:cNvPr id="40980" name="Line 40"/>
          <p:cNvSpPr>
            <a:spLocks noChangeShapeType="1"/>
          </p:cNvSpPr>
          <p:nvPr/>
        </p:nvSpPr>
        <p:spPr bwMode="auto">
          <a:xfrm>
            <a:off x="5486400" y="4862513"/>
            <a:ext cx="0" cy="166687"/>
          </a:xfrm>
          <a:prstGeom prst="line">
            <a:avLst/>
          </a:prstGeom>
          <a:noFill/>
          <a:ln w="9525">
            <a:solidFill>
              <a:schemeClr val="tx1"/>
            </a:solidFill>
            <a:miter lim="800000"/>
            <a:headEnd/>
            <a:tailEnd/>
          </a:ln>
        </p:spPr>
        <p:txBody>
          <a:bodyPr wrap="none"/>
          <a:lstStyle/>
          <a:p>
            <a:endParaRPr lang="en-US"/>
          </a:p>
        </p:txBody>
      </p:sp>
      <p:sp>
        <p:nvSpPr>
          <p:cNvPr id="40981" name="Line 41"/>
          <p:cNvSpPr>
            <a:spLocks noChangeShapeType="1"/>
          </p:cNvSpPr>
          <p:nvPr/>
        </p:nvSpPr>
        <p:spPr bwMode="auto">
          <a:xfrm>
            <a:off x="4343400" y="4862513"/>
            <a:ext cx="0" cy="166687"/>
          </a:xfrm>
          <a:prstGeom prst="line">
            <a:avLst/>
          </a:prstGeom>
          <a:noFill/>
          <a:ln w="9525">
            <a:solidFill>
              <a:schemeClr val="tx1"/>
            </a:solidFill>
            <a:miter lim="800000"/>
            <a:headEnd/>
            <a:tailEnd/>
          </a:ln>
        </p:spPr>
        <p:txBody>
          <a:bodyPr wrap="none"/>
          <a:lstStyle/>
          <a:p>
            <a:endParaRPr lang="en-US"/>
          </a:p>
        </p:txBody>
      </p:sp>
      <p:sp>
        <p:nvSpPr>
          <p:cNvPr id="40982" name="Line 42"/>
          <p:cNvSpPr>
            <a:spLocks noChangeShapeType="1"/>
          </p:cNvSpPr>
          <p:nvPr/>
        </p:nvSpPr>
        <p:spPr bwMode="auto">
          <a:xfrm>
            <a:off x="6629400" y="4862513"/>
            <a:ext cx="0" cy="166687"/>
          </a:xfrm>
          <a:prstGeom prst="line">
            <a:avLst/>
          </a:prstGeom>
          <a:noFill/>
          <a:ln w="9525">
            <a:solidFill>
              <a:schemeClr val="tx1"/>
            </a:solidFill>
            <a:miter lim="800000"/>
            <a:headEnd/>
            <a:tailEnd/>
          </a:ln>
        </p:spPr>
        <p:txBody>
          <a:bodyPr wrap="none"/>
          <a:lstStyle/>
          <a:p>
            <a:endParaRPr lang="en-US"/>
          </a:p>
        </p:txBody>
      </p:sp>
      <p:sp>
        <p:nvSpPr>
          <p:cNvPr id="40983" name="Line 43"/>
          <p:cNvSpPr>
            <a:spLocks noChangeShapeType="1"/>
          </p:cNvSpPr>
          <p:nvPr/>
        </p:nvSpPr>
        <p:spPr bwMode="auto">
          <a:xfrm>
            <a:off x="7772400" y="4862513"/>
            <a:ext cx="0" cy="166687"/>
          </a:xfrm>
          <a:prstGeom prst="line">
            <a:avLst/>
          </a:prstGeom>
          <a:noFill/>
          <a:ln w="9525">
            <a:solidFill>
              <a:schemeClr val="tx1"/>
            </a:solidFill>
            <a:miter lim="800000"/>
            <a:headEnd/>
            <a:tailEnd/>
          </a:ln>
        </p:spPr>
        <p:txBody>
          <a:bodyPr wrap="none"/>
          <a:lstStyle/>
          <a:p>
            <a:endParaRPr lang="en-US"/>
          </a:p>
        </p:txBody>
      </p:sp>
      <p:grpSp>
        <p:nvGrpSpPr>
          <p:cNvPr id="4" name="Group 44"/>
          <p:cNvGrpSpPr>
            <a:grpSpLocks/>
          </p:cNvGrpSpPr>
          <p:nvPr/>
        </p:nvGrpSpPr>
        <p:grpSpPr bwMode="auto">
          <a:xfrm>
            <a:off x="5181600" y="4360863"/>
            <a:ext cx="3200400" cy="250825"/>
            <a:chOff x="3264" y="2592"/>
            <a:chExt cx="2016" cy="144"/>
          </a:xfrm>
        </p:grpSpPr>
        <p:sp>
          <p:nvSpPr>
            <p:cNvPr id="41017" name="Line 45"/>
            <p:cNvSpPr>
              <a:spLocks noChangeShapeType="1"/>
            </p:cNvSpPr>
            <p:nvPr/>
          </p:nvSpPr>
          <p:spPr bwMode="auto">
            <a:xfrm>
              <a:off x="3264" y="2688"/>
              <a:ext cx="384" cy="0"/>
            </a:xfrm>
            <a:prstGeom prst="line">
              <a:avLst/>
            </a:prstGeom>
            <a:noFill/>
            <a:ln w="9525" cap="rnd">
              <a:solidFill>
                <a:schemeClr val="tx1"/>
              </a:solidFill>
              <a:prstDash val="sysDot"/>
              <a:miter lim="800000"/>
              <a:headEnd/>
              <a:tailEnd/>
            </a:ln>
          </p:spPr>
          <p:txBody>
            <a:bodyPr wrap="none"/>
            <a:lstStyle/>
            <a:p>
              <a:endParaRPr lang="en-US"/>
            </a:p>
          </p:txBody>
        </p:sp>
        <p:sp>
          <p:nvSpPr>
            <p:cNvPr id="41018" name="Line 46"/>
            <p:cNvSpPr>
              <a:spLocks noChangeShapeType="1"/>
            </p:cNvSpPr>
            <p:nvPr/>
          </p:nvSpPr>
          <p:spPr bwMode="auto">
            <a:xfrm>
              <a:off x="4560" y="2688"/>
              <a:ext cx="720" cy="0"/>
            </a:xfrm>
            <a:prstGeom prst="line">
              <a:avLst/>
            </a:prstGeom>
            <a:noFill/>
            <a:ln w="9525" cap="rnd">
              <a:solidFill>
                <a:schemeClr val="tx1"/>
              </a:solidFill>
              <a:prstDash val="sysDot"/>
              <a:miter lim="800000"/>
              <a:headEnd/>
              <a:tailEnd/>
            </a:ln>
          </p:spPr>
          <p:txBody>
            <a:bodyPr wrap="none"/>
            <a:lstStyle/>
            <a:p>
              <a:endParaRPr lang="en-US"/>
            </a:p>
          </p:txBody>
        </p:sp>
        <p:sp>
          <p:nvSpPr>
            <p:cNvPr id="41019" name="Rectangle 47"/>
            <p:cNvSpPr>
              <a:spLocks noChangeArrowheads="1"/>
            </p:cNvSpPr>
            <p:nvPr/>
          </p:nvSpPr>
          <p:spPr bwMode="auto">
            <a:xfrm>
              <a:off x="3648" y="2592"/>
              <a:ext cx="912" cy="144"/>
            </a:xfrm>
            <a:prstGeom prst="rect">
              <a:avLst/>
            </a:prstGeom>
            <a:solidFill>
              <a:schemeClr val="accent2"/>
            </a:solidFill>
            <a:ln w="9525">
              <a:solidFill>
                <a:schemeClr val="tx1"/>
              </a:solidFill>
              <a:miter lim="800000"/>
              <a:headEnd/>
              <a:tailEnd/>
            </a:ln>
          </p:spPr>
          <p:txBody>
            <a:bodyPr wrap="none" anchor="ctr"/>
            <a:lstStyle/>
            <a:p>
              <a:endParaRPr lang="en-US"/>
            </a:p>
          </p:txBody>
        </p:sp>
        <p:sp>
          <p:nvSpPr>
            <p:cNvPr id="41020" name="Line 48"/>
            <p:cNvSpPr>
              <a:spLocks noChangeShapeType="1"/>
            </p:cNvSpPr>
            <p:nvPr/>
          </p:nvSpPr>
          <p:spPr bwMode="auto">
            <a:xfrm>
              <a:off x="3264" y="2640"/>
              <a:ext cx="0" cy="96"/>
            </a:xfrm>
            <a:prstGeom prst="line">
              <a:avLst/>
            </a:prstGeom>
            <a:noFill/>
            <a:ln w="9525">
              <a:solidFill>
                <a:schemeClr val="tx1"/>
              </a:solidFill>
              <a:miter lim="800000"/>
              <a:headEnd/>
              <a:tailEnd/>
            </a:ln>
          </p:spPr>
          <p:txBody>
            <a:bodyPr wrap="none"/>
            <a:lstStyle/>
            <a:p>
              <a:endParaRPr lang="en-US"/>
            </a:p>
          </p:txBody>
        </p:sp>
        <p:sp>
          <p:nvSpPr>
            <p:cNvPr id="41021" name="Line 49"/>
            <p:cNvSpPr>
              <a:spLocks noChangeShapeType="1"/>
            </p:cNvSpPr>
            <p:nvPr/>
          </p:nvSpPr>
          <p:spPr bwMode="auto">
            <a:xfrm>
              <a:off x="5280" y="2640"/>
              <a:ext cx="0" cy="96"/>
            </a:xfrm>
            <a:prstGeom prst="line">
              <a:avLst/>
            </a:prstGeom>
            <a:noFill/>
            <a:ln w="9525">
              <a:solidFill>
                <a:schemeClr val="tx1"/>
              </a:solidFill>
              <a:miter lim="800000"/>
              <a:headEnd/>
              <a:tailEnd/>
            </a:ln>
          </p:spPr>
          <p:txBody>
            <a:bodyPr wrap="none"/>
            <a:lstStyle/>
            <a:p>
              <a:endParaRPr lang="en-US"/>
            </a:p>
          </p:txBody>
        </p:sp>
        <p:sp>
          <p:nvSpPr>
            <p:cNvPr id="41022" name="Line 50"/>
            <p:cNvSpPr>
              <a:spLocks noChangeShapeType="1"/>
            </p:cNvSpPr>
            <p:nvPr/>
          </p:nvSpPr>
          <p:spPr bwMode="auto">
            <a:xfrm>
              <a:off x="4176" y="2592"/>
              <a:ext cx="0" cy="144"/>
            </a:xfrm>
            <a:prstGeom prst="line">
              <a:avLst/>
            </a:prstGeom>
            <a:noFill/>
            <a:ln w="9525">
              <a:solidFill>
                <a:schemeClr val="tx1"/>
              </a:solidFill>
              <a:miter lim="800000"/>
              <a:headEnd/>
              <a:tailEnd/>
            </a:ln>
          </p:spPr>
          <p:txBody>
            <a:bodyPr wrap="none"/>
            <a:lstStyle/>
            <a:p>
              <a:endParaRPr lang="en-US"/>
            </a:p>
          </p:txBody>
        </p:sp>
      </p:grpSp>
      <p:grpSp>
        <p:nvGrpSpPr>
          <p:cNvPr id="5" name="Group 51"/>
          <p:cNvGrpSpPr>
            <a:grpSpLocks/>
          </p:cNvGrpSpPr>
          <p:nvPr/>
        </p:nvGrpSpPr>
        <p:grpSpPr bwMode="auto">
          <a:xfrm>
            <a:off x="5029200" y="3943350"/>
            <a:ext cx="3352800" cy="250825"/>
            <a:chOff x="3168" y="2352"/>
            <a:chExt cx="2112" cy="144"/>
          </a:xfrm>
        </p:grpSpPr>
        <p:sp>
          <p:nvSpPr>
            <p:cNvPr id="41011" name="Line 52"/>
            <p:cNvSpPr>
              <a:spLocks noChangeShapeType="1"/>
            </p:cNvSpPr>
            <p:nvPr/>
          </p:nvSpPr>
          <p:spPr bwMode="auto">
            <a:xfrm>
              <a:off x="3168" y="2448"/>
              <a:ext cx="384" cy="0"/>
            </a:xfrm>
            <a:prstGeom prst="line">
              <a:avLst/>
            </a:prstGeom>
            <a:noFill/>
            <a:ln w="9525" cap="rnd">
              <a:solidFill>
                <a:schemeClr val="tx1"/>
              </a:solidFill>
              <a:prstDash val="sysDot"/>
              <a:miter lim="800000"/>
              <a:headEnd/>
              <a:tailEnd/>
            </a:ln>
          </p:spPr>
          <p:txBody>
            <a:bodyPr wrap="none"/>
            <a:lstStyle/>
            <a:p>
              <a:endParaRPr lang="en-US"/>
            </a:p>
          </p:txBody>
        </p:sp>
        <p:sp>
          <p:nvSpPr>
            <p:cNvPr id="41012" name="Line 53"/>
            <p:cNvSpPr>
              <a:spLocks noChangeShapeType="1"/>
            </p:cNvSpPr>
            <p:nvPr/>
          </p:nvSpPr>
          <p:spPr bwMode="auto">
            <a:xfrm>
              <a:off x="4560" y="2448"/>
              <a:ext cx="720" cy="0"/>
            </a:xfrm>
            <a:prstGeom prst="line">
              <a:avLst/>
            </a:prstGeom>
            <a:noFill/>
            <a:ln w="9525" cap="rnd">
              <a:solidFill>
                <a:schemeClr val="tx1"/>
              </a:solidFill>
              <a:prstDash val="sysDot"/>
              <a:miter lim="800000"/>
              <a:headEnd/>
              <a:tailEnd/>
            </a:ln>
          </p:spPr>
          <p:txBody>
            <a:bodyPr wrap="none"/>
            <a:lstStyle/>
            <a:p>
              <a:endParaRPr lang="en-US"/>
            </a:p>
          </p:txBody>
        </p:sp>
        <p:sp>
          <p:nvSpPr>
            <p:cNvPr id="41013" name="Rectangle 54"/>
            <p:cNvSpPr>
              <a:spLocks noChangeArrowheads="1"/>
            </p:cNvSpPr>
            <p:nvPr/>
          </p:nvSpPr>
          <p:spPr bwMode="auto">
            <a:xfrm>
              <a:off x="3552" y="2352"/>
              <a:ext cx="1008" cy="144"/>
            </a:xfrm>
            <a:prstGeom prst="rect">
              <a:avLst/>
            </a:prstGeom>
            <a:solidFill>
              <a:schemeClr val="accent2"/>
            </a:solidFill>
            <a:ln w="9525">
              <a:solidFill>
                <a:schemeClr val="tx1"/>
              </a:solidFill>
              <a:miter lim="800000"/>
              <a:headEnd/>
              <a:tailEnd/>
            </a:ln>
          </p:spPr>
          <p:txBody>
            <a:bodyPr wrap="none" anchor="ctr"/>
            <a:lstStyle/>
            <a:p>
              <a:endParaRPr lang="en-US"/>
            </a:p>
          </p:txBody>
        </p:sp>
        <p:sp>
          <p:nvSpPr>
            <p:cNvPr id="41014" name="Line 55"/>
            <p:cNvSpPr>
              <a:spLocks noChangeShapeType="1"/>
            </p:cNvSpPr>
            <p:nvPr/>
          </p:nvSpPr>
          <p:spPr bwMode="auto">
            <a:xfrm>
              <a:off x="3168" y="2400"/>
              <a:ext cx="0" cy="96"/>
            </a:xfrm>
            <a:prstGeom prst="line">
              <a:avLst/>
            </a:prstGeom>
            <a:noFill/>
            <a:ln w="9525">
              <a:solidFill>
                <a:schemeClr val="tx1"/>
              </a:solidFill>
              <a:miter lim="800000"/>
              <a:headEnd/>
              <a:tailEnd/>
            </a:ln>
          </p:spPr>
          <p:txBody>
            <a:bodyPr wrap="none"/>
            <a:lstStyle/>
            <a:p>
              <a:endParaRPr lang="en-US"/>
            </a:p>
          </p:txBody>
        </p:sp>
        <p:sp>
          <p:nvSpPr>
            <p:cNvPr id="41015" name="Line 56"/>
            <p:cNvSpPr>
              <a:spLocks noChangeShapeType="1"/>
            </p:cNvSpPr>
            <p:nvPr/>
          </p:nvSpPr>
          <p:spPr bwMode="auto">
            <a:xfrm>
              <a:off x="5280" y="2400"/>
              <a:ext cx="0" cy="96"/>
            </a:xfrm>
            <a:prstGeom prst="line">
              <a:avLst/>
            </a:prstGeom>
            <a:noFill/>
            <a:ln w="9525">
              <a:solidFill>
                <a:schemeClr val="tx1"/>
              </a:solidFill>
              <a:miter lim="800000"/>
              <a:headEnd/>
              <a:tailEnd/>
            </a:ln>
          </p:spPr>
          <p:txBody>
            <a:bodyPr wrap="none"/>
            <a:lstStyle/>
            <a:p>
              <a:endParaRPr lang="en-US"/>
            </a:p>
          </p:txBody>
        </p:sp>
        <p:sp>
          <p:nvSpPr>
            <p:cNvPr id="41016" name="Line 57"/>
            <p:cNvSpPr>
              <a:spLocks noChangeShapeType="1"/>
            </p:cNvSpPr>
            <p:nvPr/>
          </p:nvSpPr>
          <p:spPr bwMode="auto">
            <a:xfrm>
              <a:off x="4032" y="2352"/>
              <a:ext cx="0" cy="144"/>
            </a:xfrm>
            <a:prstGeom prst="line">
              <a:avLst/>
            </a:prstGeom>
            <a:noFill/>
            <a:ln w="9525">
              <a:solidFill>
                <a:schemeClr val="tx1"/>
              </a:solidFill>
              <a:miter lim="800000"/>
              <a:headEnd/>
              <a:tailEnd/>
            </a:ln>
          </p:spPr>
          <p:txBody>
            <a:bodyPr wrap="none"/>
            <a:lstStyle/>
            <a:p>
              <a:endParaRPr lang="en-US"/>
            </a:p>
          </p:txBody>
        </p:sp>
      </p:grpSp>
      <p:grpSp>
        <p:nvGrpSpPr>
          <p:cNvPr id="6" name="Group 58"/>
          <p:cNvGrpSpPr>
            <a:grpSpLocks/>
          </p:cNvGrpSpPr>
          <p:nvPr/>
        </p:nvGrpSpPr>
        <p:grpSpPr bwMode="auto">
          <a:xfrm>
            <a:off x="4267200" y="3482975"/>
            <a:ext cx="4114800" cy="250825"/>
            <a:chOff x="2688" y="2088"/>
            <a:chExt cx="2592" cy="144"/>
          </a:xfrm>
        </p:grpSpPr>
        <p:sp>
          <p:nvSpPr>
            <p:cNvPr id="41004" name="Line 59"/>
            <p:cNvSpPr>
              <a:spLocks noChangeShapeType="1"/>
            </p:cNvSpPr>
            <p:nvPr/>
          </p:nvSpPr>
          <p:spPr bwMode="auto">
            <a:xfrm>
              <a:off x="2688" y="2160"/>
              <a:ext cx="432" cy="0"/>
            </a:xfrm>
            <a:prstGeom prst="line">
              <a:avLst/>
            </a:prstGeom>
            <a:noFill/>
            <a:ln w="9525" cap="rnd">
              <a:solidFill>
                <a:schemeClr val="tx1"/>
              </a:solidFill>
              <a:prstDash val="sysDot"/>
              <a:miter lim="800000"/>
              <a:headEnd/>
              <a:tailEnd/>
            </a:ln>
          </p:spPr>
          <p:txBody>
            <a:bodyPr wrap="none"/>
            <a:lstStyle/>
            <a:p>
              <a:endParaRPr lang="en-US"/>
            </a:p>
          </p:txBody>
        </p:sp>
        <p:sp>
          <p:nvSpPr>
            <p:cNvPr id="41005" name="Line 60"/>
            <p:cNvSpPr>
              <a:spLocks noChangeShapeType="1"/>
            </p:cNvSpPr>
            <p:nvPr/>
          </p:nvSpPr>
          <p:spPr bwMode="auto">
            <a:xfrm>
              <a:off x="4560" y="2160"/>
              <a:ext cx="720" cy="0"/>
            </a:xfrm>
            <a:prstGeom prst="line">
              <a:avLst/>
            </a:prstGeom>
            <a:noFill/>
            <a:ln w="9525" cap="rnd">
              <a:solidFill>
                <a:schemeClr val="tx1"/>
              </a:solidFill>
              <a:prstDash val="sysDot"/>
              <a:miter lim="800000"/>
              <a:headEnd/>
              <a:tailEnd/>
            </a:ln>
          </p:spPr>
          <p:txBody>
            <a:bodyPr wrap="none"/>
            <a:lstStyle/>
            <a:p>
              <a:endParaRPr lang="en-US"/>
            </a:p>
          </p:txBody>
        </p:sp>
        <p:sp>
          <p:nvSpPr>
            <p:cNvPr id="41006" name="Rectangle 61"/>
            <p:cNvSpPr>
              <a:spLocks noChangeArrowheads="1"/>
            </p:cNvSpPr>
            <p:nvPr/>
          </p:nvSpPr>
          <p:spPr bwMode="auto">
            <a:xfrm>
              <a:off x="3120" y="2088"/>
              <a:ext cx="1488" cy="144"/>
            </a:xfrm>
            <a:prstGeom prst="rect">
              <a:avLst/>
            </a:prstGeom>
            <a:solidFill>
              <a:schemeClr val="accent2"/>
            </a:solidFill>
            <a:ln w="9525">
              <a:solidFill>
                <a:schemeClr val="tx1"/>
              </a:solidFill>
              <a:miter lim="800000"/>
              <a:headEnd/>
              <a:tailEnd/>
            </a:ln>
          </p:spPr>
          <p:txBody>
            <a:bodyPr wrap="none" anchor="ctr"/>
            <a:lstStyle/>
            <a:p>
              <a:endParaRPr lang="en-US"/>
            </a:p>
          </p:txBody>
        </p:sp>
        <p:sp>
          <p:nvSpPr>
            <p:cNvPr id="41007" name="Line 62"/>
            <p:cNvSpPr>
              <a:spLocks noChangeShapeType="1"/>
            </p:cNvSpPr>
            <p:nvPr/>
          </p:nvSpPr>
          <p:spPr bwMode="auto">
            <a:xfrm>
              <a:off x="2688" y="2160"/>
              <a:ext cx="0" cy="0"/>
            </a:xfrm>
            <a:prstGeom prst="line">
              <a:avLst/>
            </a:prstGeom>
            <a:noFill/>
            <a:ln w="9525">
              <a:solidFill>
                <a:schemeClr val="tx1"/>
              </a:solidFill>
              <a:miter lim="800000"/>
              <a:headEnd/>
              <a:tailEnd/>
            </a:ln>
          </p:spPr>
          <p:txBody>
            <a:bodyPr wrap="none"/>
            <a:lstStyle/>
            <a:p>
              <a:endParaRPr lang="en-US"/>
            </a:p>
          </p:txBody>
        </p:sp>
        <p:sp>
          <p:nvSpPr>
            <p:cNvPr id="41008" name="Line 63"/>
            <p:cNvSpPr>
              <a:spLocks noChangeShapeType="1"/>
            </p:cNvSpPr>
            <p:nvPr/>
          </p:nvSpPr>
          <p:spPr bwMode="auto">
            <a:xfrm>
              <a:off x="2688" y="2112"/>
              <a:ext cx="0" cy="96"/>
            </a:xfrm>
            <a:prstGeom prst="line">
              <a:avLst/>
            </a:prstGeom>
            <a:noFill/>
            <a:ln w="9525">
              <a:solidFill>
                <a:schemeClr val="tx1"/>
              </a:solidFill>
              <a:miter lim="800000"/>
              <a:headEnd/>
              <a:tailEnd/>
            </a:ln>
          </p:spPr>
          <p:txBody>
            <a:bodyPr wrap="none"/>
            <a:lstStyle/>
            <a:p>
              <a:endParaRPr lang="en-US"/>
            </a:p>
          </p:txBody>
        </p:sp>
        <p:sp>
          <p:nvSpPr>
            <p:cNvPr id="41009" name="Line 64"/>
            <p:cNvSpPr>
              <a:spLocks noChangeShapeType="1"/>
            </p:cNvSpPr>
            <p:nvPr/>
          </p:nvSpPr>
          <p:spPr bwMode="auto">
            <a:xfrm>
              <a:off x="5280" y="2112"/>
              <a:ext cx="0" cy="96"/>
            </a:xfrm>
            <a:prstGeom prst="line">
              <a:avLst/>
            </a:prstGeom>
            <a:noFill/>
            <a:ln w="9525">
              <a:solidFill>
                <a:schemeClr val="tx1"/>
              </a:solidFill>
              <a:miter lim="800000"/>
              <a:headEnd/>
              <a:tailEnd/>
            </a:ln>
          </p:spPr>
          <p:txBody>
            <a:bodyPr wrap="none"/>
            <a:lstStyle/>
            <a:p>
              <a:endParaRPr lang="en-US"/>
            </a:p>
          </p:txBody>
        </p:sp>
        <p:sp>
          <p:nvSpPr>
            <p:cNvPr id="41010" name="Line 65"/>
            <p:cNvSpPr>
              <a:spLocks noChangeShapeType="1"/>
            </p:cNvSpPr>
            <p:nvPr/>
          </p:nvSpPr>
          <p:spPr bwMode="auto">
            <a:xfrm>
              <a:off x="3840" y="2088"/>
              <a:ext cx="0" cy="144"/>
            </a:xfrm>
            <a:prstGeom prst="line">
              <a:avLst/>
            </a:prstGeom>
            <a:noFill/>
            <a:ln w="9525">
              <a:solidFill>
                <a:schemeClr val="tx1"/>
              </a:solidFill>
              <a:miter lim="800000"/>
              <a:headEnd/>
              <a:tailEnd/>
            </a:ln>
          </p:spPr>
          <p:txBody>
            <a:bodyPr wrap="none"/>
            <a:lstStyle/>
            <a:p>
              <a:endParaRPr lang="en-US"/>
            </a:p>
          </p:txBody>
        </p:sp>
      </p:grpSp>
      <p:grpSp>
        <p:nvGrpSpPr>
          <p:cNvPr id="7" name="Group 66"/>
          <p:cNvGrpSpPr>
            <a:grpSpLocks/>
          </p:cNvGrpSpPr>
          <p:nvPr/>
        </p:nvGrpSpPr>
        <p:grpSpPr bwMode="auto">
          <a:xfrm>
            <a:off x="3810000" y="3024188"/>
            <a:ext cx="3962400" cy="250825"/>
            <a:chOff x="2400" y="1776"/>
            <a:chExt cx="2496" cy="144"/>
          </a:xfrm>
        </p:grpSpPr>
        <p:sp>
          <p:nvSpPr>
            <p:cNvPr id="40998" name="Line 67"/>
            <p:cNvSpPr>
              <a:spLocks noChangeShapeType="1"/>
            </p:cNvSpPr>
            <p:nvPr/>
          </p:nvSpPr>
          <p:spPr bwMode="auto">
            <a:xfrm>
              <a:off x="2400" y="1872"/>
              <a:ext cx="720" cy="0"/>
            </a:xfrm>
            <a:prstGeom prst="line">
              <a:avLst/>
            </a:prstGeom>
            <a:noFill/>
            <a:ln w="9525" cap="rnd">
              <a:solidFill>
                <a:schemeClr val="tx1"/>
              </a:solidFill>
              <a:prstDash val="sysDot"/>
              <a:miter lim="800000"/>
              <a:headEnd/>
              <a:tailEnd/>
            </a:ln>
          </p:spPr>
          <p:txBody>
            <a:bodyPr wrap="none"/>
            <a:lstStyle/>
            <a:p>
              <a:endParaRPr lang="en-US"/>
            </a:p>
          </p:txBody>
        </p:sp>
        <p:sp>
          <p:nvSpPr>
            <p:cNvPr id="40999" name="Line 68"/>
            <p:cNvSpPr>
              <a:spLocks noChangeShapeType="1"/>
            </p:cNvSpPr>
            <p:nvPr/>
          </p:nvSpPr>
          <p:spPr bwMode="auto">
            <a:xfrm>
              <a:off x="4128" y="1872"/>
              <a:ext cx="768" cy="0"/>
            </a:xfrm>
            <a:prstGeom prst="line">
              <a:avLst/>
            </a:prstGeom>
            <a:noFill/>
            <a:ln w="9525" cap="rnd">
              <a:solidFill>
                <a:schemeClr val="tx1"/>
              </a:solidFill>
              <a:prstDash val="sysDot"/>
              <a:miter lim="800000"/>
              <a:headEnd/>
              <a:tailEnd/>
            </a:ln>
          </p:spPr>
          <p:txBody>
            <a:bodyPr wrap="none"/>
            <a:lstStyle/>
            <a:p>
              <a:endParaRPr lang="en-US"/>
            </a:p>
          </p:txBody>
        </p:sp>
        <p:sp>
          <p:nvSpPr>
            <p:cNvPr id="41000" name="Rectangle 69"/>
            <p:cNvSpPr>
              <a:spLocks noChangeArrowheads="1"/>
            </p:cNvSpPr>
            <p:nvPr/>
          </p:nvSpPr>
          <p:spPr bwMode="auto">
            <a:xfrm>
              <a:off x="3120" y="1776"/>
              <a:ext cx="1008" cy="144"/>
            </a:xfrm>
            <a:prstGeom prst="rect">
              <a:avLst/>
            </a:prstGeom>
            <a:solidFill>
              <a:schemeClr val="accent2"/>
            </a:solidFill>
            <a:ln w="9525">
              <a:solidFill>
                <a:schemeClr val="tx1"/>
              </a:solidFill>
              <a:miter lim="800000"/>
              <a:headEnd/>
              <a:tailEnd/>
            </a:ln>
          </p:spPr>
          <p:txBody>
            <a:bodyPr wrap="none" anchor="ctr"/>
            <a:lstStyle/>
            <a:p>
              <a:endParaRPr lang="en-US"/>
            </a:p>
          </p:txBody>
        </p:sp>
        <p:sp>
          <p:nvSpPr>
            <p:cNvPr id="41001" name="Line 70"/>
            <p:cNvSpPr>
              <a:spLocks noChangeShapeType="1"/>
            </p:cNvSpPr>
            <p:nvPr/>
          </p:nvSpPr>
          <p:spPr bwMode="auto">
            <a:xfrm>
              <a:off x="2400" y="1824"/>
              <a:ext cx="0" cy="96"/>
            </a:xfrm>
            <a:prstGeom prst="line">
              <a:avLst/>
            </a:prstGeom>
            <a:noFill/>
            <a:ln w="9525">
              <a:solidFill>
                <a:schemeClr val="tx1"/>
              </a:solidFill>
              <a:miter lim="800000"/>
              <a:headEnd/>
              <a:tailEnd/>
            </a:ln>
          </p:spPr>
          <p:txBody>
            <a:bodyPr wrap="none"/>
            <a:lstStyle/>
            <a:p>
              <a:endParaRPr lang="en-US"/>
            </a:p>
          </p:txBody>
        </p:sp>
        <p:sp>
          <p:nvSpPr>
            <p:cNvPr id="41002" name="Line 71"/>
            <p:cNvSpPr>
              <a:spLocks noChangeShapeType="1"/>
            </p:cNvSpPr>
            <p:nvPr/>
          </p:nvSpPr>
          <p:spPr bwMode="auto">
            <a:xfrm>
              <a:off x="4896" y="1824"/>
              <a:ext cx="0" cy="96"/>
            </a:xfrm>
            <a:prstGeom prst="line">
              <a:avLst/>
            </a:prstGeom>
            <a:noFill/>
            <a:ln w="9525">
              <a:solidFill>
                <a:schemeClr val="tx1"/>
              </a:solidFill>
              <a:miter lim="800000"/>
              <a:headEnd/>
              <a:tailEnd/>
            </a:ln>
          </p:spPr>
          <p:txBody>
            <a:bodyPr wrap="none"/>
            <a:lstStyle/>
            <a:p>
              <a:endParaRPr lang="en-US"/>
            </a:p>
          </p:txBody>
        </p:sp>
        <p:sp>
          <p:nvSpPr>
            <p:cNvPr id="41003" name="Line 72"/>
            <p:cNvSpPr>
              <a:spLocks noChangeShapeType="1"/>
            </p:cNvSpPr>
            <p:nvPr/>
          </p:nvSpPr>
          <p:spPr bwMode="auto">
            <a:xfrm>
              <a:off x="3456" y="1776"/>
              <a:ext cx="0" cy="144"/>
            </a:xfrm>
            <a:prstGeom prst="line">
              <a:avLst/>
            </a:prstGeom>
            <a:noFill/>
            <a:ln w="9525">
              <a:solidFill>
                <a:schemeClr val="tx1"/>
              </a:solidFill>
              <a:miter lim="800000"/>
              <a:headEnd/>
              <a:tailEnd/>
            </a:ln>
          </p:spPr>
          <p:txBody>
            <a:bodyPr wrap="none"/>
            <a:lstStyle/>
            <a:p>
              <a:endParaRPr lang="en-US"/>
            </a:p>
          </p:txBody>
        </p:sp>
      </p:grpSp>
      <p:grpSp>
        <p:nvGrpSpPr>
          <p:cNvPr id="8" name="Group 73"/>
          <p:cNvGrpSpPr>
            <a:grpSpLocks/>
          </p:cNvGrpSpPr>
          <p:nvPr/>
        </p:nvGrpSpPr>
        <p:grpSpPr bwMode="auto">
          <a:xfrm>
            <a:off x="3352800" y="2605088"/>
            <a:ext cx="3962400" cy="250825"/>
            <a:chOff x="2112" y="1536"/>
            <a:chExt cx="2496" cy="144"/>
          </a:xfrm>
        </p:grpSpPr>
        <p:sp>
          <p:nvSpPr>
            <p:cNvPr id="40992" name="Line 74"/>
            <p:cNvSpPr>
              <a:spLocks noChangeShapeType="1"/>
            </p:cNvSpPr>
            <p:nvPr/>
          </p:nvSpPr>
          <p:spPr bwMode="auto">
            <a:xfrm>
              <a:off x="2112" y="1632"/>
              <a:ext cx="672" cy="0"/>
            </a:xfrm>
            <a:prstGeom prst="line">
              <a:avLst/>
            </a:prstGeom>
            <a:noFill/>
            <a:ln w="9525" cap="rnd">
              <a:solidFill>
                <a:schemeClr val="tx1"/>
              </a:solidFill>
              <a:prstDash val="sysDot"/>
              <a:miter lim="800000"/>
              <a:headEnd/>
              <a:tailEnd/>
            </a:ln>
          </p:spPr>
          <p:txBody>
            <a:bodyPr wrap="none"/>
            <a:lstStyle/>
            <a:p>
              <a:endParaRPr lang="en-US"/>
            </a:p>
          </p:txBody>
        </p:sp>
        <p:sp>
          <p:nvSpPr>
            <p:cNvPr id="40993" name="Line 75"/>
            <p:cNvSpPr>
              <a:spLocks noChangeShapeType="1"/>
            </p:cNvSpPr>
            <p:nvPr/>
          </p:nvSpPr>
          <p:spPr bwMode="auto">
            <a:xfrm>
              <a:off x="3792" y="1632"/>
              <a:ext cx="816" cy="0"/>
            </a:xfrm>
            <a:prstGeom prst="line">
              <a:avLst/>
            </a:prstGeom>
            <a:noFill/>
            <a:ln w="9525" cap="rnd">
              <a:solidFill>
                <a:schemeClr val="tx1"/>
              </a:solidFill>
              <a:prstDash val="sysDot"/>
              <a:miter lim="800000"/>
              <a:headEnd/>
              <a:tailEnd/>
            </a:ln>
          </p:spPr>
          <p:txBody>
            <a:bodyPr wrap="none"/>
            <a:lstStyle/>
            <a:p>
              <a:endParaRPr lang="en-US"/>
            </a:p>
          </p:txBody>
        </p:sp>
        <p:sp>
          <p:nvSpPr>
            <p:cNvPr id="40994" name="Rectangle 76"/>
            <p:cNvSpPr>
              <a:spLocks noChangeArrowheads="1"/>
            </p:cNvSpPr>
            <p:nvPr/>
          </p:nvSpPr>
          <p:spPr bwMode="auto">
            <a:xfrm>
              <a:off x="2784" y="1536"/>
              <a:ext cx="1008" cy="144"/>
            </a:xfrm>
            <a:prstGeom prst="rect">
              <a:avLst/>
            </a:prstGeom>
            <a:solidFill>
              <a:schemeClr val="accent2"/>
            </a:solidFill>
            <a:ln w="9525">
              <a:solidFill>
                <a:schemeClr val="tx1"/>
              </a:solidFill>
              <a:miter lim="800000"/>
              <a:headEnd/>
              <a:tailEnd/>
            </a:ln>
          </p:spPr>
          <p:txBody>
            <a:bodyPr wrap="none" anchor="ctr"/>
            <a:lstStyle/>
            <a:p>
              <a:endParaRPr lang="en-US"/>
            </a:p>
          </p:txBody>
        </p:sp>
        <p:sp>
          <p:nvSpPr>
            <p:cNvPr id="40995" name="Line 77"/>
            <p:cNvSpPr>
              <a:spLocks noChangeShapeType="1"/>
            </p:cNvSpPr>
            <p:nvPr/>
          </p:nvSpPr>
          <p:spPr bwMode="auto">
            <a:xfrm>
              <a:off x="2112" y="1584"/>
              <a:ext cx="0" cy="96"/>
            </a:xfrm>
            <a:prstGeom prst="line">
              <a:avLst/>
            </a:prstGeom>
            <a:noFill/>
            <a:ln w="9525">
              <a:solidFill>
                <a:schemeClr val="tx1"/>
              </a:solidFill>
              <a:miter lim="800000"/>
              <a:headEnd/>
              <a:tailEnd/>
            </a:ln>
          </p:spPr>
          <p:txBody>
            <a:bodyPr wrap="none"/>
            <a:lstStyle/>
            <a:p>
              <a:endParaRPr lang="en-US"/>
            </a:p>
          </p:txBody>
        </p:sp>
        <p:sp>
          <p:nvSpPr>
            <p:cNvPr id="40996" name="Line 78"/>
            <p:cNvSpPr>
              <a:spLocks noChangeShapeType="1"/>
            </p:cNvSpPr>
            <p:nvPr/>
          </p:nvSpPr>
          <p:spPr bwMode="auto">
            <a:xfrm>
              <a:off x="4608" y="1584"/>
              <a:ext cx="0" cy="96"/>
            </a:xfrm>
            <a:prstGeom prst="line">
              <a:avLst/>
            </a:prstGeom>
            <a:noFill/>
            <a:ln w="9525">
              <a:solidFill>
                <a:schemeClr val="tx1"/>
              </a:solidFill>
              <a:miter lim="800000"/>
              <a:headEnd/>
              <a:tailEnd/>
            </a:ln>
          </p:spPr>
          <p:txBody>
            <a:bodyPr wrap="none"/>
            <a:lstStyle/>
            <a:p>
              <a:endParaRPr lang="en-US"/>
            </a:p>
          </p:txBody>
        </p:sp>
        <p:sp>
          <p:nvSpPr>
            <p:cNvPr id="40997" name="Line 79"/>
            <p:cNvSpPr>
              <a:spLocks noChangeShapeType="1"/>
            </p:cNvSpPr>
            <p:nvPr/>
          </p:nvSpPr>
          <p:spPr bwMode="auto">
            <a:xfrm>
              <a:off x="3456" y="1536"/>
              <a:ext cx="0" cy="144"/>
            </a:xfrm>
            <a:prstGeom prst="line">
              <a:avLst/>
            </a:prstGeom>
            <a:noFill/>
            <a:ln w="9525">
              <a:solidFill>
                <a:schemeClr val="tx1"/>
              </a:solidFill>
              <a:miter lim="800000"/>
              <a:headEnd/>
              <a:tailEnd/>
            </a:ln>
          </p:spPr>
          <p:txBody>
            <a:bodyPr wrap="none"/>
            <a:lstStyle/>
            <a:p>
              <a:endParaRPr lang="en-US"/>
            </a:p>
          </p:txBody>
        </p:sp>
      </p:grpSp>
      <p:sp>
        <p:nvSpPr>
          <p:cNvPr id="40989" name="Line 80"/>
          <p:cNvSpPr>
            <a:spLocks noChangeShapeType="1"/>
          </p:cNvSpPr>
          <p:nvPr/>
        </p:nvSpPr>
        <p:spPr bwMode="auto">
          <a:xfrm>
            <a:off x="2590800" y="2438400"/>
            <a:ext cx="0" cy="166688"/>
          </a:xfrm>
          <a:prstGeom prst="line">
            <a:avLst/>
          </a:prstGeom>
          <a:noFill/>
          <a:ln w="9525">
            <a:solidFill>
              <a:schemeClr val="tx1"/>
            </a:solidFill>
            <a:miter lim="800000"/>
            <a:headEnd/>
            <a:tailEnd/>
          </a:ln>
        </p:spPr>
        <p:txBody>
          <a:bodyPr wrap="none"/>
          <a:lstStyle/>
          <a:p>
            <a:endParaRPr lang="en-US"/>
          </a:p>
        </p:txBody>
      </p:sp>
      <p:sp>
        <p:nvSpPr>
          <p:cNvPr id="40990" name="Line 81"/>
          <p:cNvSpPr>
            <a:spLocks noChangeShapeType="1"/>
          </p:cNvSpPr>
          <p:nvPr/>
        </p:nvSpPr>
        <p:spPr bwMode="auto">
          <a:xfrm>
            <a:off x="8382000" y="4946650"/>
            <a:ext cx="381000" cy="0"/>
          </a:xfrm>
          <a:prstGeom prst="line">
            <a:avLst/>
          </a:prstGeom>
          <a:noFill/>
          <a:ln w="9525">
            <a:solidFill>
              <a:schemeClr val="tx1"/>
            </a:solidFill>
            <a:miter lim="800000"/>
            <a:headEnd/>
            <a:tailEnd/>
          </a:ln>
        </p:spPr>
        <p:txBody>
          <a:bodyPr wrap="none"/>
          <a:lstStyle/>
          <a:p>
            <a:endParaRPr lang="en-US"/>
          </a:p>
        </p:txBody>
      </p:sp>
      <p:sp>
        <p:nvSpPr>
          <p:cNvPr id="40991" name="Line 82"/>
          <p:cNvSpPr>
            <a:spLocks noChangeShapeType="1"/>
          </p:cNvSpPr>
          <p:nvPr/>
        </p:nvSpPr>
        <p:spPr bwMode="auto">
          <a:xfrm>
            <a:off x="8763000" y="2438400"/>
            <a:ext cx="0" cy="2508250"/>
          </a:xfrm>
          <a:prstGeom prst="line">
            <a:avLst/>
          </a:prstGeom>
          <a:noFill/>
          <a:ln w="9525">
            <a:solidFill>
              <a:schemeClr val="tx1"/>
            </a:solidFill>
            <a:miter lim="800000"/>
            <a:headEnd/>
            <a:tailEnd/>
          </a:ln>
        </p:spPr>
        <p:txBody>
          <a:bodyPr wrap="none"/>
          <a:lstStyle/>
          <a:p>
            <a:endParaRPr lang="en-US"/>
          </a:p>
        </p:txBody>
      </p:sp>
      <p:sp>
        <p:nvSpPr>
          <p:cNvPr id="83" name="TextBox 82"/>
          <p:cNvSpPr txBox="1"/>
          <p:nvPr/>
        </p:nvSpPr>
        <p:spPr>
          <a:xfrm>
            <a:off x="344054" y="6072206"/>
            <a:ext cx="7967246" cy="461665"/>
          </a:xfrm>
          <a:prstGeom prst="rect">
            <a:avLst/>
          </a:prstGeom>
          <a:noFill/>
        </p:spPr>
        <p:txBody>
          <a:bodyPr wrap="none" rtlCol="1">
            <a:spAutoFit/>
          </a:bodyPr>
          <a:lstStyle/>
          <a:p>
            <a:r>
              <a:rPr lang="fa-IR" sz="2400" dirty="0" smtClean="0">
                <a:cs typeface="B Koodak" pitchFamily="2" charset="-78"/>
              </a:rPr>
              <a:t>بدون ابزار مناسب اختلالات حتي توسط پزشك  نيزدير تشخيص داده مي شود</a:t>
            </a:r>
            <a:endParaRPr lang="fa-IR" sz="2400"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Freeform 2"/>
          <p:cNvSpPr>
            <a:spLocks/>
          </p:cNvSpPr>
          <p:nvPr/>
        </p:nvSpPr>
        <p:spPr bwMode="auto">
          <a:xfrm>
            <a:off x="971550" y="1195388"/>
            <a:ext cx="8424863" cy="4213225"/>
          </a:xfrm>
          <a:custGeom>
            <a:avLst/>
            <a:gdLst/>
            <a:ahLst/>
            <a:cxnLst>
              <a:cxn ang="0">
                <a:pos x="0" y="91"/>
              </a:cxn>
              <a:cxn ang="0">
                <a:pos x="227" y="45"/>
              </a:cxn>
              <a:cxn ang="0">
                <a:pos x="590" y="0"/>
              </a:cxn>
              <a:cxn ang="0">
                <a:pos x="953" y="45"/>
              </a:cxn>
              <a:cxn ang="0">
                <a:pos x="1270" y="272"/>
              </a:cxn>
              <a:cxn ang="0">
                <a:pos x="1588" y="590"/>
              </a:cxn>
              <a:cxn ang="0">
                <a:pos x="1860" y="953"/>
              </a:cxn>
              <a:cxn ang="0">
                <a:pos x="2268" y="1542"/>
              </a:cxn>
              <a:cxn ang="0">
                <a:pos x="2631" y="2223"/>
              </a:cxn>
              <a:cxn ang="0">
                <a:pos x="3357" y="2449"/>
              </a:cxn>
              <a:cxn ang="0">
                <a:pos x="4672" y="2631"/>
              </a:cxn>
              <a:cxn ang="0">
                <a:pos x="5307" y="2586"/>
              </a:cxn>
            </a:cxnLst>
            <a:rect l="0" t="0" r="r" b="b"/>
            <a:pathLst>
              <a:path w="5307" h="2654">
                <a:moveTo>
                  <a:pt x="0" y="91"/>
                </a:moveTo>
                <a:cubicBezTo>
                  <a:pt x="64" y="75"/>
                  <a:pt x="129" y="60"/>
                  <a:pt x="227" y="45"/>
                </a:cubicBezTo>
                <a:cubicBezTo>
                  <a:pt x="325" y="30"/>
                  <a:pt x="469" y="0"/>
                  <a:pt x="590" y="0"/>
                </a:cubicBezTo>
                <a:cubicBezTo>
                  <a:pt x="711" y="0"/>
                  <a:pt x="840" y="0"/>
                  <a:pt x="953" y="45"/>
                </a:cubicBezTo>
                <a:cubicBezTo>
                  <a:pt x="1066" y="90"/>
                  <a:pt x="1164" y="181"/>
                  <a:pt x="1270" y="272"/>
                </a:cubicBezTo>
                <a:cubicBezTo>
                  <a:pt x="1376" y="363"/>
                  <a:pt x="1490" y="476"/>
                  <a:pt x="1588" y="590"/>
                </a:cubicBezTo>
                <a:cubicBezTo>
                  <a:pt x="1686" y="704"/>
                  <a:pt x="1747" y="794"/>
                  <a:pt x="1860" y="953"/>
                </a:cubicBezTo>
                <a:cubicBezTo>
                  <a:pt x="1973" y="1112"/>
                  <a:pt x="2140" y="1330"/>
                  <a:pt x="2268" y="1542"/>
                </a:cubicBezTo>
                <a:cubicBezTo>
                  <a:pt x="2396" y="1754"/>
                  <a:pt x="2449" y="2072"/>
                  <a:pt x="2631" y="2223"/>
                </a:cubicBezTo>
                <a:cubicBezTo>
                  <a:pt x="2813" y="2374"/>
                  <a:pt x="3017" y="2381"/>
                  <a:pt x="3357" y="2449"/>
                </a:cubicBezTo>
                <a:cubicBezTo>
                  <a:pt x="3697" y="2517"/>
                  <a:pt x="4347" y="2608"/>
                  <a:pt x="4672" y="2631"/>
                </a:cubicBezTo>
                <a:cubicBezTo>
                  <a:pt x="4997" y="2654"/>
                  <a:pt x="5152" y="2620"/>
                  <a:pt x="5307" y="2586"/>
                </a:cubicBezTo>
              </a:path>
            </a:pathLst>
          </a:custGeom>
          <a:noFill/>
          <a:ln w="76200">
            <a:solidFill>
              <a:srgbClr val="800080"/>
            </a:solidFill>
            <a:round/>
            <a:headEnd/>
            <a:tailEnd/>
          </a:ln>
          <a:effectLst/>
        </p:spPr>
        <p:txBody>
          <a:bodyPr/>
          <a:lstStyle/>
          <a:p>
            <a:endParaRPr lang="fa-IR"/>
          </a:p>
        </p:txBody>
      </p:sp>
      <p:sp>
        <p:nvSpPr>
          <p:cNvPr id="671747" name="Freeform 3"/>
          <p:cNvSpPr>
            <a:spLocks/>
          </p:cNvSpPr>
          <p:nvPr/>
        </p:nvSpPr>
        <p:spPr bwMode="auto">
          <a:xfrm>
            <a:off x="971550" y="1184275"/>
            <a:ext cx="8640763" cy="4259263"/>
          </a:xfrm>
          <a:custGeom>
            <a:avLst/>
            <a:gdLst/>
            <a:ahLst/>
            <a:cxnLst>
              <a:cxn ang="0">
                <a:pos x="0" y="143"/>
              </a:cxn>
              <a:cxn ang="0">
                <a:pos x="680" y="7"/>
              </a:cxn>
              <a:cxn ang="0">
                <a:pos x="1134" y="188"/>
              </a:cxn>
              <a:cxn ang="0">
                <a:pos x="1724" y="823"/>
              </a:cxn>
              <a:cxn ang="0">
                <a:pos x="2177" y="1459"/>
              </a:cxn>
              <a:cxn ang="0">
                <a:pos x="2540" y="2139"/>
              </a:cxn>
              <a:cxn ang="0">
                <a:pos x="3039" y="2456"/>
              </a:cxn>
              <a:cxn ang="0">
                <a:pos x="4128" y="2638"/>
              </a:cxn>
              <a:cxn ang="0">
                <a:pos x="5443" y="2683"/>
              </a:cxn>
            </a:cxnLst>
            <a:rect l="0" t="0" r="r" b="b"/>
            <a:pathLst>
              <a:path w="5443" h="2683">
                <a:moveTo>
                  <a:pt x="0" y="143"/>
                </a:moveTo>
                <a:cubicBezTo>
                  <a:pt x="245" y="71"/>
                  <a:pt x="491" y="0"/>
                  <a:pt x="680" y="7"/>
                </a:cubicBezTo>
                <a:cubicBezTo>
                  <a:pt x="869" y="14"/>
                  <a:pt x="960" y="52"/>
                  <a:pt x="1134" y="188"/>
                </a:cubicBezTo>
                <a:cubicBezTo>
                  <a:pt x="1308" y="324"/>
                  <a:pt x="1550" y="611"/>
                  <a:pt x="1724" y="823"/>
                </a:cubicBezTo>
                <a:cubicBezTo>
                  <a:pt x="1898" y="1035"/>
                  <a:pt x="2041" y="1240"/>
                  <a:pt x="2177" y="1459"/>
                </a:cubicBezTo>
                <a:cubicBezTo>
                  <a:pt x="2313" y="1678"/>
                  <a:pt x="2396" y="1973"/>
                  <a:pt x="2540" y="2139"/>
                </a:cubicBezTo>
                <a:cubicBezTo>
                  <a:pt x="2684" y="2305"/>
                  <a:pt x="2774" y="2373"/>
                  <a:pt x="3039" y="2456"/>
                </a:cubicBezTo>
                <a:cubicBezTo>
                  <a:pt x="3304" y="2539"/>
                  <a:pt x="3727" y="2600"/>
                  <a:pt x="4128" y="2638"/>
                </a:cubicBezTo>
                <a:cubicBezTo>
                  <a:pt x="4529" y="2676"/>
                  <a:pt x="4986" y="2679"/>
                  <a:pt x="5443" y="2683"/>
                </a:cubicBezTo>
              </a:path>
            </a:pathLst>
          </a:custGeom>
          <a:noFill/>
          <a:ln w="63500">
            <a:solidFill>
              <a:srgbClr val="00CC66"/>
            </a:solidFill>
            <a:round/>
            <a:headEnd/>
            <a:tailEnd/>
          </a:ln>
          <a:effectLst/>
        </p:spPr>
        <p:txBody>
          <a:bodyPr/>
          <a:lstStyle/>
          <a:p>
            <a:endParaRPr lang="fa-IR"/>
          </a:p>
        </p:txBody>
      </p:sp>
      <p:sp>
        <p:nvSpPr>
          <p:cNvPr id="671748" name="Freeform 4"/>
          <p:cNvSpPr>
            <a:spLocks/>
          </p:cNvSpPr>
          <p:nvPr/>
        </p:nvSpPr>
        <p:spPr bwMode="auto">
          <a:xfrm>
            <a:off x="971550" y="1252538"/>
            <a:ext cx="8424863" cy="3997325"/>
          </a:xfrm>
          <a:custGeom>
            <a:avLst/>
            <a:gdLst/>
            <a:ahLst/>
            <a:cxnLst>
              <a:cxn ang="0">
                <a:pos x="0" y="1021"/>
              </a:cxn>
              <a:cxn ang="0">
                <a:pos x="181" y="477"/>
              </a:cxn>
              <a:cxn ang="0">
                <a:pos x="363" y="159"/>
              </a:cxn>
              <a:cxn ang="0">
                <a:pos x="590" y="23"/>
              </a:cxn>
              <a:cxn ang="0">
                <a:pos x="907" y="23"/>
              </a:cxn>
              <a:cxn ang="0">
                <a:pos x="1134" y="159"/>
              </a:cxn>
              <a:cxn ang="0">
                <a:pos x="1315" y="341"/>
              </a:cxn>
              <a:cxn ang="0">
                <a:pos x="1724" y="840"/>
              </a:cxn>
              <a:cxn ang="0">
                <a:pos x="2132" y="1475"/>
              </a:cxn>
              <a:cxn ang="0">
                <a:pos x="2495" y="1974"/>
              </a:cxn>
              <a:cxn ang="0">
                <a:pos x="2903" y="2246"/>
              </a:cxn>
              <a:cxn ang="0">
                <a:pos x="4309" y="2473"/>
              </a:cxn>
              <a:cxn ang="0">
                <a:pos x="5307" y="2518"/>
              </a:cxn>
            </a:cxnLst>
            <a:rect l="0" t="0" r="r" b="b"/>
            <a:pathLst>
              <a:path w="5307" h="2518">
                <a:moveTo>
                  <a:pt x="0" y="1021"/>
                </a:moveTo>
                <a:cubicBezTo>
                  <a:pt x="60" y="821"/>
                  <a:pt x="120" y="621"/>
                  <a:pt x="181" y="477"/>
                </a:cubicBezTo>
                <a:cubicBezTo>
                  <a:pt x="242" y="333"/>
                  <a:pt x="295" y="235"/>
                  <a:pt x="363" y="159"/>
                </a:cubicBezTo>
                <a:cubicBezTo>
                  <a:pt x="431" y="83"/>
                  <a:pt x="499" y="46"/>
                  <a:pt x="590" y="23"/>
                </a:cubicBezTo>
                <a:cubicBezTo>
                  <a:pt x="681" y="0"/>
                  <a:pt x="816" y="0"/>
                  <a:pt x="907" y="23"/>
                </a:cubicBezTo>
                <a:cubicBezTo>
                  <a:pt x="998" y="46"/>
                  <a:pt x="1066" y="106"/>
                  <a:pt x="1134" y="159"/>
                </a:cubicBezTo>
                <a:cubicBezTo>
                  <a:pt x="1202" y="212"/>
                  <a:pt x="1217" y="228"/>
                  <a:pt x="1315" y="341"/>
                </a:cubicBezTo>
                <a:cubicBezTo>
                  <a:pt x="1413" y="454"/>
                  <a:pt x="1588" y="651"/>
                  <a:pt x="1724" y="840"/>
                </a:cubicBezTo>
                <a:cubicBezTo>
                  <a:pt x="1860" y="1029"/>
                  <a:pt x="2004" y="1286"/>
                  <a:pt x="2132" y="1475"/>
                </a:cubicBezTo>
                <a:cubicBezTo>
                  <a:pt x="2260" y="1664"/>
                  <a:pt x="2367" y="1846"/>
                  <a:pt x="2495" y="1974"/>
                </a:cubicBezTo>
                <a:cubicBezTo>
                  <a:pt x="2623" y="2102"/>
                  <a:pt x="2601" y="2163"/>
                  <a:pt x="2903" y="2246"/>
                </a:cubicBezTo>
                <a:cubicBezTo>
                  <a:pt x="3205" y="2329"/>
                  <a:pt x="3908" y="2428"/>
                  <a:pt x="4309" y="2473"/>
                </a:cubicBezTo>
                <a:cubicBezTo>
                  <a:pt x="4710" y="2518"/>
                  <a:pt x="5008" y="2518"/>
                  <a:pt x="5307" y="2518"/>
                </a:cubicBezTo>
              </a:path>
            </a:pathLst>
          </a:custGeom>
          <a:noFill/>
          <a:ln w="76200">
            <a:solidFill>
              <a:srgbClr val="000080"/>
            </a:solidFill>
            <a:round/>
            <a:headEnd/>
            <a:tailEnd/>
          </a:ln>
          <a:effectLst/>
        </p:spPr>
        <p:txBody>
          <a:bodyPr/>
          <a:lstStyle/>
          <a:p>
            <a:endParaRPr lang="fa-IR"/>
          </a:p>
        </p:txBody>
      </p:sp>
      <p:sp>
        <p:nvSpPr>
          <p:cNvPr id="671749" name="Freeform 5"/>
          <p:cNvSpPr>
            <a:spLocks/>
          </p:cNvSpPr>
          <p:nvPr/>
        </p:nvSpPr>
        <p:spPr bwMode="auto">
          <a:xfrm>
            <a:off x="971550" y="1371600"/>
            <a:ext cx="8856663" cy="4200525"/>
          </a:xfrm>
          <a:custGeom>
            <a:avLst/>
            <a:gdLst/>
            <a:ahLst/>
            <a:cxnLst>
              <a:cxn ang="0">
                <a:pos x="0" y="1965"/>
              </a:cxn>
              <a:cxn ang="0">
                <a:pos x="45" y="967"/>
              </a:cxn>
              <a:cxn ang="0">
                <a:pos x="136" y="378"/>
              </a:cxn>
              <a:cxn ang="0">
                <a:pos x="363" y="106"/>
              </a:cxn>
              <a:cxn ang="0">
                <a:pos x="726" y="15"/>
              </a:cxn>
              <a:cxn ang="0">
                <a:pos x="1225" y="196"/>
              </a:cxn>
              <a:cxn ang="0">
                <a:pos x="1678" y="877"/>
              </a:cxn>
              <a:cxn ang="0">
                <a:pos x="1996" y="1693"/>
              </a:cxn>
              <a:cxn ang="0">
                <a:pos x="2449" y="2238"/>
              </a:cxn>
              <a:cxn ang="0">
                <a:pos x="3175" y="2419"/>
              </a:cxn>
              <a:cxn ang="0">
                <a:pos x="5579" y="2646"/>
              </a:cxn>
            </a:cxnLst>
            <a:rect l="0" t="0" r="r" b="b"/>
            <a:pathLst>
              <a:path w="5579" h="2646">
                <a:moveTo>
                  <a:pt x="0" y="1965"/>
                </a:moveTo>
                <a:cubicBezTo>
                  <a:pt x="11" y="1598"/>
                  <a:pt x="22" y="1231"/>
                  <a:pt x="45" y="967"/>
                </a:cubicBezTo>
                <a:cubicBezTo>
                  <a:pt x="68" y="703"/>
                  <a:pt x="83" y="522"/>
                  <a:pt x="136" y="378"/>
                </a:cubicBezTo>
                <a:cubicBezTo>
                  <a:pt x="189" y="234"/>
                  <a:pt x="265" y="166"/>
                  <a:pt x="363" y="106"/>
                </a:cubicBezTo>
                <a:cubicBezTo>
                  <a:pt x="461" y="46"/>
                  <a:pt x="582" y="0"/>
                  <a:pt x="726" y="15"/>
                </a:cubicBezTo>
                <a:cubicBezTo>
                  <a:pt x="870" y="30"/>
                  <a:pt x="1066" y="52"/>
                  <a:pt x="1225" y="196"/>
                </a:cubicBezTo>
                <a:cubicBezTo>
                  <a:pt x="1384" y="340"/>
                  <a:pt x="1550" y="627"/>
                  <a:pt x="1678" y="877"/>
                </a:cubicBezTo>
                <a:cubicBezTo>
                  <a:pt x="1806" y="1127"/>
                  <a:pt x="1867" y="1466"/>
                  <a:pt x="1996" y="1693"/>
                </a:cubicBezTo>
                <a:cubicBezTo>
                  <a:pt x="2125" y="1920"/>
                  <a:pt x="2253" y="2117"/>
                  <a:pt x="2449" y="2238"/>
                </a:cubicBezTo>
                <a:cubicBezTo>
                  <a:pt x="2645" y="2359"/>
                  <a:pt x="2653" y="2351"/>
                  <a:pt x="3175" y="2419"/>
                </a:cubicBezTo>
                <a:cubicBezTo>
                  <a:pt x="3697" y="2487"/>
                  <a:pt x="5186" y="2608"/>
                  <a:pt x="5579" y="2646"/>
                </a:cubicBezTo>
              </a:path>
            </a:pathLst>
          </a:custGeom>
          <a:noFill/>
          <a:ln w="76200">
            <a:solidFill>
              <a:srgbClr val="FF00FF"/>
            </a:solidFill>
            <a:round/>
            <a:headEnd/>
            <a:tailEnd/>
          </a:ln>
          <a:effectLst/>
        </p:spPr>
        <p:txBody>
          <a:bodyPr/>
          <a:lstStyle/>
          <a:p>
            <a:endParaRPr lang="fa-IR"/>
          </a:p>
        </p:txBody>
      </p:sp>
      <p:sp>
        <p:nvSpPr>
          <p:cNvPr id="671750" name="Freeform 6"/>
          <p:cNvSpPr>
            <a:spLocks/>
          </p:cNvSpPr>
          <p:nvPr/>
        </p:nvSpPr>
        <p:spPr bwMode="auto">
          <a:xfrm>
            <a:off x="971550" y="1263650"/>
            <a:ext cx="8569325" cy="2868613"/>
          </a:xfrm>
          <a:custGeom>
            <a:avLst/>
            <a:gdLst/>
            <a:ahLst/>
            <a:cxnLst>
              <a:cxn ang="0">
                <a:pos x="0" y="1354"/>
              </a:cxn>
              <a:cxn ang="0">
                <a:pos x="272" y="537"/>
              </a:cxn>
              <a:cxn ang="0">
                <a:pos x="544" y="129"/>
              </a:cxn>
              <a:cxn ang="0">
                <a:pos x="1134" y="38"/>
              </a:cxn>
              <a:cxn ang="0">
                <a:pos x="2313" y="356"/>
              </a:cxn>
              <a:cxn ang="0">
                <a:pos x="4082" y="1263"/>
              </a:cxn>
              <a:cxn ang="0">
                <a:pos x="5398" y="1807"/>
              </a:cxn>
            </a:cxnLst>
            <a:rect l="0" t="0" r="r" b="b"/>
            <a:pathLst>
              <a:path w="5398" h="1807">
                <a:moveTo>
                  <a:pt x="0" y="1354"/>
                </a:moveTo>
                <a:cubicBezTo>
                  <a:pt x="90" y="1047"/>
                  <a:pt x="181" y="741"/>
                  <a:pt x="272" y="537"/>
                </a:cubicBezTo>
                <a:cubicBezTo>
                  <a:pt x="363" y="333"/>
                  <a:pt x="400" y="212"/>
                  <a:pt x="544" y="129"/>
                </a:cubicBezTo>
                <a:cubicBezTo>
                  <a:pt x="688" y="46"/>
                  <a:pt x="839" y="0"/>
                  <a:pt x="1134" y="38"/>
                </a:cubicBezTo>
                <a:cubicBezTo>
                  <a:pt x="1429" y="76"/>
                  <a:pt x="1822" y="152"/>
                  <a:pt x="2313" y="356"/>
                </a:cubicBezTo>
                <a:cubicBezTo>
                  <a:pt x="2804" y="560"/>
                  <a:pt x="3568" y="1021"/>
                  <a:pt x="4082" y="1263"/>
                </a:cubicBezTo>
                <a:cubicBezTo>
                  <a:pt x="4596" y="1505"/>
                  <a:pt x="5179" y="1716"/>
                  <a:pt x="5398" y="1807"/>
                </a:cubicBezTo>
              </a:path>
            </a:pathLst>
          </a:custGeom>
          <a:noFill/>
          <a:ln w="63500">
            <a:solidFill>
              <a:srgbClr val="FF9900"/>
            </a:solidFill>
            <a:round/>
            <a:headEnd/>
            <a:tailEnd/>
          </a:ln>
          <a:effectLst/>
        </p:spPr>
        <p:txBody>
          <a:bodyPr/>
          <a:lstStyle/>
          <a:p>
            <a:endParaRPr lang="fa-IR"/>
          </a:p>
        </p:txBody>
      </p:sp>
      <p:sp>
        <p:nvSpPr>
          <p:cNvPr id="671751" name="Freeform 7"/>
          <p:cNvSpPr>
            <a:spLocks/>
          </p:cNvSpPr>
          <p:nvPr/>
        </p:nvSpPr>
        <p:spPr bwMode="auto">
          <a:xfrm>
            <a:off x="971550" y="1420813"/>
            <a:ext cx="8353425" cy="4079875"/>
          </a:xfrm>
          <a:custGeom>
            <a:avLst/>
            <a:gdLst/>
            <a:ahLst/>
            <a:cxnLst>
              <a:cxn ang="0">
                <a:pos x="0" y="2570"/>
              </a:cxn>
              <a:cxn ang="0">
                <a:pos x="181" y="1844"/>
              </a:cxn>
              <a:cxn ang="0">
                <a:pos x="318" y="1028"/>
              </a:cxn>
              <a:cxn ang="0">
                <a:pos x="454" y="484"/>
              </a:cxn>
              <a:cxn ang="0">
                <a:pos x="590" y="166"/>
              </a:cxn>
              <a:cxn ang="0">
                <a:pos x="817" y="30"/>
              </a:cxn>
              <a:cxn ang="0">
                <a:pos x="1179" y="30"/>
              </a:cxn>
              <a:cxn ang="0">
                <a:pos x="1497" y="211"/>
              </a:cxn>
              <a:cxn ang="0">
                <a:pos x="1724" y="438"/>
              </a:cxn>
              <a:cxn ang="0">
                <a:pos x="2041" y="710"/>
              </a:cxn>
              <a:cxn ang="0">
                <a:pos x="2631" y="1073"/>
              </a:cxn>
              <a:cxn ang="0">
                <a:pos x="3357" y="1300"/>
              </a:cxn>
              <a:cxn ang="0">
                <a:pos x="4173" y="1436"/>
              </a:cxn>
              <a:cxn ang="0">
                <a:pos x="5262" y="1482"/>
              </a:cxn>
            </a:cxnLst>
            <a:rect l="0" t="0" r="r" b="b"/>
            <a:pathLst>
              <a:path w="5262" h="2570">
                <a:moveTo>
                  <a:pt x="0" y="2570"/>
                </a:moveTo>
                <a:cubicBezTo>
                  <a:pt x="64" y="2335"/>
                  <a:pt x="128" y="2101"/>
                  <a:pt x="181" y="1844"/>
                </a:cubicBezTo>
                <a:cubicBezTo>
                  <a:pt x="234" y="1587"/>
                  <a:pt x="272" y="1255"/>
                  <a:pt x="318" y="1028"/>
                </a:cubicBezTo>
                <a:cubicBezTo>
                  <a:pt x="364" y="801"/>
                  <a:pt x="409" y="628"/>
                  <a:pt x="454" y="484"/>
                </a:cubicBezTo>
                <a:cubicBezTo>
                  <a:pt x="499" y="340"/>
                  <a:pt x="530" y="242"/>
                  <a:pt x="590" y="166"/>
                </a:cubicBezTo>
                <a:cubicBezTo>
                  <a:pt x="650" y="90"/>
                  <a:pt x="719" y="53"/>
                  <a:pt x="817" y="30"/>
                </a:cubicBezTo>
                <a:cubicBezTo>
                  <a:pt x="915" y="7"/>
                  <a:pt x="1066" y="0"/>
                  <a:pt x="1179" y="30"/>
                </a:cubicBezTo>
                <a:cubicBezTo>
                  <a:pt x="1292" y="60"/>
                  <a:pt x="1406" y="143"/>
                  <a:pt x="1497" y="211"/>
                </a:cubicBezTo>
                <a:cubicBezTo>
                  <a:pt x="1588" y="279"/>
                  <a:pt x="1633" y="355"/>
                  <a:pt x="1724" y="438"/>
                </a:cubicBezTo>
                <a:cubicBezTo>
                  <a:pt x="1815" y="521"/>
                  <a:pt x="1890" y="604"/>
                  <a:pt x="2041" y="710"/>
                </a:cubicBezTo>
                <a:cubicBezTo>
                  <a:pt x="2192" y="816"/>
                  <a:pt x="2412" y="975"/>
                  <a:pt x="2631" y="1073"/>
                </a:cubicBezTo>
                <a:cubicBezTo>
                  <a:pt x="2850" y="1171"/>
                  <a:pt x="3100" y="1240"/>
                  <a:pt x="3357" y="1300"/>
                </a:cubicBezTo>
                <a:cubicBezTo>
                  <a:pt x="3614" y="1360"/>
                  <a:pt x="3856" y="1406"/>
                  <a:pt x="4173" y="1436"/>
                </a:cubicBezTo>
                <a:cubicBezTo>
                  <a:pt x="4490" y="1466"/>
                  <a:pt x="4876" y="1474"/>
                  <a:pt x="5262" y="1482"/>
                </a:cubicBezTo>
              </a:path>
            </a:pathLst>
          </a:custGeom>
          <a:noFill/>
          <a:ln w="63500">
            <a:solidFill>
              <a:srgbClr val="FF0000"/>
            </a:solidFill>
            <a:round/>
            <a:headEnd/>
            <a:tailEnd/>
          </a:ln>
          <a:effectLst/>
        </p:spPr>
        <p:txBody>
          <a:bodyPr/>
          <a:lstStyle/>
          <a:p>
            <a:endParaRPr lang="fa-IR"/>
          </a:p>
        </p:txBody>
      </p:sp>
      <p:sp>
        <p:nvSpPr>
          <p:cNvPr id="671752" name="Freeform 8"/>
          <p:cNvSpPr>
            <a:spLocks/>
          </p:cNvSpPr>
          <p:nvPr/>
        </p:nvSpPr>
        <p:spPr bwMode="auto">
          <a:xfrm>
            <a:off x="971550" y="1444625"/>
            <a:ext cx="8353425" cy="4056063"/>
          </a:xfrm>
          <a:custGeom>
            <a:avLst/>
            <a:gdLst/>
            <a:ahLst/>
            <a:cxnLst>
              <a:cxn ang="0">
                <a:pos x="0" y="2555"/>
              </a:cxn>
              <a:cxn ang="0">
                <a:pos x="409" y="2238"/>
              </a:cxn>
              <a:cxn ang="0">
                <a:pos x="635" y="1875"/>
              </a:cxn>
              <a:cxn ang="0">
                <a:pos x="726" y="1693"/>
              </a:cxn>
              <a:cxn ang="0">
                <a:pos x="908" y="1194"/>
              </a:cxn>
              <a:cxn ang="0">
                <a:pos x="1044" y="650"/>
              </a:cxn>
              <a:cxn ang="0">
                <a:pos x="1180" y="287"/>
              </a:cxn>
              <a:cxn ang="0">
                <a:pos x="1361" y="60"/>
              </a:cxn>
              <a:cxn ang="0">
                <a:pos x="1724" y="15"/>
              </a:cxn>
              <a:cxn ang="0">
                <a:pos x="2314" y="151"/>
              </a:cxn>
              <a:cxn ang="0">
                <a:pos x="2949" y="605"/>
              </a:cxn>
              <a:cxn ang="0">
                <a:pos x="3992" y="1013"/>
              </a:cxn>
              <a:cxn ang="0">
                <a:pos x="5262" y="1149"/>
              </a:cxn>
            </a:cxnLst>
            <a:rect l="0" t="0" r="r" b="b"/>
            <a:pathLst>
              <a:path w="5262" h="2555">
                <a:moveTo>
                  <a:pt x="0" y="2555"/>
                </a:moveTo>
                <a:cubicBezTo>
                  <a:pt x="151" y="2453"/>
                  <a:pt x="303" y="2351"/>
                  <a:pt x="409" y="2238"/>
                </a:cubicBezTo>
                <a:cubicBezTo>
                  <a:pt x="515" y="2125"/>
                  <a:pt x="582" y="1966"/>
                  <a:pt x="635" y="1875"/>
                </a:cubicBezTo>
                <a:cubicBezTo>
                  <a:pt x="688" y="1784"/>
                  <a:pt x="680" y="1807"/>
                  <a:pt x="726" y="1693"/>
                </a:cubicBezTo>
                <a:cubicBezTo>
                  <a:pt x="772" y="1579"/>
                  <a:pt x="855" y="1368"/>
                  <a:pt x="908" y="1194"/>
                </a:cubicBezTo>
                <a:cubicBezTo>
                  <a:pt x="961" y="1020"/>
                  <a:pt x="999" y="801"/>
                  <a:pt x="1044" y="650"/>
                </a:cubicBezTo>
                <a:cubicBezTo>
                  <a:pt x="1089" y="499"/>
                  <a:pt x="1127" y="385"/>
                  <a:pt x="1180" y="287"/>
                </a:cubicBezTo>
                <a:cubicBezTo>
                  <a:pt x="1233" y="189"/>
                  <a:pt x="1270" y="105"/>
                  <a:pt x="1361" y="60"/>
                </a:cubicBezTo>
                <a:cubicBezTo>
                  <a:pt x="1452" y="15"/>
                  <a:pt x="1565" y="0"/>
                  <a:pt x="1724" y="15"/>
                </a:cubicBezTo>
                <a:cubicBezTo>
                  <a:pt x="1883" y="30"/>
                  <a:pt x="2110" y="53"/>
                  <a:pt x="2314" y="151"/>
                </a:cubicBezTo>
                <a:cubicBezTo>
                  <a:pt x="2518" y="249"/>
                  <a:pt x="2669" y="461"/>
                  <a:pt x="2949" y="605"/>
                </a:cubicBezTo>
                <a:cubicBezTo>
                  <a:pt x="3229" y="749"/>
                  <a:pt x="3606" y="922"/>
                  <a:pt x="3992" y="1013"/>
                </a:cubicBezTo>
                <a:cubicBezTo>
                  <a:pt x="4378" y="1104"/>
                  <a:pt x="4820" y="1126"/>
                  <a:pt x="5262" y="1149"/>
                </a:cubicBezTo>
              </a:path>
            </a:pathLst>
          </a:custGeom>
          <a:noFill/>
          <a:ln w="63500">
            <a:solidFill>
              <a:srgbClr val="0000FF"/>
            </a:solidFill>
            <a:round/>
            <a:headEnd/>
            <a:tailEnd/>
          </a:ln>
          <a:effectLst/>
        </p:spPr>
        <p:txBody>
          <a:bodyPr/>
          <a:lstStyle/>
          <a:p>
            <a:endParaRPr lang="fa-IR"/>
          </a:p>
        </p:txBody>
      </p:sp>
      <p:sp>
        <p:nvSpPr>
          <p:cNvPr id="671753" name="Freeform 9"/>
          <p:cNvSpPr>
            <a:spLocks/>
          </p:cNvSpPr>
          <p:nvPr/>
        </p:nvSpPr>
        <p:spPr bwMode="auto">
          <a:xfrm>
            <a:off x="971550" y="1420813"/>
            <a:ext cx="8280400" cy="4079875"/>
          </a:xfrm>
          <a:custGeom>
            <a:avLst/>
            <a:gdLst/>
            <a:ahLst/>
            <a:cxnLst>
              <a:cxn ang="0">
                <a:pos x="0" y="2570"/>
              </a:cxn>
              <a:cxn ang="0">
                <a:pos x="499" y="2389"/>
              </a:cxn>
              <a:cxn ang="0">
                <a:pos x="817" y="2071"/>
              </a:cxn>
              <a:cxn ang="0">
                <a:pos x="1179" y="1391"/>
              </a:cxn>
              <a:cxn ang="0">
                <a:pos x="1361" y="756"/>
              </a:cxn>
              <a:cxn ang="0">
                <a:pos x="1497" y="302"/>
              </a:cxn>
              <a:cxn ang="0">
                <a:pos x="1769" y="30"/>
              </a:cxn>
              <a:cxn ang="0">
                <a:pos x="2359" y="121"/>
              </a:cxn>
              <a:cxn ang="0">
                <a:pos x="3039" y="484"/>
              </a:cxn>
              <a:cxn ang="0">
                <a:pos x="3538" y="710"/>
              </a:cxn>
              <a:cxn ang="0">
                <a:pos x="4581" y="892"/>
              </a:cxn>
              <a:cxn ang="0">
                <a:pos x="5216" y="937"/>
              </a:cxn>
            </a:cxnLst>
            <a:rect l="0" t="0" r="r" b="b"/>
            <a:pathLst>
              <a:path w="5216" h="2570">
                <a:moveTo>
                  <a:pt x="0" y="2570"/>
                </a:moveTo>
                <a:cubicBezTo>
                  <a:pt x="181" y="2521"/>
                  <a:pt x="363" y="2472"/>
                  <a:pt x="499" y="2389"/>
                </a:cubicBezTo>
                <a:cubicBezTo>
                  <a:pt x="635" y="2306"/>
                  <a:pt x="704" y="2237"/>
                  <a:pt x="817" y="2071"/>
                </a:cubicBezTo>
                <a:cubicBezTo>
                  <a:pt x="930" y="1905"/>
                  <a:pt x="1088" y="1610"/>
                  <a:pt x="1179" y="1391"/>
                </a:cubicBezTo>
                <a:cubicBezTo>
                  <a:pt x="1270" y="1172"/>
                  <a:pt x="1308" y="938"/>
                  <a:pt x="1361" y="756"/>
                </a:cubicBezTo>
                <a:cubicBezTo>
                  <a:pt x="1414" y="574"/>
                  <a:pt x="1429" y="423"/>
                  <a:pt x="1497" y="302"/>
                </a:cubicBezTo>
                <a:cubicBezTo>
                  <a:pt x="1565" y="181"/>
                  <a:pt x="1626" y="60"/>
                  <a:pt x="1769" y="30"/>
                </a:cubicBezTo>
                <a:cubicBezTo>
                  <a:pt x="1912" y="0"/>
                  <a:pt x="2147" y="45"/>
                  <a:pt x="2359" y="121"/>
                </a:cubicBezTo>
                <a:cubicBezTo>
                  <a:pt x="2571" y="197"/>
                  <a:pt x="2843" y="386"/>
                  <a:pt x="3039" y="484"/>
                </a:cubicBezTo>
                <a:cubicBezTo>
                  <a:pt x="3235" y="582"/>
                  <a:pt x="3281" y="642"/>
                  <a:pt x="3538" y="710"/>
                </a:cubicBezTo>
                <a:cubicBezTo>
                  <a:pt x="3795" y="778"/>
                  <a:pt x="4301" y="854"/>
                  <a:pt x="4581" y="892"/>
                </a:cubicBezTo>
                <a:cubicBezTo>
                  <a:pt x="4861" y="930"/>
                  <a:pt x="5038" y="933"/>
                  <a:pt x="5216" y="937"/>
                </a:cubicBezTo>
              </a:path>
            </a:pathLst>
          </a:custGeom>
          <a:noFill/>
          <a:ln w="63500">
            <a:solidFill>
              <a:schemeClr val="tx1"/>
            </a:solidFill>
            <a:round/>
            <a:headEnd/>
            <a:tailEnd/>
          </a:ln>
          <a:effectLst/>
        </p:spPr>
        <p:txBody>
          <a:bodyPr/>
          <a:lstStyle/>
          <a:p>
            <a:endParaRPr lang="fa-IR"/>
          </a:p>
        </p:txBody>
      </p:sp>
      <p:sp>
        <p:nvSpPr>
          <p:cNvPr id="671754" name="Line 10"/>
          <p:cNvSpPr>
            <a:spLocks noChangeShapeType="1"/>
          </p:cNvSpPr>
          <p:nvPr/>
        </p:nvSpPr>
        <p:spPr bwMode="auto">
          <a:xfrm>
            <a:off x="6372225" y="1268413"/>
            <a:ext cx="0" cy="4321175"/>
          </a:xfrm>
          <a:prstGeom prst="line">
            <a:avLst/>
          </a:prstGeom>
          <a:noFill/>
          <a:ln w="63500">
            <a:solidFill>
              <a:schemeClr val="tx1"/>
            </a:solidFill>
            <a:round/>
            <a:headEnd/>
            <a:tailEnd/>
          </a:ln>
          <a:effectLst/>
        </p:spPr>
        <p:txBody>
          <a:bodyPr/>
          <a:lstStyle/>
          <a:p>
            <a:endParaRPr lang="fa-IR"/>
          </a:p>
        </p:txBody>
      </p:sp>
      <p:sp>
        <p:nvSpPr>
          <p:cNvPr id="671755" name="Rectangle 11"/>
          <p:cNvSpPr>
            <a:spLocks noGrp="1" noChangeArrowheads="1"/>
          </p:cNvSpPr>
          <p:nvPr>
            <p:ph type="title"/>
          </p:nvPr>
        </p:nvSpPr>
        <p:spPr>
          <a:xfrm>
            <a:off x="107950" y="-187325"/>
            <a:ext cx="8928100" cy="1052513"/>
          </a:xfrm>
        </p:spPr>
        <p:txBody>
          <a:bodyPr/>
          <a:lstStyle/>
          <a:p>
            <a:r>
              <a:rPr lang="fa-IR" sz="3200" b="1" dirty="0" smtClean="0"/>
              <a:t>دوره  زمانی حساس در رشد مغزی کودکان خردسال</a:t>
            </a:r>
            <a:endParaRPr lang="en-US" sz="3200" b="1" dirty="0">
              <a:solidFill>
                <a:schemeClr val="tx1"/>
              </a:solidFill>
            </a:endParaRPr>
          </a:p>
        </p:txBody>
      </p:sp>
      <p:sp>
        <p:nvSpPr>
          <p:cNvPr id="671756" name="Rectangle 12"/>
          <p:cNvSpPr>
            <a:spLocks noChangeArrowheads="1"/>
          </p:cNvSpPr>
          <p:nvPr/>
        </p:nvSpPr>
        <p:spPr bwMode="auto">
          <a:xfrm>
            <a:off x="2206625" y="2633663"/>
            <a:ext cx="184150" cy="366712"/>
          </a:xfrm>
          <a:prstGeom prst="rect">
            <a:avLst/>
          </a:prstGeom>
          <a:noFill/>
          <a:ln w="9525">
            <a:noFill/>
            <a:miter lim="800000"/>
            <a:headEnd/>
            <a:tailEnd/>
          </a:ln>
          <a:effectLst/>
        </p:spPr>
        <p:txBody>
          <a:bodyPr wrap="none">
            <a:spAutoFit/>
          </a:bodyPr>
          <a:lstStyle/>
          <a:p>
            <a:endParaRPr lang="fa-IR">
              <a:latin typeface="Arial" pitchFamily="34" charset="0"/>
            </a:endParaRPr>
          </a:p>
        </p:txBody>
      </p:sp>
      <p:sp>
        <p:nvSpPr>
          <p:cNvPr id="671757" name="Text Box 13"/>
          <p:cNvSpPr txBox="1">
            <a:spLocks noChangeArrowheads="1"/>
          </p:cNvSpPr>
          <p:nvPr/>
        </p:nvSpPr>
        <p:spPr bwMode="auto">
          <a:xfrm>
            <a:off x="5724525" y="4349750"/>
            <a:ext cx="1368425" cy="427038"/>
          </a:xfrm>
          <a:prstGeom prst="rect">
            <a:avLst/>
          </a:prstGeom>
          <a:noFill/>
          <a:ln w="9525">
            <a:noFill/>
            <a:miter lim="800000"/>
            <a:headEnd/>
            <a:tailEnd/>
          </a:ln>
          <a:effectLst/>
        </p:spPr>
        <p:txBody>
          <a:bodyPr>
            <a:spAutoFit/>
          </a:bodyPr>
          <a:lstStyle/>
          <a:p>
            <a:pPr algn="r">
              <a:spcBef>
                <a:spcPct val="50000"/>
              </a:spcBef>
            </a:pPr>
            <a:r>
              <a:rPr lang="fa-IR" sz="2200" b="1" dirty="0" smtClean="0">
                <a:solidFill>
                  <a:srgbClr val="800080"/>
                </a:solidFill>
                <a:latin typeface="Palatino Linotype" pitchFamily="18" charset="0"/>
              </a:rPr>
              <a:t>بینایی</a:t>
            </a:r>
            <a:endParaRPr lang="en-US" sz="2200" b="1" dirty="0">
              <a:solidFill>
                <a:srgbClr val="800080"/>
              </a:solidFill>
              <a:latin typeface="Palatino Linotype" pitchFamily="18" charset="0"/>
            </a:endParaRPr>
          </a:p>
        </p:txBody>
      </p:sp>
      <p:sp>
        <p:nvSpPr>
          <p:cNvPr id="671758" name="Text Box 14"/>
          <p:cNvSpPr txBox="1">
            <a:spLocks noChangeArrowheads="1"/>
          </p:cNvSpPr>
          <p:nvPr/>
        </p:nvSpPr>
        <p:spPr bwMode="auto">
          <a:xfrm>
            <a:off x="757238" y="5548313"/>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0</a:t>
            </a:r>
          </a:p>
        </p:txBody>
      </p:sp>
      <p:sp>
        <p:nvSpPr>
          <p:cNvPr id="671759" name="Text Box 15"/>
          <p:cNvSpPr txBox="1">
            <a:spLocks noChangeArrowheads="1"/>
          </p:cNvSpPr>
          <p:nvPr/>
        </p:nvSpPr>
        <p:spPr bwMode="auto">
          <a:xfrm>
            <a:off x="1763713"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1</a:t>
            </a:r>
          </a:p>
        </p:txBody>
      </p:sp>
      <p:sp>
        <p:nvSpPr>
          <p:cNvPr id="671760" name="Text Box 16"/>
          <p:cNvSpPr txBox="1">
            <a:spLocks noChangeArrowheads="1"/>
          </p:cNvSpPr>
          <p:nvPr/>
        </p:nvSpPr>
        <p:spPr bwMode="auto">
          <a:xfrm>
            <a:off x="2844800"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2</a:t>
            </a:r>
          </a:p>
        </p:txBody>
      </p:sp>
      <p:sp>
        <p:nvSpPr>
          <p:cNvPr id="671761" name="Text Box 17"/>
          <p:cNvSpPr txBox="1">
            <a:spLocks noChangeArrowheads="1"/>
          </p:cNvSpPr>
          <p:nvPr/>
        </p:nvSpPr>
        <p:spPr bwMode="auto">
          <a:xfrm>
            <a:off x="3995738"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3</a:t>
            </a:r>
          </a:p>
        </p:txBody>
      </p:sp>
      <p:sp>
        <p:nvSpPr>
          <p:cNvPr id="671762" name="Text Box 18"/>
          <p:cNvSpPr txBox="1">
            <a:spLocks noChangeArrowheads="1"/>
          </p:cNvSpPr>
          <p:nvPr/>
        </p:nvSpPr>
        <p:spPr bwMode="auto">
          <a:xfrm>
            <a:off x="8461375"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7</a:t>
            </a:r>
          </a:p>
        </p:txBody>
      </p:sp>
      <p:sp>
        <p:nvSpPr>
          <p:cNvPr id="671763" name="Text Box 19"/>
          <p:cNvSpPr txBox="1">
            <a:spLocks noChangeArrowheads="1"/>
          </p:cNvSpPr>
          <p:nvPr/>
        </p:nvSpPr>
        <p:spPr bwMode="auto">
          <a:xfrm>
            <a:off x="7380288"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6</a:t>
            </a:r>
          </a:p>
        </p:txBody>
      </p:sp>
      <p:sp>
        <p:nvSpPr>
          <p:cNvPr id="671764" name="Text Box 20"/>
          <p:cNvSpPr txBox="1">
            <a:spLocks noChangeArrowheads="1"/>
          </p:cNvSpPr>
          <p:nvPr/>
        </p:nvSpPr>
        <p:spPr bwMode="auto">
          <a:xfrm>
            <a:off x="6229350"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5</a:t>
            </a:r>
          </a:p>
        </p:txBody>
      </p:sp>
      <p:sp>
        <p:nvSpPr>
          <p:cNvPr id="671765" name="Text Box 21"/>
          <p:cNvSpPr txBox="1">
            <a:spLocks noChangeArrowheads="1"/>
          </p:cNvSpPr>
          <p:nvPr/>
        </p:nvSpPr>
        <p:spPr bwMode="auto">
          <a:xfrm>
            <a:off x="5075238" y="5526088"/>
            <a:ext cx="358775" cy="457200"/>
          </a:xfrm>
          <a:prstGeom prst="rect">
            <a:avLst/>
          </a:prstGeom>
          <a:noFill/>
          <a:ln w="9525">
            <a:noFill/>
            <a:miter lim="800000"/>
            <a:headEnd/>
            <a:tailEnd/>
          </a:ln>
          <a:effectLst/>
        </p:spPr>
        <p:txBody>
          <a:bodyPr>
            <a:spAutoFit/>
          </a:bodyPr>
          <a:lstStyle/>
          <a:p>
            <a:pPr>
              <a:spcBef>
                <a:spcPct val="50000"/>
              </a:spcBef>
            </a:pPr>
            <a:r>
              <a:rPr lang="en-US" sz="2400" b="1">
                <a:solidFill>
                  <a:schemeClr val="tx1"/>
                </a:solidFill>
                <a:latin typeface="Palatino Linotype" pitchFamily="18" charset="0"/>
              </a:rPr>
              <a:t>4</a:t>
            </a:r>
          </a:p>
        </p:txBody>
      </p:sp>
      <p:sp>
        <p:nvSpPr>
          <p:cNvPr id="671766" name="Text Box 22"/>
          <p:cNvSpPr txBox="1">
            <a:spLocks noChangeArrowheads="1"/>
          </p:cNvSpPr>
          <p:nvPr/>
        </p:nvSpPr>
        <p:spPr bwMode="auto">
          <a:xfrm>
            <a:off x="34925" y="965200"/>
            <a:ext cx="936625" cy="461665"/>
          </a:xfrm>
          <a:prstGeom prst="rect">
            <a:avLst/>
          </a:prstGeom>
          <a:noFill/>
          <a:ln w="9525">
            <a:noFill/>
            <a:miter lim="800000"/>
            <a:headEnd/>
            <a:tailEnd/>
          </a:ln>
          <a:effectLst/>
        </p:spPr>
        <p:txBody>
          <a:bodyPr>
            <a:spAutoFit/>
          </a:bodyPr>
          <a:lstStyle/>
          <a:p>
            <a:pPr>
              <a:spcBef>
                <a:spcPct val="50000"/>
              </a:spcBef>
            </a:pPr>
            <a:r>
              <a:rPr lang="fa-IR" sz="2400" b="1" dirty="0" smtClean="0">
                <a:latin typeface="Palatino Linotype" pitchFamily="18" charset="0"/>
              </a:rPr>
              <a:t>زیاد</a:t>
            </a:r>
            <a:endParaRPr lang="en-US" sz="2400" b="1" dirty="0">
              <a:solidFill>
                <a:schemeClr val="tx1"/>
              </a:solidFill>
              <a:latin typeface="Palatino Linotype" pitchFamily="18" charset="0"/>
            </a:endParaRPr>
          </a:p>
        </p:txBody>
      </p:sp>
      <p:sp>
        <p:nvSpPr>
          <p:cNvPr id="671767" name="Text Box 23"/>
          <p:cNvSpPr txBox="1">
            <a:spLocks noChangeArrowheads="1"/>
          </p:cNvSpPr>
          <p:nvPr/>
        </p:nvSpPr>
        <p:spPr bwMode="auto">
          <a:xfrm>
            <a:off x="106363" y="5284788"/>
            <a:ext cx="936625" cy="457200"/>
          </a:xfrm>
          <a:prstGeom prst="rect">
            <a:avLst/>
          </a:prstGeom>
          <a:noFill/>
          <a:ln w="9525">
            <a:noFill/>
            <a:miter lim="800000"/>
            <a:headEnd/>
            <a:tailEnd/>
          </a:ln>
          <a:effectLst/>
        </p:spPr>
        <p:txBody>
          <a:bodyPr>
            <a:spAutoFit/>
          </a:bodyPr>
          <a:lstStyle/>
          <a:p>
            <a:pPr algn="ctr">
              <a:spcBef>
                <a:spcPct val="50000"/>
              </a:spcBef>
            </a:pPr>
            <a:r>
              <a:rPr lang="fa-IR" sz="2400" b="1" dirty="0" smtClean="0">
                <a:solidFill>
                  <a:schemeClr val="tx1"/>
                </a:solidFill>
                <a:latin typeface="Palatino Linotype" pitchFamily="18" charset="0"/>
              </a:rPr>
              <a:t>کم</a:t>
            </a:r>
            <a:endParaRPr lang="en-US" sz="2400" b="1" dirty="0">
              <a:solidFill>
                <a:schemeClr val="tx1"/>
              </a:solidFill>
              <a:latin typeface="Palatino Linotype" pitchFamily="18" charset="0"/>
            </a:endParaRPr>
          </a:p>
        </p:txBody>
      </p:sp>
      <p:sp>
        <p:nvSpPr>
          <p:cNvPr id="671768" name="Text Box 24"/>
          <p:cNvSpPr txBox="1">
            <a:spLocks noChangeArrowheads="1"/>
          </p:cNvSpPr>
          <p:nvPr/>
        </p:nvSpPr>
        <p:spPr bwMode="auto">
          <a:xfrm>
            <a:off x="4283075" y="5789613"/>
            <a:ext cx="1223963" cy="646331"/>
          </a:xfrm>
          <a:prstGeom prst="rect">
            <a:avLst/>
          </a:prstGeom>
          <a:noFill/>
          <a:ln w="9525">
            <a:noFill/>
            <a:miter lim="800000"/>
            <a:headEnd/>
            <a:tailEnd/>
          </a:ln>
          <a:effectLst/>
        </p:spPr>
        <p:txBody>
          <a:bodyPr>
            <a:spAutoFit/>
          </a:bodyPr>
          <a:lstStyle/>
          <a:p>
            <a:pPr algn="ctr">
              <a:spcBef>
                <a:spcPct val="50000"/>
              </a:spcBef>
            </a:pPr>
            <a:r>
              <a:rPr lang="fa-IR" sz="3600" b="1" dirty="0" smtClean="0">
                <a:solidFill>
                  <a:srgbClr val="FF0000"/>
                </a:solidFill>
                <a:latin typeface="Palatino Linotype" pitchFamily="18" charset="0"/>
              </a:rPr>
              <a:t>سال</a:t>
            </a:r>
            <a:endParaRPr lang="en-US" sz="3600" b="1" dirty="0">
              <a:solidFill>
                <a:srgbClr val="FF0000"/>
              </a:solidFill>
              <a:latin typeface="Palatino Linotype" pitchFamily="18" charset="0"/>
            </a:endParaRPr>
          </a:p>
        </p:txBody>
      </p:sp>
      <p:sp>
        <p:nvSpPr>
          <p:cNvPr id="671769" name="Text Box 25"/>
          <p:cNvSpPr txBox="1">
            <a:spLocks noChangeArrowheads="1"/>
          </p:cNvSpPr>
          <p:nvPr/>
        </p:nvSpPr>
        <p:spPr bwMode="auto">
          <a:xfrm>
            <a:off x="4787900" y="3633788"/>
            <a:ext cx="4537075" cy="427037"/>
          </a:xfrm>
          <a:prstGeom prst="rect">
            <a:avLst/>
          </a:prstGeom>
          <a:noFill/>
          <a:ln w="9525">
            <a:noFill/>
            <a:miter lim="800000"/>
            <a:headEnd/>
            <a:tailEnd/>
          </a:ln>
          <a:effectLst/>
        </p:spPr>
        <p:txBody>
          <a:bodyPr>
            <a:spAutoFit/>
          </a:bodyPr>
          <a:lstStyle/>
          <a:p>
            <a:pPr algn="ctr">
              <a:spcBef>
                <a:spcPct val="50000"/>
              </a:spcBef>
            </a:pPr>
            <a:r>
              <a:rPr lang="fa-IR" sz="2200" b="1" dirty="0" smtClean="0">
                <a:solidFill>
                  <a:srgbClr val="003399"/>
                </a:solidFill>
                <a:latin typeface="Palatino Linotype" pitchFamily="18" charset="0"/>
              </a:rPr>
              <a:t>روشهای عادتی برای پاسخ دادن</a:t>
            </a:r>
            <a:endParaRPr lang="en-US" sz="2200" b="1" dirty="0">
              <a:solidFill>
                <a:srgbClr val="003399"/>
              </a:solidFill>
              <a:latin typeface="Palatino Linotype" pitchFamily="18" charset="0"/>
            </a:endParaRPr>
          </a:p>
        </p:txBody>
      </p:sp>
      <p:sp>
        <p:nvSpPr>
          <p:cNvPr id="671770" name="Text Box 26"/>
          <p:cNvSpPr txBox="1">
            <a:spLocks noChangeArrowheads="1"/>
          </p:cNvSpPr>
          <p:nvPr/>
        </p:nvSpPr>
        <p:spPr bwMode="auto">
          <a:xfrm>
            <a:off x="7739063" y="3128963"/>
            <a:ext cx="1512887" cy="427037"/>
          </a:xfrm>
          <a:prstGeom prst="rect">
            <a:avLst/>
          </a:prstGeom>
          <a:noFill/>
          <a:ln w="9525">
            <a:noFill/>
            <a:miter lim="800000"/>
            <a:headEnd/>
            <a:tailEnd/>
          </a:ln>
          <a:effectLst/>
        </p:spPr>
        <p:txBody>
          <a:bodyPr>
            <a:spAutoFit/>
          </a:bodyPr>
          <a:lstStyle/>
          <a:p>
            <a:pPr>
              <a:spcBef>
                <a:spcPct val="50000"/>
              </a:spcBef>
            </a:pPr>
            <a:r>
              <a:rPr lang="fa-IR" sz="2200" b="1" dirty="0" smtClean="0">
                <a:solidFill>
                  <a:srgbClr val="FF9900"/>
                </a:solidFill>
                <a:latin typeface="Palatino Linotype" pitchFamily="18" charset="0"/>
              </a:rPr>
              <a:t>تکامل زبانی</a:t>
            </a:r>
            <a:endParaRPr lang="en-US" sz="2200" b="1" dirty="0">
              <a:latin typeface="Palatino Linotype" pitchFamily="18" charset="0"/>
            </a:endParaRPr>
          </a:p>
        </p:txBody>
      </p:sp>
      <p:sp>
        <p:nvSpPr>
          <p:cNvPr id="671771" name="Text Box 27"/>
          <p:cNvSpPr txBox="1">
            <a:spLocks noChangeArrowheads="1"/>
          </p:cNvSpPr>
          <p:nvPr/>
        </p:nvSpPr>
        <p:spPr bwMode="auto">
          <a:xfrm>
            <a:off x="5148263" y="3994150"/>
            <a:ext cx="2881312" cy="427038"/>
          </a:xfrm>
          <a:prstGeom prst="rect">
            <a:avLst/>
          </a:prstGeom>
          <a:noFill/>
          <a:ln w="9525">
            <a:noFill/>
            <a:miter lim="800000"/>
            <a:headEnd/>
            <a:tailEnd/>
          </a:ln>
          <a:effectLst/>
        </p:spPr>
        <p:txBody>
          <a:bodyPr>
            <a:spAutoFit/>
          </a:bodyPr>
          <a:lstStyle/>
          <a:p>
            <a:pPr>
              <a:spcBef>
                <a:spcPct val="50000"/>
              </a:spcBef>
            </a:pPr>
            <a:r>
              <a:rPr lang="fa-IR" sz="2200" b="1" dirty="0" smtClean="0">
                <a:solidFill>
                  <a:srgbClr val="FF00FF"/>
                </a:solidFill>
                <a:latin typeface="Palatino Linotype" pitchFamily="18" charset="0"/>
              </a:rPr>
              <a:t>کنترل احساسات</a:t>
            </a:r>
            <a:endParaRPr lang="en-US" sz="2200" b="1" dirty="0">
              <a:solidFill>
                <a:srgbClr val="FF00FF"/>
              </a:solidFill>
              <a:latin typeface="Palatino Linotype" pitchFamily="18" charset="0"/>
            </a:endParaRPr>
          </a:p>
        </p:txBody>
      </p:sp>
      <p:sp>
        <p:nvSpPr>
          <p:cNvPr id="671772" name="Text Box 28"/>
          <p:cNvSpPr txBox="1">
            <a:spLocks noChangeArrowheads="1"/>
          </p:cNvSpPr>
          <p:nvPr/>
        </p:nvSpPr>
        <p:spPr bwMode="auto">
          <a:xfrm>
            <a:off x="4931494" y="2996952"/>
            <a:ext cx="2736850" cy="523220"/>
          </a:xfrm>
          <a:prstGeom prst="rect">
            <a:avLst/>
          </a:prstGeom>
          <a:noFill/>
          <a:ln w="9525">
            <a:noFill/>
            <a:miter lim="800000"/>
            <a:headEnd/>
            <a:tailEnd/>
          </a:ln>
          <a:effectLst/>
        </p:spPr>
        <p:txBody>
          <a:bodyPr>
            <a:spAutoFit/>
          </a:bodyPr>
          <a:lstStyle/>
          <a:p>
            <a:pPr algn="ctr">
              <a:spcBef>
                <a:spcPct val="50000"/>
              </a:spcBef>
            </a:pPr>
            <a:r>
              <a:rPr lang="fa-IR" sz="2800" b="1" dirty="0" smtClean="0">
                <a:solidFill>
                  <a:srgbClr val="FF3300"/>
                </a:solidFill>
                <a:latin typeface="Palatino Linotype" pitchFamily="18" charset="0"/>
              </a:rPr>
              <a:t>ادراک</a:t>
            </a:r>
            <a:endParaRPr lang="en-US" sz="2800" b="1" dirty="0">
              <a:solidFill>
                <a:srgbClr val="FF3300"/>
              </a:solidFill>
              <a:latin typeface="Palatino Linotype" pitchFamily="18" charset="0"/>
            </a:endParaRPr>
          </a:p>
        </p:txBody>
      </p:sp>
      <p:sp>
        <p:nvSpPr>
          <p:cNvPr id="671773" name="Text Box 29"/>
          <p:cNvSpPr txBox="1">
            <a:spLocks noChangeArrowheads="1"/>
          </p:cNvSpPr>
          <p:nvPr/>
        </p:nvSpPr>
        <p:spPr bwMode="auto">
          <a:xfrm>
            <a:off x="6300788" y="2265363"/>
            <a:ext cx="2881312" cy="427037"/>
          </a:xfrm>
          <a:prstGeom prst="rect">
            <a:avLst/>
          </a:prstGeom>
          <a:noFill/>
          <a:ln w="9525">
            <a:noFill/>
            <a:miter lim="800000"/>
            <a:headEnd/>
            <a:tailEnd/>
          </a:ln>
          <a:effectLst/>
        </p:spPr>
        <p:txBody>
          <a:bodyPr>
            <a:spAutoFit/>
          </a:bodyPr>
          <a:lstStyle/>
          <a:p>
            <a:pPr algn="ctr">
              <a:spcBef>
                <a:spcPct val="50000"/>
              </a:spcBef>
            </a:pPr>
            <a:r>
              <a:rPr lang="fa-IR" sz="2200" b="1" dirty="0" smtClean="0">
                <a:solidFill>
                  <a:srgbClr val="3366FF"/>
                </a:solidFill>
                <a:latin typeface="Palatino Linotype" pitchFamily="18" charset="0"/>
              </a:rPr>
              <a:t>مهارت ارتباط با همسالان</a:t>
            </a:r>
            <a:endParaRPr lang="en-US" sz="2200" b="1" dirty="0">
              <a:solidFill>
                <a:srgbClr val="3366FF"/>
              </a:solidFill>
              <a:latin typeface="Palatino Linotype" pitchFamily="18" charset="0"/>
            </a:endParaRPr>
          </a:p>
        </p:txBody>
      </p:sp>
      <p:sp>
        <p:nvSpPr>
          <p:cNvPr id="671774" name="Text Box 30"/>
          <p:cNvSpPr txBox="1">
            <a:spLocks noChangeArrowheads="1"/>
          </p:cNvSpPr>
          <p:nvPr/>
        </p:nvSpPr>
        <p:spPr bwMode="auto">
          <a:xfrm>
            <a:off x="6013450" y="1978025"/>
            <a:ext cx="1727200" cy="427038"/>
          </a:xfrm>
          <a:prstGeom prst="rect">
            <a:avLst/>
          </a:prstGeom>
          <a:noFill/>
          <a:ln w="9525">
            <a:noFill/>
            <a:miter lim="800000"/>
            <a:headEnd/>
            <a:tailEnd/>
          </a:ln>
          <a:effectLst/>
        </p:spPr>
        <p:txBody>
          <a:bodyPr>
            <a:spAutoFit/>
          </a:bodyPr>
          <a:lstStyle/>
          <a:p>
            <a:pPr>
              <a:spcBef>
                <a:spcPct val="50000"/>
              </a:spcBef>
            </a:pPr>
            <a:r>
              <a:rPr lang="fa-IR" sz="2200" b="1" dirty="0" smtClean="0">
                <a:solidFill>
                  <a:schemeClr val="tx1"/>
                </a:solidFill>
                <a:latin typeface="Palatino Linotype" pitchFamily="18" charset="0"/>
              </a:rPr>
              <a:t>شمارش</a:t>
            </a:r>
            <a:endParaRPr lang="en-US" sz="2200" b="1" dirty="0">
              <a:solidFill>
                <a:schemeClr val="tx1"/>
              </a:solidFill>
              <a:latin typeface="Palatino Linotype" pitchFamily="18" charset="0"/>
            </a:endParaRPr>
          </a:p>
        </p:txBody>
      </p:sp>
      <p:sp>
        <p:nvSpPr>
          <p:cNvPr id="671775" name="Text Box 31"/>
          <p:cNvSpPr txBox="1">
            <a:spLocks noChangeArrowheads="1"/>
          </p:cNvSpPr>
          <p:nvPr/>
        </p:nvSpPr>
        <p:spPr bwMode="auto">
          <a:xfrm>
            <a:off x="6227763" y="4641850"/>
            <a:ext cx="1441450" cy="427038"/>
          </a:xfrm>
          <a:prstGeom prst="rect">
            <a:avLst/>
          </a:prstGeom>
          <a:noFill/>
          <a:ln w="9525">
            <a:noFill/>
            <a:miter lim="800000"/>
            <a:headEnd/>
            <a:tailEnd/>
          </a:ln>
          <a:effectLst/>
        </p:spPr>
        <p:txBody>
          <a:bodyPr>
            <a:spAutoFit/>
          </a:bodyPr>
          <a:lstStyle/>
          <a:p>
            <a:pPr algn="r">
              <a:spcBef>
                <a:spcPct val="50000"/>
              </a:spcBef>
            </a:pPr>
            <a:r>
              <a:rPr lang="fa-IR" sz="2200" b="1" dirty="0" smtClean="0">
                <a:solidFill>
                  <a:srgbClr val="00CC66"/>
                </a:solidFill>
                <a:latin typeface="Palatino Linotype" pitchFamily="18" charset="0"/>
              </a:rPr>
              <a:t>شنوایی</a:t>
            </a:r>
            <a:endParaRPr lang="en-US" sz="2200" b="1" dirty="0">
              <a:solidFill>
                <a:srgbClr val="00CC66"/>
              </a:solidFill>
              <a:latin typeface="Palatino Linotype" pitchFamily="18" charset="0"/>
            </a:endParaRPr>
          </a:p>
        </p:txBody>
      </p:sp>
      <p:sp>
        <p:nvSpPr>
          <p:cNvPr id="671776" name="WordArt 32"/>
          <p:cNvSpPr>
            <a:spLocks noChangeArrowheads="1" noChangeShapeType="1" noTextEdit="1"/>
          </p:cNvSpPr>
          <p:nvPr/>
        </p:nvSpPr>
        <p:spPr bwMode="auto">
          <a:xfrm rot="16200000">
            <a:off x="-431006" y="3086894"/>
            <a:ext cx="1782762" cy="419100"/>
          </a:xfrm>
          <a:prstGeom prst="rect">
            <a:avLst/>
          </a:prstGeom>
        </p:spPr>
        <p:txBody>
          <a:bodyPr wrap="none" fromWordArt="1">
            <a:prstTxWarp prst="textPlain">
              <a:avLst>
                <a:gd name="adj" fmla="val 50000"/>
              </a:avLst>
            </a:prstTxWarp>
          </a:bodyPr>
          <a:lstStyle/>
          <a:p>
            <a:pPr algn="ctr"/>
            <a:r>
              <a:rPr lang="en-US" sz="2800" b="1" kern="10" dirty="0">
                <a:ln w="9525">
                  <a:noFill/>
                  <a:round/>
                  <a:headEnd/>
                  <a:tailEnd/>
                </a:ln>
                <a:solidFill>
                  <a:srgbClr val="FF0000"/>
                </a:solidFill>
                <a:latin typeface="Palatino Linotype"/>
              </a:rPr>
              <a:t>Sensitivity</a:t>
            </a:r>
            <a:endParaRPr lang="fa-IR" sz="2800" b="1" kern="10" dirty="0">
              <a:ln w="9525">
                <a:noFill/>
                <a:round/>
                <a:headEnd/>
                <a:tailEnd/>
              </a:ln>
              <a:solidFill>
                <a:srgbClr val="FF0000"/>
              </a:solidFill>
              <a:latin typeface="Palatino Linotype"/>
            </a:endParaRPr>
          </a:p>
        </p:txBody>
      </p:sp>
      <p:sp>
        <p:nvSpPr>
          <p:cNvPr id="671777" name="Text Box 33"/>
          <p:cNvSpPr txBox="1">
            <a:spLocks noChangeArrowheads="1"/>
          </p:cNvSpPr>
          <p:nvPr/>
        </p:nvSpPr>
        <p:spPr bwMode="auto">
          <a:xfrm>
            <a:off x="0" y="6429396"/>
            <a:ext cx="9144000" cy="276999"/>
          </a:xfrm>
          <a:prstGeom prst="rect">
            <a:avLst/>
          </a:prstGeom>
          <a:noFill/>
          <a:ln w="9525">
            <a:noFill/>
            <a:miter lim="800000"/>
            <a:headEnd/>
            <a:tailEnd/>
          </a:ln>
          <a:effectLst/>
        </p:spPr>
        <p:txBody>
          <a:bodyPr wrap="square">
            <a:spAutoFit/>
          </a:bodyPr>
          <a:lstStyle/>
          <a:p>
            <a:pPr algn="l" rtl="0">
              <a:spcBef>
                <a:spcPct val="50000"/>
              </a:spcBef>
            </a:pPr>
            <a:r>
              <a:rPr lang="en-US" sz="1200" b="1" dirty="0">
                <a:solidFill>
                  <a:srgbClr val="001E0E"/>
                </a:solidFill>
                <a:latin typeface="Palatino Linotype" pitchFamily="18" charset="0"/>
              </a:rPr>
              <a:t>Graph developed by Council for Early Child Development (ref: Nash, 1997; </a:t>
            </a:r>
            <a:r>
              <a:rPr lang="en-US" sz="1200" b="1" i="1" dirty="0">
                <a:solidFill>
                  <a:srgbClr val="001E0E"/>
                </a:solidFill>
                <a:latin typeface="Palatino Linotype" pitchFamily="18" charset="0"/>
              </a:rPr>
              <a:t>Early Years Study</a:t>
            </a:r>
            <a:r>
              <a:rPr lang="en-US" sz="1200" b="1" dirty="0">
                <a:solidFill>
                  <a:srgbClr val="001E0E"/>
                </a:solidFill>
                <a:latin typeface="Palatino Linotype" pitchFamily="18" charset="0"/>
              </a:rPr>
              <a:t>, 1999; </a:t>
            </a:r>
            <a:r>
              <a:rPr lang="en-US" sz="1200" b="1" dirty="0" err="1">
                <a:solidFill>
                  <a:srgbClr val="001E0E"/>
                </a:solidFill>
                <a:latin typeface="Palatino Linotype" pitchFamily="18" charset="0"/>
              </a:rPr>
              <a:t>Shonkoff</a:t>
            </a:r>
            <a:r>
              <a:rPr lang="en-US" sz="1200" b="1" dirty="0">
                <a:solidFill>
                  <a:srgbClr val="001E0E"/>
                </a:solidFill>
                <a:latin typeface="Palatino Linotype" pitchFamily="18" charset="0"/>
              </a:rPr>
              <a:t>, 2000.) </a:t>
            </a:r>
          </a:p>
        </p:txBody>
      </p:sp>
      <p:sp>
        <p:nvSpPr>
          <p:cNvPr id="671778" name="Text Box 34"/>
          <p:cNvSpPr txBox="1">
            <a:spLocks noChangeArrowheads="1"/>
          </p:cNvSpPr>
          <p:nvPr/>
        </p:nvSpPr>
        <p:spPr bwMode="auto">
          <a:xfrm>
            <a:off x="1908175" y="692696"/>
            <a:ext cx="3168650" cy="457200"/>
          </a:xfrm>
          <a:prstGeom prst="rect">
            <a:avLst/>
          </a:prstGeom>
          <a:noFill/>
          <a:ln w="9525">
            <a:noFill/>
            <a:miter lim="800000"/>
            <a:headEnd/>
            <a:tailEnd/>
          </a:ln>
          <a:effectLst/>
        </p:spPr>
        <p:txBody>
          <a:bodyPr>
            <a:spAutoFit/>
          </a:bodyPr>
          <a:lstStyle/>
          <a:p>
            <a:pPr>
              <a:spcBef>
                <a:spcPct val="50000"/>
              </a:spcBef>
            </a:pPr>
            <a:r>
              <a:rPr lang="fa-IR" sz="2400" b="1" dirty="0" smtClean="0">
                <a:solidFill>
                  <a:srgbClr val="FF0000"/>
                </a:solidFill>
                <a:latin typeface="Palatino Linotype" pitchFamily="18" charset="0"/>
              </a:rPr>
              <a:t>سالهای پیش دبستانی</a:t>
            </a:r>
            <a:endParaRPr lang="en-US" sz="2400" b="1" dirty="0">
              <a:solidFill>
                <a:srgbClr val="FF0000"/>
              </a:solidFill>
              <a:latin typeface="Palatino Linotype" pitchFamily="18" charset="0"/>
            </a:endParaRPr>
          </a:p>
        </p:txBody>
      </p:sp>
      <p:sp>
        <p:nvSpPr>
          <p:cNvPr id="671779" name="Text Box 35"/>
          <p:cNvSpPr txBox="1">
            <a:spLocks noChangeArrowheads="1"/>
          </p:cNvSpPr>
          <p:nvPr/>
        </p:nvSpPr>
        <p:spPr bwMode="auto">
          <a:xfrm>
            <a:off x="6516216" y="692696"/>
            <a:ext cx="2232025" cy="457200"/>
          </a:xfrm>
          <a:prstGeom prst="rect">
            <a:avLst/>
          </a:prstGeom>
          <a:noFill/>
          <a:ln w="9525">
            <a:noFill/>
            <a:miter lim="800000"/>
            <a:headEnd/>
            <a:tailEnd/>
          </a:ln>
          <a:effectLst/>
        </p:spPr>
        <p:txBody>
          <a:bodyPr>
            <a:spAutoFit/>
          </a:bodyPr>
          <a:lstStyle/>
          <a:p>
            <a:pPr>
              <a:spcBef>
                <a:spcPct val="50000"/>
              </a:spcBef>
            </a:pPr>
            <a:r>
              <a:rPr lang="fa-IR" sz="2400" b="1" dirty="0" smtClean="0">
                <a:solidFill>
                  <a:srgbClr val="FF0000"/>
                </a:solidFill>
                <a:latin typeface="Palatino Linotype" pitchFamily="18" charset="0"/>
              </a:rPr>
              <a:t>سالهای مدرسه</a:t>
            </a:r>
            <a:endParaRPr lang="en-US" sz="2400" b="1" dirty="0">
              <a:solidFill>
                <a:srgbClr val="FF0000"/>
              </a:solidFill>
              <a:latin typeface="Palatino Linotype" pitchFamily="18" charset="0"/>
            </a:endParaRPr>
          </a:p>
        </p:txBody>
      </p:sp>
      <p:sp>
        <p:nvSpPr>
          <p:cNvPr id="671780" name="Line 36"/>
          <p:cNvSpPr>
            <a:spLocks noChangeShapeType="1"/>
          </p:cNvSpPr>
          <p:nvPr/>
        </p:nvSpPr>
        <p:spPr bwMode="auto">
          <a:xfrm>
            <a:off x="974725" y="5500688"/>
            <a:ext cx="8277225" cy="0"/>
          </a:xfrm>
          <a:prstGeom prst="line">
            <a:avLst/>
          </a:prstGeom>
          <a:noFill/>
          <a:ln w="63500">
            <a:solidFill>
              <a:schemeClr val="tx1"/>
            </a:solidFill>
            <a:round/>
            <a:headEnd/>
            <a:tailEnd/>
          </a:ln>
          <a:effectLst/>
        </p:spPr>
        <p:txBody>
          <a:bodyPr/>
          <a:lstStyle/>
          <a:p>
            <a:endParaRPr lang="fa-IR"/>
          </a:p>
        </p:txBody>
      </p:sp>
      <p:sp>
        <p:nvSpPr>
          <p:cNvPr id="671781" name="Line 37"/>
          <p:cNvSpPr>
            <a:spLocks noChangeShapeType="1"/>
          </p:cNvSpPr>
          <p:nvPr/>
        </p:nvSpPr>
        <p:spPr bwMode="auto">
          <a:xfrm>
            <a:off x="971550" y="1252538"/>
            <a:ext cx="0" cy="4321175"/>
          </a:xfrm>
          <a:prstGeom prst="line">
            <a:avLst/>
          </a:prstGeom>
          <a:noFill/>
          <a:ln w="63500">
            <a:solidFill>
              <a:schemeClr val="tx1"/>
            </a:solidFill>
            <a:round/>
            <a:headEnd/>
            <a:tailEnd/>
          </a:ln>
          <a:effectLst/>
        </p:spPr>
        <p:txBody>
          <a:bodyPr/>
          <a:lstStyle/>
          <a:p>
            <a:endParaRPr lang="fa-I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71778"/>
                                        </p:tgtEl>
                                        <p:attrNameLst>
                                          <p:attrName>style.visibility</p:attrName>
                                        </p:attrNameLst>
                                      </p:cBhvr>
                                      <p:to>
                                        <p:strVal val="visible"/>
                                      </p:to>
                                    </p:set>
                                    <p:anim calcmode="lin" valueType="num">
                                      <p:cBhvr>
                                        <p:cTn id="7" dur="2000" fill="hold"/>
                                        <p:tgtEl>
                                          <p:spTgt spid="671778"/>
                                        </p:tgtEl>
                                        <p:attrNameLst>
                                          <p:attrName>ppt_w</p:attrName>
                                        </p:attrNameLst>
                                      </p:cBhvr>
                                      <p:tavLst>
                                        <p:tav tm="0">
                                          <p:val>
                                            <p:strVal val="#ppt_w*0.70"/>
                                          </p:val>
                                        </p:tav>
                                        <p:tav tm="100000">
                                          <p:val>
                                            <p:strVal val="#ppt_w"/>
                                          </p:val>
                                        </p:tav>
                                      </p:tavLst>
                                    </p:anim>
                                    <p:anim calcmode="lin" valueType="num">
                                      <p:cBhvr>
                                        <p:cTn id="8" dur="2000" fill="hold"/>
                                        <p:tgtEl>
                                          <p:spTgt spid="671778"/>
                                        </p:tgtEl>
                                        <p:attrNameLst>
                                          <p:attrName>ppt_h</p:attrName>
                                        </p:attrNameLst>
                                      </p:cBhvr>
                                      <p:tavLst>
                                        <p:tav tm="0">
                                          <p:val>
                                            <p:strVal val="#ppt_h"/>
                                          </p:val>
                                        </p:tav>
                                        <p:tav tm="100000">
                                          <p:val>
                                            <p:strVal val="#ppt_h"/>
                                          </p:val>
                                        </p:tav>
                                      </p:tavLst>
                                    </p:anim>
                                    <p:animEffect transition="in" filter="fade">
                                      <p:cBhvr>
                                        <p:cTn id="9" dur="2000"/>
                                        <p:tgtEl>
                                          <p:spTgt spid="671778"/>
                                        </p:tgtEl>
                                      </p:cBhvr>
                                    </p:animEffect>
                                  </p:childTnLst>
                                </p:cTn>
                              </p:par>
                            </p:childTnLst>
                          </p:cTn>
                        </p:par>
                        <p:par>
                          <p:cTn id="10" fill="hold">
                            <p:stCondLst>
                              <p:cond delay="2000"/>
                            </p:stCondLst>
                            <p:childTnLst>
                              <p:par>
                                <p:cTn id="11" presetID="55" presetClass="entr" presetSubtype="0" fill="hold" grpId="0" nodeType="afterEffect">
                                  <p:stCondLst>
                                    <p:cond delay="0"/>
                                  </p:stCondLst>
                                  <p:childTnLst>
                                    <p:set>
                                      <p:cBhvr>
                                        <p:cTn id="12" dur="1" fill="hold">
                                          <p:stCondLst>
                                            <p:cond delay="0"/>
                                          </p:stCondLst>
                                        </p:cTn>
                                        <p:tgtEl>
                                          <p:spTgt spid="671779"/>
                                        </p:tgtEl>
                                        <p:attrNameLst>
                                          <p:attrName>style.visibility</p:attrName>
                                        </p:attrNameLst>
                                      </p:cBhvr>
                                      <p:to>
                                        <p:strVal val="visible"/>
                                      </p:to>
                                    </p:set>
                                    <p:anim calcmode="lin" valueType="num">
                                      <p:cBhvr>
                                        <p:cTn id="13" dur="2000" fill="hold"/>
                                        <p:tgtEl>
                                          <p:spTgt spid="671779"/>
                                        </p:tgtEl>
                                        <p:attrNameLst>
                                          <p:attrName>ppt_w</p:attrName>
                                        </p:attrNameLst>
                                      </p:cBhvr>
                                      <p:tavLst>
                                        <p:tav tm="0">
                                          <p:val>
                                            <p:strVal val="#ppt_w*0.70"/>
                                          </p:val>
                                        </p:tav>
                                        <p:tav tm="100000">
                                          <p:val>
                                            <p:strVal val="#ppt_w"/>
                                          </p:val>
                                        </p:tav>
                                      </p:tavLst>
                                    </p:anim>
                                    <p:anim calcmode="lin" valueType="num">
                                      <p:cBhvr>
                                        <p:cTn id="14" dur="2000" fill="hold"/>
                                        <p:tgtEl>
                                          <p:spTgt spid="671779"/>
                                        </p:tgtEl>
                                        <p:attrNameLst>
                                          <p:attrName>ppt_h</p:attrName>
                                        </p:attrNameLst>
                                      </p:cBhvr>
                                      <p:tavLst>
                                        <p:tav tm="0">
                                          <p:val>
                                            <p:strVal val="#ppt_h"/>
                                          </p:val>
                                        </p:tav>
                                        <p:tav tm="100000">
                                          <p:val>
                                            <p:strVal val="#ppt_h"/>
                                          </p:val>
                                        </p:tav>
                                      </p:tavLst>
                                    </p:anim>
                                    <p:animEffect transition="in" filter="fade">
                                      <p:cBhvr>
                                        <p:cTn id="15" dur="2000"/>
                                        <p:tgtEl>
                                          <p:spTgt spid="67177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71746"/>
                                        </p:tgtEl>
                                        <p:attrNameLst>
                                          <p:attrName>style.visibility</p:attrName>
                                        </p:attrNameLst>
                                      </p:cBhvr>
                                      <p:to>
                                        <p:strVal val="visible"/>
                                      </p:to>
                                    </p:set>
                                    <p:animEffect transition="in" filter="wipe(left)">
                                      <p:cBhvr>
                                        <p:cTn id="20" dur="3000"/>
                                        <p:tgtEl>
                                          <p:spTgt spid="671746"/>
                                        </p:tgtEl>
                                      </p:cBhvr>
                                    </p:animEffect>
                                  </p:childTnLst>
                                </p:cTn>
                              </p:par>
                            </p:childTnLst>
                          </p:cTn>
                        </p:par>
                        <p:par>
                          <p:cTn id="21" fill="hold">
                            <p:stCondLst>
                              <p:cond delay="3000"/>
                            </p:stCondLst>
                            <p:childTnLst>
                              <p:par>
                                <p:cTn id="22" presetID="50" presetClass="entr" presetSubtype="0" decel="100000" fill="hold" grpId="0" nodeType="afterEffect">
                                  <p:stCondLst>
                                    <p:cond delay="0"/>
                                  </p:stCondLst>
                                  <p:childTnLst>
                                    <p:set>
                                      <p:cBhvr>
                                        <p:cTn id="23" dur="1" fill="hold">
                                          <p:stCondLst>
                                            <p:cond delay="0"/>
                                          </p:stCondLst>
                                        </p:cTn>
                                        <p:tgtEl>
                                          <p:spTgt spid="671757"/>
                                        </p:tgtEl>
                                        <p:attrNameLst>
                                          <p:attrName>style.visibility</p:attrName>
                                        </p:attrNameLst>
                                      </p:cBhvr>
                                      <p:to>
                                        <p:strVal val="visible"/>
                                      </p:to>
                                    </p:set>
                                    <p:anim calcmode="lin" valueType="num">
                                      <p:cBhvr>
                                        <p:cTn id="24" dur="2000" fill="hold"/>
                                        <p:tgtEl>
                                          <p:spTgt spid="671757"/>
                                        </p:tgtEl>
                                        <p:attrNameLst>
                                          <p:attrName>ppt_w</p:attrName>
                                        </p:attrNameLst>
                                      </p:cBhvr>
                                      <p:tavLst>
                                        <p:tav tm="0">
                                          <p:val>
                                            <p:strVal val="#ppt_w+.3"/>
                                          </p:val>
                                        </p:tav>
                                        <p:tav tm="100000">
                                          <p:val>
                                            <p:strVal val="#ppt_w"/>
                                          </p:val>
                                        </p:tav>
                                      </p:tavLst>
                                    </p:anim>
                                    <p:anim calcmode="lin" valueType="num">
                                      <p:cBhvr>
                                        <p:cTn id="25" dur="2000" fill="hold"/>
                                        <p:tgtEl>
                                          <p:spTgt spid="671757"/>
                                        </p:tgtEl>
                                        <p:attrNameLst>
                                          <p:attrName>ppt_h</p:attrName>
                                        </p:attrNameLst>
                                      </p:cBhvr>
                                      <p:tavLst>
                                        <p:tav tm="0">
                                          <p:val>
                                            <p:strVal val="#ppt_h"/>
                                          </p:val>
                                        </p:tav>
                                        <p:tav tm="100000">
                                          <p:val>
                                            <p:strVal val="#ppt_h"/>
                                          </p:val>
                                        </p:tav>
                                      </p:tavLst>
                                    </p:anim>
                                    <p:animEffect transition="in" filter="fade">
                                      <p:cBhvr>
                                        <p:cTn id="26" dur="2000"/>
                                        <p:tgtEl>
                                          <p:spTgt spid="67175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671747"/>
                                        </p:tgtEl>
                                        <p:attrNameLst>
                                          <p:attrName>style.visibility</p:attrName>
                                        </p:attrNameLst>
                                      </p:cBhvr>
                                      <p:to>
                                        <p:strVal val="visible"/>
                                      </p:to>
                                    </p:set>
                                    <p:animEffect transition="in" filter="wipe(left)">
                                      <p:cBhvr>
                                        <p:cTn id="31" dur="3000"/>
                                        <p:tgtEl>
                                          <p:spTgt spid="671747"/>
                                        </p:tgtEl>
                                      </p:cBhvr>
                                    </p:animEffect>
                                  </p:childTnLst>
                                </p:cTn>
                              </p:par>
                            </p:childTnLst>
                          </p:cTn>
                        </p:par>
                        <p:par>
                          <p:cTn id="32" fill="hold">
                            <p:stCondLst>
                              <p:cond delay="3000"/>
                            </p:stCondLst>
                            <p:childTnLst>
                              <p:par>
                                <p:cTn id="33" presetID="50" presetClass="entr" presetSubtype="0" decel="100000" fill="hold" grpId="0" nodeType="afterEffect">
                                  <p:stCondLst>
                                    <p:cond delay="0"/>
                                  </p:stCondLst>
                                  <p:childTnLst>
                                    <p:set>
                                      <p:cBhvr>
                                        <p:cTn id="34" dur="1" fill="hold">
                                          <p:stCondLst>
                                            <p:cond delay="0"/>
                                          </p:stCondLst>
                                        </p:cTn>
                                        <p:tgtEl>
                                          <p:spTgt spid="671775"/>
                                        </p:tgtEl>
                                        <p:attrNameLst>
                                          <p:attrName>style.visibility</p:attrName>
                                        </p:attrNameLst>
                                      </p:cBhvr>
                                      <p:to>
                                        <p:strVal val="visible"/>
                                      </p:to>
                                    </p:set>
                                    <p:anim calcmode="lin" valueType="num">
                                      <p:cBhvr>
                                        <p:cTn id="35" dur="2000" fill="hold"/>
                                        <p:tgtEl>
                                          <p:spTgt spid="671775"/>
                                        </p:tgtEl>
                                        <p:attrNameLst>
                                          <p:attrName>ppt_w</p:attrName>
                                        </p:attrNameLst>
                                      </p:cBhvr>
                                      <p:tavLst>
                                        <p:tav tm="0">
                                          <p:val>
                                            <p:strVal val="#ppt_w+.3"/>
                                          </p:val>
                                        </p:tav>
                                        <p:tav tm="100000">
                                          <p:val>
                                            <p:strVal val="#ppt_w"/>
                                          </p:val>
                                        </p:tav>
                                      </p:tavLst>
                                    </p:anim>
                                    <p:anim calcmode="lin" valueType="num">
                                      <p:cBhvr>
                                        <p:cTn id="36" dur="2000" fill="hold"/>
                                        <p:tgtEl>
                                          <p:spTgt spid="671775"/>
                                        </p:tgtEl>
                                        <p:attrNameLst>
                                          <p:attrName>ppt_h</p:attrName>
                                        </p:attrNameLst>
                                      </p:cBhvr>
                                      <p:tavLst>
                                        <p:tav tm="0">
                                          <p:val>
                                            <p:strVal val="#ppt_h"/>
                                          </p:val>
                                        </p:tav>
                                        <p:tav tm="100000">
                                          <p:val>
                                            <p:strVal val="#ppt_h"/>
                                          </p:val>
                                        </p:tav>
                                      </p:tavLst>
                                    </p:anim>
                                    <p:animEffect transition="in" filter="fade">
                                      <p:cBhvr>
                                        <p:cTn id="37" dur="2000"/>
                                        <p:tgtEl>
                                          <p:spTgt spid="67177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671748"/>
                                        </p:tgtEl>
                                        <p:attrNameLst>
                                          <p:attrName>style.visibility</p:attrName>
                                        </p:attrNameLst>
                                      </p:cBhvr>
                                      <p:to>
                                        <p:strVal val="visible"/>
                                      </p:to>
                                    </p:set>
                                    <p:animEffect transition="in" filter="wipe(left)">
                                      <p:cBhvr>
                                        <p:cTn id="42" dur="3000"/>
                                        <p:tgtEl>
                                          <p:spTgt spid="671748"/>
                                        </p:tgtEl>
                                      </p:cBhvr>
                                    </p:animEffect>
                                  </p:childTnLst>
                                </p:cTn>
                              </p:par>
                              <p:par>
                                <p:cTn id="43" presetID="50" presetClass="entr" presetSubtype="0" decel="100000" fill="hold" grpId="0" nodeType="withEffect">
                                  <p:stCondLst>
                                    <p:cond delay="0"/>
                                  </p:stCondLst>
                                  <p:childTnLst>
                                    <p:set>
                                      <p:cBhvr>
                                        <p:cTn id="44" dur="1" fill="hold">
                                          <p:stCondLst>
                                            <p:cond delay="0"/>
                                          </p:stCondLst>
                                        </p:cTn>
                                        <p:tgtEl>
                                          <p:spTgt spid="671769"/>
                                        </p:tgtEl>
                                        <p:attrNameLst>
                                          <p:attrName>style.visibility</p:attrName>
                                        </p:attrNameLst>
                                      </p:cBhvr>
                                      <p:to>
                                        <p:strVal val="visible"/>
                                      </p:to>
                                    </p:set>
                                    <p:anim calcmode="lin" valueType="num">
                                      <p:cBhvr>
                                        <p:cTn id="45" dur="5000" fill="hold"/>
                                        <p:tgtEl>
                                          <p:spTgt spid="671769"/>
                                        </p:tgtEl>
                                        <p:attrNameLst>
                                          <p:attrName>ppt_w</p:attrName>
                                        </p:attrNameLst>
                                      </p:cBhvr>
                                      <p:tavLst>
                                        <p:tav tm="0">
                                          <p:val>
                                            <p:strVal val="#ppt_w+.3"/>
                                          </p:val>
                                        </p:tav>
                                        <p:tav tm="100000">
                                          <p:val>
                                            <p:strVal val="#ppt_w"/>
                                          </p:val>
                                        </p:tav>
                                      </p:tavLst>
                                    </p:anim>
                                    <p:anim calcmode="lin" valueType="num">
                                      <p:cBhvr>
                                        <p:cTn id="46" dur="5000" fill="hold"/>
                                        <p:tgtEl>
                                          <p:spTgt spid="671769"/>
                                        </p:tgtEl>
                                        <p:attrNameLst>
                                          <p:attrName>ppt_h</p:attrName>
                                        </p:attrNameLst>
                                      </p:cBhvr>
                                      <p:tavLst>
                                        <p:tav tm="0">
                                          <p:val>
                                            <p:strVal val="#ppt_h"/>
                                          </p:val>
                                        </p:tav>
                                        <p:tav tm="100000">
                                          <p:val>
                                            <p:strVal val="#ppt_h"/>
                                          </p:val>
                                        </p:tav>
                                      </p:tavLst>
                                    </p:anim>
                                    <p:animEffect transition="in" filter="fade">
                                      <p:cBhvr>
                                        <p:cTn id="47" dur="5000"/>
                                        <p:tgtEl>
                                          <p:spTgt spid="67176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71749"/>
                                        </p:tgtEl>
                                        <p:attrNameLst>
                                          <p:attrName>style.visibility</p:attrName>
                                        </p:attrNameLst>
                                      </p:cBhvr>
                                      <p:to>
                                        <p:strVal val="visible"/>
                                      </p:to>
                                    </p:set>
                                    <p:animEffect transition="in" filter="wipe(left)">
                                      <p:cBhvr>
                                        <p:cTn id="52" dur="3000"/>
                                        <p:tgtEl>
                                          <p:spTgt spid="671749"/>
                                        </p:tgtEl>
                                      </p:cBhvr>
                                    </p:animEffect>
                                  </p:childTnLst>
                                </p:cTn>
                              </p:par>
                              <p:par>
                                <p:cTn id="53" presetID="50" presetClass="entr" presetSubtype="0" decel="100000" fill="hold" grpId="0" nodeType="withEffect">
                                  <p:stCondLst>
                                    <p:cond delay="0"/>
                                  </p:stCondLst>
                                  <p:childTnLst>
                                    <p:set>
                                      <p:cBhvr>
                                        <p:cTn id="54" dur="1" fill="hold">
                                          <p:stCondLst>
                                            <p:cond delay="0"/>
                                          </p:stCondLst>
                                        </p:cTn>
                                        <p:tgtEl>
                                          <p:spTgt spid="671771"/>
                                        </p:tgtEl>
                                        <p:attrNameLst>
                                          <p:attrName>style.visibility</p:attrName>
                                        </p:attrNameLst>
                                      </p:cBhvr>
                                      <p:to>
                                        <p:strVal val="visible"/>
                                      </p:to>
                                    </p:set>
                                    <p:anim calcmode="lin" valueType="num">
                                      <p:cBhvr>
                                        <p:cTn id="55" dur="5000" fill="hold"/>
                                        <p:tgtEl>
                                          <p:spTgt spid="671771"/>
                                        </p:tgtEl>
                                        <p:attrNameLst>
                                          <p:attrName>ppt_w</p:attrName>
                                        </p:attrNameLst>
                                      </p:cBhvr>
                                      <p:tavLst>
                                        <p:tav tm="0">
                                          <p:val>
                                            <p:strVal val="#ppt_w+.3"/>
                                          </p:val>
                                        </p:tav>
                                        <p:tav tm="100000">
                                          <p:val>
                                            <p:strVal val="#ppt_w"/>
                                          </p:val>
                                        </p:tav>
                                      </p:tavLst>
                                    </p:anim>
                                    <p:anim calcmode="lin" valueType="num">
                                      <p:cBhvr>
                                        <p:cTn id="56" dur="5000" fill="hold"/>
                                        <p:tgtEl>
                                          <p:spTgt spid="671771"/>
                                        </p:tgtEl>
                                        <p:attrNameLst>
                                          <p:attrName>ppt_h</p:attrName>
                                        </p:attrNameLst>
                                      </p:cBhvr>
                                      <p:tavLst>
                                        <p:tav tm="0">
                                          <p:val>
                                            <p:strVal val="#ppt_h"/>
                                          </p:val>
                                        </p:tav>
                                        <p:tav tm="100000">
                                          <p:val>
                                            <p:strVal val="#ppt_h"/>
                                          </p:val>
                                        </p:tav>
                                      </p:tavLst>
                                    </p:anim>
                                    <p:animEffect transition="in" filter="fade">
                                      <p:cBhvr>
                                        <p:cTn id="57" dur="5000"/>
                                        <p:tgtEl>
                                          <p:spTgt spid="67177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671750"/>
                                        </p:tgtEl>
                                        <p:attrNameLst>
                                          <p:attrName>style.visibility</p:attrName>
                                        </p:attrNameLst>
                                      </p:cBhvr>
                                      <p:to>
                                        <p:strVal val="visible"/>
                                      </p:to>
                                    </p:set>
                                    <p:animEffect transition="in" filter="wipe(left)">
                                      <p:cBhvr>
                                        <p:cTn id="62" dur="5000"/>
                                        <p:tgtEl>
                                          <p:spTgt spid="671750"/>
                                        </p:tgtEl>
                                      </p:cBhvr>
                                    </p:animEffect>
                                  </p:childTnLst>
                                </p:cTn>
                              </p:par>
                              <p:par>
                                <p:cTn id="63" presetID="50" presetClass="entr" presetSubtype="0" decel="100000" fill="hold" grpId="0" nodeType="withEffect">
                                  <p:stCondLst>
                                    <p:cond delay="0"/>
                                  </p:stCondLst>
                                  <p:childTnLst>
                                    <p:set>
                                      <p:cBhvr>
                                        <p:cTn id="64" dur="1" fill="hold">
                                          <p:stCondLst>
                                            <p:cond delay="0"/>
                                          </p:stCondLst>
                                        </p:cTn>
                                        <p:tgtEl>
                                          <p:spTgt spid="671770"/>
                                        </p:tgtEl>
                                        <p:attrNameLst>
                                          <p:attrName>style.visibility</p:attrName>
                                        </p:attrNameLst>
                                      </p:cBhvr>
                                      <p:to>
                                        <p:strVal val="visible"/>
                                      </p:to>
                                    </p:set>
                                    <p:anim calcmode="lin" valueType="num">
                                      <p:cBhvr>
                                        <p:cTn id="65" dur="5000" fill="hold"/>
                                        <p:tgtEl>
                                          <p:spTgt spid="671770"/>
                                        </p:tgtEl>
                                        <p:attrNameLst>
                                          <p:attrName>ppt_w</p:attrName>
                                        </p:attrNameLst>
                                      </p:cBhvr>
                                      <p:tavLst>
                                        <p:tav tm="0">
                                          <p:val>
                                            <p:strVal val="#ppt_w+.3"/>
                                          </p:val>
                                        </p:tav>
                                        <p:tav tm="100000">
                                          <p:val>
                                            <p:strVal val="#ppt_w"/>
                                          </p:val>
                                        </p:tav>
                                      </p:tavLst>
                                    </p:anim>
                                    <p:anim calcmode="lin" valueType="num">
                                      <p:cBhvr>
                                        <p:cTn id="66" dur="5000" fill="hold"/>
                                        <p:tgtEl>
                                          <p:spTgt spid="671770"/>
                                        </p:tgtEl>
                                        <p:attrNameLst>
                                          <p:attrName>ppt_h</p:attrName>
                                        </p:attrNameLst>
                                      </p:cBhvr>
                                      <p:tavLst>
                                        <p:tav tm="0">
                                          <p:val>
                                            <p:strVal val="#ppt_h"/>
                                          </p:val>
                                        </p:tav>
                                        <p:tav tm="100000">
                                          <p:val>
                                            <p:strVal val="#ppt_h"/>
                                          </p:val>
                                        </p:tav>
                                      </p:tavLst>
                                    </p:anim>
                                    <p:animEffect transition="in" filter="fade">
                                      <p:cBhvr>
                                        <p:cTn id="67" dur="5000"/>
                                        <p:tgtEl>
                                          <p:spTgt spid="671770"/>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671751"/>
                                        </p:tgtEl>
                                        <p:attrNameLst>
                                          <p:attrName>style.visibility</p:attrName>
                                        </p:attrNameLst>
                                      </p:cBhvr>
                                      <p:to>
                                        <p:strVal val="visible"/>
                                      </p:to>
                                    </p:set>
                                    <p:animEffect transition="in" filter="wipe(left)">
                                      <p:cBhvr>
                                        <p:cTn id="72" dur="5000"/>
                                        <p:tgtEl>
                                          <p:spTgt spid="671751"/>
                                        </p:tgtEl>
                                      </p:cBhvr>
                                    </p:animEffect>
                                  </p:childTnLst>
                                </p:cTn>
                              </p:par>
                              <p:par>
                                <p:cTn id="73" presetID="50" presetClass="entr" presetSubtype="0" decel="100000" fill="hold" grpId="0" nodeType="withEffect">
                                  <p:stCondLst>
                                    <p:cond delay="0"/>
                                  </p:stCondLst>
                                  <p:childTnLst>
                                    <p:set>
                                      <p:cBhvr>
                                        <p:cTn id="74" dur="1" fill="hold">
                                          <p:stCondLst>
                                            <p:cond delay="0"/>
                                          </p:stCondLst>
                                        </p:cTn>
                                        <p:tgtEl>
                                          <p:spTgt spid="671772"/>
                                        </p:tgtEl>
                                        <p:attrNameLst>
                                          <p:attrName>style.visibility</p:attrName>
                                        </p:attrNameLst>
                                      </p:cBhvr>
                                      <p:to>
                                        <p:strVal val="visible"/>
                                      </p:to>
                                    </p:set>
                                    <p:anim calcmode="lin" valueType="num">
                                      <p:cBhvr>
                                        <p:cTn id="75" dur="5000" fill="hold"/>
                                        <p:tgtEl>
                                          <p:spTgt spid="671772"/>
                                        </p:tgtEl>
                                        <p:attrNameLst>
                                          <p:attrName>ppt_w</p:attrName>
                                        </p:attrNameLst>
                                      </p:cBhvr>
                                      <p:tavLst>
                                        <p:tav tm="0">
                                          <p:val>
                                            <p:strVal val="#ppt_w+.3"/>
                                          </p:val>
                                        </p:tav>
                                        <p:tav tm="100000">
                                          <p:val>
                                            <p:strVal val="#ppt_w"/>
                                          </p:val>
                                        </p:tav>
                                      </p:tavLst>
                                    </p:anim>
                                    <p:anim calcmode="lin" valueType="num">
                                      <p:cBhvr>
                                        <p:cTn id="76" dur="5000" fill="hold"/>
                                        <p:tgtEl>
                                          <p:spTgt spid="671772"/>
                                        </p:tgtEl>
                                        <p:attrNameLst>
                                          <p:attrName>ppt_h</p:attrName>
                                        </p:attrNameLst>
                                      </p:cBhvr>
                                      <p:tavLst>
                                        <p:tav tm="0">
                                          <p:val>
                                            <p:strVal val="#ppt_h"/>
                                          </p:val>
                                        </p:tav>
                                        <p:tav tm="100000">
                                          <p:val>
                                            <p:strVal val="#ppt_h"/>
                                          </p:val>
                                        </p:tav>
                                      </p:tavLst>
                                    </p:anim>
                                    <p:animEffect transition="in" filter="fade">
                                      <p:cBhvr>
                                        <p:cTn id="77" dur="5000"/>
                                        <p:tgtEl>
                                          <p:spTgt spid="671772"/>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671752"/>
                                        </p:tgtEl>
                                        <p:attrNameLst>
                                          <p:attrName>style.visibility</p:attrName>
                                        </p:attrNameLst>
                                      </p:cBhvr>
                                      <p:to>
                                        <p:strVal val="visible"/>
                                      </p:to>
                                    </p:set>
                                    <p:animEffect transition="in" filter="wipe(left)">
                                      <p:cBhvr>
                                        <p:cTn id="82" dur="5000"/>
                                        <p:tgtEl>
                                          <p:spTgt spid="671752"/>
                                        </p:tgtEl>
                                      </p:cBhvr>
                                    </p:animEffect>
                                  </p:childTnLst>
                                </p:cTn>
                              </p:par>
                              <p:par>
                                <p:cTn id="83" presetID="50" presetClass="entr" presetSubtype="0" decel="100000" fill="hold" grpId="0" nodeType="withEffect">
                                  <p:stCondLst>
                                    <p:cond delay="0"/>
                                  </p:stCondLst>
                                  <p:childTnLst>
                                    <p:set>
                                      <p:cBhvr>
                                        <p:cTn id="84" dur="1" fill="hold">
                                          <p:stCondLst>
                                            <p:cond delay="0"/>
                                          </p:stCondLst>
                                        </p:cTn>
                                        <p:tgtEl>
                                          <p:spTgt spid="671773"/>
                                        </p:tgtEl>
                                        <p:attrNameLst>
                                          <p:attrName>style.visibility</p:attrName>
                                        </p:attrNameLst>
                                      </p:cBhvr>
                                      <p:to>
                                        <p:strVal val="visible"/>
                                      </p:to>
                                    </p:set>
                                    <p:anim calcmode="lin" valueType="num">
                                      <p:cBhvr>
                                        <p:cTn id="85" dur="5000" fill="hold"/>
                                        <p:tgtEl>
                                          <p:spTgt spid="671773"/>
                                        </p:tgtEl>
                                        <p:attrNameLst>
                                          <p:attrName>ppt_w</p:attrName>
                                        </p:attrNameLst>
                                      </p:cBhvr>
                                      <p:tavLst>
                                        <p:tav tm="0">
                                          <p:val>
                                            <p:strVal val="#ppt_w+.3"/>
                                          </p:val>
                                        </p:tav>
                                        <p:tav tm="100000">
                                          <p:val>
                                            <p:strVal val="#ppt_w"/>
                                          </p:val>
                                        </p:tav>
                                      </p:tavLst>
                                    </p:anim>
                                    <p:anim calcmode="lin" valueType="num">
                                      <p:cBhvr>
                                        <p:cTn id="86" dur="5000" fill="hold"/>
                                        <p:tgtEl>
                                          <p:spTgt spid="671773"/>
                                        </p:tgtEl>
                                        <p:attrNameLst>
                                          <p:attrName>ppt_h</p:attrName>
                                        </p:attrNameLst>
                                      </p:cBhvr>
                                      <p:tavLst>
                                        <p:tav tm="0">
                                          <p:val>
                                            <p:strVal val="#ppt_h"/>
                                          </p:val>
                                        </p:tav>
                                        <p:tav tm="100000">
                                          <p:val>
                                            <p:strVal val="#ppt_h"/>
                                          </p:val>
                                        </p:tav>
                                      </p:tavLst>
                                    </p:anim>
                                    <p:animEffect transition="in" filter="fade">
                                      <p:cBhvr>
                                        <p:cTn id="87" dur="5000"/>
                                        <p:tgtEl>
                                          <p:spTgt spid="67177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671753"/>
                                        </p:tgtEl>
                                        <p:attrNameLst>
                                          <p:attrName>style.visibility</p:attrName>
                                        </p:attrNameLst>
                                      </p:cBhvr>
                                      <p:to>
                                        <p:strVal val="visible"/>
                                      </p:to>
                                    </p:set>
                                    <p:animEffect transition="in" filter="wipe(left)">
                                      <p:cBhvr>
                                        <p:cTn id="92" dur="5000"/>
                                        <p:tgtEl>
                                          <p:spTgt spid="671753"/>
                                        </p:tgtEl>
                                      </p:cBhvr>
                                    </p:animEffect>
                                  </p:childTnLst>
                                </p:cTn>
                              </p:par>
                              <p:par>
                                <p:cTn id="93" presetID="50" presetClass="entr" presetSubtype="0" decel="100000" fill="hold" grpId="0" nodeType="withEffect">
                                  <p:stCondLst>
                                    <p:cond delay="0"/>
                                  </p:stCondLst>
                                  <p:childTnLst>
                                    <p:set>
                                      <p:cBhvr>
                                        <p:cTn id="94" dur="1" fill="hold">
                                          <p:stCondLst>
                                            <p:cond delay="0"/>
                                          </p:stCondLst>
                                        </p:cTn>
                                        <p:tgtEl>
                                          <p:spTgt spid="671774"/>
                                        </p:tgtEl>
                                        <p:attrNameLst>
                                          <p:attrName>style.visibility</p:attrName>
                                        </p:attrNameLst>
                                      </p:cBhvr>
                                      <p:to>
                                        <p:strVal val="visible"/>
                                      </p:to>
                                    </p:set>
                                    <p:anim calcmode="lin" valueType="num">
                                      <p:cBhvr>
                                        <p:cTn id="95" dur="5000" fill="hold"/>
                                        <p:tgtEl>
                                          <p:spTgt spid="671774"/>
                                        </p:tgtEl>
                                        <p:attrNameLst>
                                          <p:attrName>ppt_w</p:attrName>
                                        </p:attrNameLst>
                                      </p:cBhvr>
                                      <p:tavLst>
                                        <p:tav tm="0">
                                          <p:val>
                                            <p:strVal val="#ppt_w+.3"/>
                                          </p:val>
                                        </p:tav>
                                        <p:tav tm="100000">
                                          <p:val>
                                            <p:strVal val="#ppt_w"/>
                                          </p:val>
                                        </p:tav>
                                      </p:tavLst>
                                    </p:anim>
                                    <p:anim calcmode="lin" valueType="num">
                                      <p:cBhvr>
                                        <p:cTn id="96" dur="5000" fill="hold"/>
                                        <p:tgtEl>
                                          <p:spTgt spid="671774"/>
                                        </p:tgtEl>
                                        <p:attrNameLst>
                                          <p:attrName>ppt_h</p:attrName>
                                        </p:attrNameLst>
                                      </p:cBhvr>
                                      <p:tavLst>
                                        <p:tav tm="0">
                                          <p:val>
                                            <p:strVal val="#ppt_h"/>
                                          </p:val>
                                        </p:tav>
                                        <p:tav tm="100000">
                                          <p:val>
                                            <p:strVal val="#ppt_h"/>
                                          </p:val>
                                        </p:tav>
                                      </p:tavLst>
                                    </p:anim>
                                    <p:animEffect transition="in" filter="fade">
                                      <p:cBhvr>
                                        <p:cTn id="97" dur="5000"/>
                                        <p:tgtEl>
                                          <p:spTgt spid="671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1746" grpId="0" animBg="1"/>
      <p:bldP spid="671747" grpId="0" animBg="1"/>
      <p:bldP spid="671748" grpId="0" animBg="1"/>
      <p:bldP spid="671749" grpId="0" animBg="1"/>
      <p:bldP spid="671750" grpId="0" animBg="1"/>
      <p:bldP spid="671751" grpId="0" animBg="1"/>
      <p:bldP spid="671752" grpId="0" animBg="1"/>
      <p:bldP spid="671753" grpId="0" animBg="1"/>
      <p:bldP spid="671757" grpId="0"/>
      <p:bldP spid="671769" grpId="0"/>
      <p:bldP spid="671770" grpId="0"/>
      <p:bldP spid="671771" grpId="0"/>
      <p:bldP spid="671772" grpId="0"/>
      <p:bldP spid="671773" grpId="0"/>
      <p:bldP spid="671774" grpId="0"/>
      <p:bldP spid="671775" grpId="0"/>
      <p:bldP spid="671778" grpId="0"/>
      <p:bldP spid="67177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descr="Wide upward diagonal"/>
          <p:cNvSpPr>
            <a:spLocks noChangeArrowheads="1"/>
          </p:cNvSpPr>
          <p:nvPr/>
        </p:nvSpPr>
        <p:spPr bwMode="auto">
          <a:xfrm>
            <a:off x="1410742" y="1840954"/>
            <a:ext cx="1145034" cy="4324350"/>
          </a:xfrm>
          <a:prstGeom prst="rect">
            <a:avLst/>
          </a:prstGeom>
          <a:pattFill prst="wdUpDiag">
            <a:fgClr>
              <a:schemeClr val="hlink"/>
            </a:fgClr>
            <a:bgClr>
              <a:srgbClr val="FFFFFF"/>
            </a:bgClr>
          </a:pattFill>
          <a:ln w="9525">
            <a:solidFill>
              <a:schemeClr val="tx1"/>
            </a:solidFill>
            <a:miter lim="800000"/>
            <a:headEnd/>
            <a:tailEnd/>
          </a:ln>
        </p:spPr>
        <p:txBody>
          <a:bodyPr wrap="none" anchor="ctr"/>
          <a:lstStyle/>
          <a:p>
            <a:pPr algn="ctr"/>
            <a:endParaRPr lang="en-AU" b="0"/>
          </a:p>
        </p:txBody>
      </p:sp>
      <p:sp>
        <p:nvSpPr>
          <p:cNvPr id="16387" name="Text Box 3"/>
          <p:cNvSpPr txBox="1">
            <a:spLocks noChangeArrowheads="1"/>
          </p:cNvSpPr>
          <p:nvPr/>
        </p:nvSpPr>
        <p:spPr bwMode="auto">
          <a:xfrm>
            <a:off x="1143000" y="304800"/>
            <a:ext cx="6172200" cy="519113"/>
          </a:xfrm>
          <a:prstGeom prst="rect">
            <a:avLst/>
          </a:prstGeom>
          <a:noFill/>
          <a:ln w="28575">
            <a:noFill/>
            <a:miter lim="800000"/>
            <a:headEnd/>
            <a:tailEnd/>
          </a:ln>
        </p:spPr>
        <p:txBody>
          <a:bodyPr>
            <a:spAutoFit/>
          </a:bodyPr>
          <a:lstStyle/>
          <a:p>
            <a:pPr eaLnBrk="0" hangingPunct="0">
              <a:spcBef>
                <a:spcPct val="50000"/>
              </a:spcBef>
              <a:buFontTx/>
              <a:buChar char="•"/>
            </a:pPr>
            <a:endParaRPr lang="es-ES" sz="2800" b="0"/>
          </a:p>
        </p:txBody>
      </p:sp>
      <p:sp>
        <p:nvSpPr>
          <p:cNvPr id="16388" name="Rectangle 4"/>
          <p:cNvSpPr>
            <a:spLocks noChangeArrowheads="1"/>
          </p:cNvSpPr>
          <p:nvPr/>
        </p:nvSpPr>
        <p:spPr bwMode="auto">
          <a:xfrm>
            <a:off x="1828800" y="1457325"/>
            <a:ext cx="9144000" cy="0"/>
          </a:xfrm>
          <a:prstGeom prst="rect">
            <a:avLst/>
          </a:prstGeom>
          <a:noFill/>
          <a:ln w="28575">
            <a:noFill/>
            <a:miter lim="800000"/>
            <a:headEnd/>
            <a:tailEnd/>
          </a:ln>
        </p:spPr>
        <p:txBody>
          <a:bodyPr>
            <a:spAutoFit/>
          </a:bodyPr>
          <a:lstStyle/>
          <a:p>
            <a:endParaRPr lang="fa-IR"/>
          </a:p>
        </p:txBody>
      </p:sp>
      <p:sp>
        <p:nvSpPr>
          <p:cNvPr id="16389" name="Rectangle 5"/>
          <p:cNvSpPr>
            <a:spLocks noChangeArrowheads="1"/>
          </p:cNvSpPr>
          <p:nvPr/>
        </p:nvSpPr>
        <p:spPr bwMode="auto">
          <a:xfrm>
            <a:off x="2514600" y="2005013"/>
            <a:ext cx="9144000" cy="0"/>
          </a:xfrm>
          <a:prstGeom prst="rect">
            <a:avLst/>
          </a:prstGeom>
          <a:noFill/>
          <a:ln w="28575">
            <a:noFill/>
            <a:miter lim="800000"/>
            <a:headEnd/>
            <a:tailEnd/>
          </a:ln>
        </p:spPr>
        <p:txBody>
          <a:bodyPr>
            <a:spAutoFit/>
          </a:bodyPr>
          <a:lstStyle/>
          <a:p>
            <a:endParaRPr lang="fa-IR"/>
          </a:p>
        </p:txBody>
      </p:sp>
      <p:sp>
        <p:nvSpPr>
          <p:cNvPr id="16390" name="Rectangle 6"/>
          <p:cNvSpPr>
            <a:spLocks noChangeArrowheads="1"/>
          </p:cNvSpPr>
          <p:nvPr/>
        </p:nvSpPr>
        <p:spPr bwMode="auto">
          <a:xfrm>
            <a:off x="5486400" y="4419600"/>
            <a:ext cx="2438400" cy="338554"/>
          </a:xfrm>
          <a:prstGeom prst="rect">
            <a:avLst/>
          </a:prstGeom>
          <a:noFill/>
          <a:ln w="28575">
            <a:noFill/>
            <a:miter lim="800000"/>
            <a:headEnd/>
            <a:tailEnd/>
          </a:ln>
        </p:spPr>
        <p:txBody>
          <a:bodyPr>
            <a:spAutoFit/>
          </a:bodyPr>
          <a:lstStyle/>
          <a:p>
            <a:pPr algn="ctr" eaLnBrk="0" hangingPunct="0">
              <a:spcBef>
                <a:spcPct val="25000"/>
              </a:spcBef>
            </a:pPr>
            <a:r>
              <a:rPr lang="fa-IR" sz="1600" b="1" dirty="0" smtClean="0">
                <a:solidFill>
                  <a:srgbClr val="FF0000"/>
                </a:solidFill>
                <a:latin typeface="Arial" pitchFamily="34" charset="0"/>
                <a:cs typeface="B Zar" pitchFamily="2" charset="-78"/>
              </a:rPr>
              <a:t>نیاز به سرمایه گذاری</a:t>
            </a:r>
            <a:endParaRPr lang="en-US" sz="1600" b="1" dirty="0">
              <a:solidFill>
                <a:srgbClr val="FF0000"/>
              </a:solidFill>
              <a:latin typeface="Arial" pitchFamily="34" charset="0"/>
              <a:cs typeface="B Zar" pitchFamily="2" charset="-78"/>
            </a:endParaRPr>
          </a:p>
        </p:txBody>
      </p:sp>
      <p:grpSp>
        <p:nvGrpSpPr>
          <p:cNvPr id="2" name="Group 7"/>
          <p:cNvGrpSpPr>
            <a:grpSpLocks/>
          </p:cNvGrpSpPr>
          <p:nvPr/>
        </p:nvGrpSpPr>
        <p:grpSpPr bwMode="auto">
          <a:xfrm>
            <a:off x="1201323" y="1143000"/>
            <a:ext cx="6611037" cy="5526360"/>
            <a:chOff x="538" y="720"/>
            <a:chExt cx="3926" cy="2976"/>
          </a:xfrm>
        </p:grpSpPr>
        <p:sp>
          <p:nvSpPr>
            <p:cNvPr id="16399" name="Line 8"/>
            <p:cNvSpPr>
              <a:spLocks noChangeShapeType="1"/>
            </p:cNvSpPr>
            <p:nvPr/>
          </p:nvSpPr>
          <p:spPr bwMode="auto">
            <a:xfrm>
              <a:off x="576" y="720"/>
              <a:ext cx="0" cy="2736"/>
            </a:xfrm>
            <a:prstGeom prst="line">
              <a:avLst/>
            </a:prstGeom>
            <a:noFill/>
            <a:ln w="28575">
              <a:solidFill>
                <a:schemeClr val="tx1"/>
              </a:solidFill>
              <a:round/>
              <a:headEnd/>
              <a:tailEnd/>
            </a:ln>
          </p:spPr>
          <p:txBody>
            <a:bodyPr>
              <a:spAutoFit/>
            </a:bodyPr>
            <a:lstStyle/>
            <a:p>
              <a:endParaRPr lang="fa-IR"/>
            </a:p>
          </p:txBody>
        </p:sp>
        <p:sp>
          <p:nvSpPr>
            <p:cNvPr id="16400" name="Line 9"/>
            <p:cNvSpPr>
              <a:spLocks noChangeShapeType="1"/>
            </p:cNvSpPr>
            <p:nvPr/>
          </p:nvSpPr>
          <p:spPr bwMode="auto">
            <a:xfrm>
              <a:off x="576" y="3456"/>
              <a:ext cx="3888" cy="0"/>
            </a:xfrm>
            <a:prstGeom prst="line">
              <a:avLst/>
            </a:prstGeom>
            <a:noFill/>
            <a:ln w="28575">
              <a:solidFill>
                <a:schemeClr val="tx1"/>
              </a:solidFill>
              <a:round/>
              <a:headEnd/>
              <a:tailEnd/>
            </a:ln>
          </p:spPr>
          <p:txBody>
            <a:bodyPr>
              <a:spAutoFit/>
            </a:bodyPr>
            <a:lstStyle/>
            <a:p>
              <a:endParaRPr lang="fa-IR"/>
            </a:p>
          </p:txBody>
        </p:sp>
        <p:sp>
          <p:nvSpPr>
            <p:cNvPr id="16401" name="Freeform 10"/>
            <p:cNvSpPr>
              <a:spLocks/>
            </p:cNvSpPr>
            <p:nvPr/>
          </p:nvSpPr>
          <p:spPr bwMode="auto">
            <a:xfrm>
              <a:off x="768" y="912"/>
              <a:ext cx="3648" cy="2208"/>
            </a:xfrm>
            <a:custGeom>
              <a:avLst/>
              <a:gdLst>
                <a:gd name="T0" fmla="*/ 0 w 3648"/>
                <a:gd name="T1" fmla="*/ 0 h 1872"/>
                <a:gd name="T2" fmla="*/ 1104 w 3648"/>
                <a:gd name="T3" fmla="*/ 1536 h 1872"/>
                <a:gd name="T4" fmla="*/ 3648 w 3648"/>
                <a:gd name="T5" fmla="*/ 1872 h 1872"/>
                <a:gd name="T6" fmla="*/ 0 60000 65536"/>
                <a:gd name="T7" fmla="*/ 0 60000 65536"/>
                <a:gd name="T8" fmla="*/ 0 60000 65536"/>
                <a:gd name="T9" fmla="*/ 0 w 3648"/>
                <a:gd name="T10" fmla="*/ 0 h 1872"/>
                <a:gd name="T11" fmla="*/ 3648 w 3648"/>
                <a:gd name="T12" fmla="*/ 1872 h 1872"/>
              </a:gdLst>
              <a:ahLst/>
              <a:cxnLst>
                <a:cxn ang="T6">
                  <a:pos x="T0" y="T1"/>
                </a:cxn>
                <a:cxn ang="T7">
                  <a:pos x="T2" y="T3"/>
                </a:cxn>
                <a:cxn ang="T8">
                  <a:pos x="T4" y="T5"/>
                </a:cxn>
              </a:cxnLst>
              <a:rect l="T9" t="T10" r="T11" b="T12"/>
              <a:pathLst>
                <a:path w="3648" h="1872">
                  <a:moveTo>
                    <a:pt x="0" y="0"/>
                  </a:moveTo>
                  <a:cubicBezTo>
                    <a:pt x="248" y="612"/>
                    <a:pt x="496" y="1224"/>
                    <a:pt x="1104" y="1536"/>
                  </a:cubicBezTo>
                  <a:cubicBezTo>
                    <a:pt x="1712" y="1848"/>
                    <a:pt x="3192" y="1816"/>
                    <a:pt x="3648" y="1872"/>
                  </a:cubicBezTo>
                </a:path>
              </a:pathLst>
            </a:custGeom>
            <a:noFill/>
            <a:ln w="34925">
              <a:solidFill>
                <a:schemeClr val="accent2"/>
              </a:solidFill>
              <a:round/>
              <a:headEnd/>
              <a:tailEnd/>
            </a:ln>
          </p:spPr>
          <p:txBody>
            <a:bodyPr>
              <a:spAutoFit/>
            </a:bodyPr>
            <a:lstStyle/>
            <a:p>
              <a:endParaRPr lang="fa-IR"/>
            </a:p>
          </p:txBody>
        </p:sp>
        <p:sp>
          <p:nvSpPr>
            <p:cNvPr id="16402" name="Line 11"/>
            <p:cNvSpPr>
              <a:spLocks noChangeShapeType="1"/>
            </p:cNvSpPr>
            <p:nvPr/>
          </p:nvSpPr>
          <p:spPr bwMode="auto">
            <a:xfrm flipV="1">
              <a:off x="1152" y="1872"/>
              <a:ext cx="0" cy="1584"/>
            </a:xfrm>
            <a:prstGeom prst="line">
              <a:avLst/>
            </a:prstGeom>
            <a:noFill/>
            <a:ln w="6350">
              <a:solidFill>
                <a:schemeClr val="tx1"/>
              </a:solidFill>
              <a:round/>
              <a:headEnd/>
              <a:tailEnd/>
            </a:ln>
          </p:spPr>
          <p:txBody>
            <a:bodyPr>
              <a:spAutoFit/>
            </a:bodyPr>
            <a:lstStyle/>
            <a:p>
              <a:endParaRPr lang="fa-IR"/>
            </a:p>
          </p:txBody>
        </p:sp>
        <p:sp>
          <p:nvSpPr>
            <p:cNvPr id="16403" name="Line 12"/>
            <p:cNvSpPr>
              <a:spLocks noChangeShapeType="1"/>
            </p:cNvSpPr>
            <p:nvPr/>
          </p:nvSpPr>
          <p:spPr bwMode="auto">
            <a:xfrm flipV="1">
              <a:off x="2112" y="2832"/>
              <a:ext cx="0" cy="624"/>
            </a:xfrm>
            <a:prstGeom prst="line">
              <a:avLst/>
            </a:prstGeom>
            <a:noFill/>
            <a:ln w="6350">
              <a:solidFill>
                <a:schemeClr val="tx1"/>
              </a:solidFill>
              <a:round/>
              <a:headEnd/>
              <a:tailEnd/>
            </a:ln>
          </p:spPr>
          <p:txBody>
            <a:bodyPr>
              <a:spAutoFit/>
            </a:bodyPr>
            <a:lstStyle/>
            <a:p>
              <a:endParaRPr lang="fa-IR"/>
            </a:p>
          </p:txBody>
        </p:sp>
        <p:sp>
          <p:nvSpPr>
            <p:cNvPr id="16404" name="Text Box 13"/>
            <p:cNvSpPr txBox="1">
              <a:spLocks noChangeArrowheads="1"/>
            </p:cNvSpPr>
            <p:nvPr/>
          </p:nvSpPr>
          <p:spPr bwMode="auto">
            <a:xfrm>
              <a:off x="538" y="2704"/>
              <a:ext cx="718" cy="713"/>
            </a:xfrm>
            <a:prstGeom prst="rect">
              <a:avLst/>
            </a:prstGeom>
            <a:noFill/>
            <a:ln w="28575">
              <a:noFill/>
              <a:miter lim="800000"/>
              <a:headEnd/>
              <a:tailEnd/>
            </a:ln>
          </p:spPr>
          <p:txBody>
            <a:bodyPr wrap="square">
              <a:spAutoFit/>
            </a:bodyPr>
            <a:lstStyle/>
            <a:p>
              <a:pPr eaLnBrk="0" hangingPunct="0">
                <a:spcBef>
                  <a:spcPct val="50000"/>
                </a:spcBef>
              </a:pPr>
              <a:r>
                <a:rPr lang="fa-IR" sz="2800" b="1" dirty="0" smtClean="0">
                  <a:solidFill>
                    <a:srgbClr val="FF0000"/>
                  </a:solidFill>
                  <a:latin typeface="Arial" pitchFamily="34" charset="0"/>
                </a:rPr>
                <a:t>قبل از مدرسه</a:t>
              </a:r>
              <a:endParaRPr lang="en-US" sz="2800" b="1" dirty="0" smtClean="0">
                <a:solidFill>
                  <a:srgbClr val="FF0000"/>
                </a:solidFill>
                <a:latin typeface="Arial" pitchFamily="34" charset="0"/>
              </a:endParaRPr>
            </a:p>
            <a:p>
              <a:pPr eaLnBrk="0" hangingPunct="0">
                <a:spcBef>
                  <a:spcPct val="50000"/>
                </a:spcBef>
              </a:pPr>
              <a:endParaRPr lang="en-US" sz="1600" b="1" dirty="0">
                <a:latin typeface="Arial" pitchFamily="34" charset="0"/>
              </a:endParaRPr>
            </a:p>
          </p:txBody>
        </p:sp>
        <p:sp>
          <p:nvSpPr>
            <p:cNvPr id="16405" name="Rectangle 14"/>
            <p:cNvSpPr>
              <a:spLocks noChangeArrowheads="1"/>
            </p:cNvSpPr>
            <p:nvPr/>
          </p:nvSpPr>
          <p:spPr bwMode="auto">
            <a:xfrm>
              <a:off x="1457" y="3249"/>
              <a:ext cx="379" cy="348"/>
            </a:xfrm>
            <a:prstGeom prst="rect">
              <a:avLst/>
            </a:prstGeom>
            <a:noFill/>
            <a:ln w="28575">
              <a:noFill/>
              <a:miter lim="800000"/>
              <a:headEnd/>
              <a:tailEnd/>
            </a:ln>
          </p:spPr>
          <p:txBody>
            <a:bodyPr wrap="none">
              <a:spAutoFit/>
            </a:bodyPr>
            <a:lstStyle/>
            <a:p>
              <a:pPr eaLnBrk="0" hangingPunct="0">
                <a:spcBef>
                  <a:spcPct val="25000"/>
                </a:spcBef>
              </a:pPr>
              <a:r>
                <a:rPr lang="fa-IR" sz="1600" b="1" dirty="0" smtClean="0">
                  <a:solidFill>
                    <a:srgbClr val="FF0000"/>
                  </a:solidFill>
                  <a:latin typeface="Arial" pitchFamily="34" charset="0"/>
                </a:rPr>
                <a:t>مدرسه</a:t>
              </a:r>
              <a:endParaRPr lang="en-US" sz="1600" b="1" dirty="0" smtClean="0">
                <a:solidFill>
                  <a:srgbClr val="FF0000"/>
                </a:solidFill>
                <a:latin typeface="Arial" pitchFamily="34" charset="0"/>
              </a:endParaRPr>
            </a:p>
            <a:p>
              <a:pPr eaLnBrk="0" hangingPunct="0">
                <a:spcBef>
                  <a:spcPct val="25000"/>
                </a:spcBef>
              </a:pPr>
              <a:endParaRPr lang="en-US" sz="1600" b="1" dirty="0">
                <a:solidFill>
                  <a:srgbClr val="FF0000"/>
                </a:solidFill>
                <a:latin typeface="Arial" pitchFamily="34" charset="0"/>
              </a:endParaRPr>
            </a:p>
          </p:txBody>
        </p:sp>
        <p:sp>
          <p:nvSpPr>
            <p:cNvPr id="16406" name="Rectangle 15"/>
            <p:cNvSpPr>
              <a:spLocks noChangeArrowheads="1"/>
            </p:cNvSpPr>
            <p:nvPr/>
          </p:nvSpPr>
          <p:spPr bwMode="auto">
            <a:xfrm>
              <a:off x="2472" y="3216"/>
              <a:ext cx="1393" cy="199"/>
            </a:xfrm>
            <a:prstGeom prst="rect">
              <a:avLst/>
            </a:prstGeom>
            <a:noFill/>
            <a:ln w="28575">
              <a:noFill/>
              <a:miter lim="800000"/>
              <a:headEnd/>
              <a:tailEnd/>
            </a:ln>
          </p:spPr>
          <p:txBody>
            <a:bodyPr wrap="square">
              <a:spAutoFit/>
            </a:bodyPr>
            <a:lstStyle/>
            <a:p>
              <a:pPr algn="ctr" eaLnBrk="0" hangingPunct="0">
                <a:spcBef>
                  <a:spcPct val="25000"/>
                </a:spcBef>
              </a:pPr>
              <a:r>
                <a:rPr lang="fa-IR" b="1" dirty="0" smtClean="0">
                  <a:solidFill>
                    <a:srgbClr val="FF0000"/>
                  </a:solidFill>
                  <a:latin typeface="Arial" pitchFamily="34" charset="0"/>
                </a:rPr>
                <a:t>بعد از دبیرستان</a:t>
              </a:r>
              <a:endParaRPr lang="en-US" b="1" dirty="0">
                <a:solidFill>
                  <a:srgbClr val="FF0000"/>
                </a:solidFill>
                <a:latin typeface="Arial" pitchFamily="34" charset="0"/>
              </a:endParaRPr>
            </a:p>
          </p:txBody>
        </p:sp>
        <p:sp>
          <p:nvSpPr>
            <p:cNvPr id="16407" name="Rectangle 16"/>
            <p:cNvSpPr>
              <a:spLocks noChangeArrowheads="1"/>
            </p:cNvSpPr>
            <p:nvPr/>
          </p:nvSpPr>
          <p:spPr bwMode="auto">
            <a:xfrm>
              <a:off x="2064" y="3504"/>
              <a:ext cx="384" cy="192"/>
            </a:xfrm>
            <a:prstGeom prst="rect">
              <a:avLst/>
            </a:prstGeom>
            <a:noFill/>
            <a:ln w="28575">
              <a:noFill/>
              <a:miter lim="800000"/>
              <a:headEnd/>
              <a:tailEnd/>
            </a:ln>
          </p:spPr>
          <p:txBody>
            <a:bodyPr>
              <a:spAutoFit/>
            </a:bodyPr>
            <a:lstStyle/>
            <a:p>
              <a:pPr eaLnBrk="0" hangingPunct="0">
                <a:spcBef>
                  <a:spcPct val="25000"/>
                </a:spcBef>
              </a:pPr>
              <a:r>
                <a:rPr lang="en-US" sz="1400">
                  <a:latin typeface="Arial" pitchFamily="34" charset="0"/>
                </a:rPr>
                <a:t>Age</a:t>
              </a:r>
            </a:p>
          </p:txBody>
        </p:sp>
        <p:sp>
          <p:nvSpPr>
            <p:cNvPr id="16408" name="Rectangle 17"/>
            <p:cNvSpPr>
              <a:spLocks noChangeArrowheads="1"/>
            </p:cNvSpPr>
            <p:nvPr/>
          </p:nvSpPr>
          <p:spPr bwMode="auto">
            <a:xfrm>
              <a:off x="624" y="3504"/>
              <a:ext cx="384" cy="192"/>
            </a:xfrm>
            <a:prstGeom prst="rect">
              <a:avLst/>
            </a:prstGeom>
            <a:noFill/>
            <a:ln w="28575">
              <a:noFill/>
              <a:miter lim="800000"/>
              <a:headEnd/>
              <a:tailEnd/>
            </a:ln>
          </p:spPr>
          <p:txBody>
            <a:bodyPr>
              <a:spAutoFit/>
            </a:bodyPr>
            <a:lstStyle/>
            <a:p>
              <a:pPr eaLnBrk="0" hangingPunct="0">
                <a:spcBef>
                  <a:spcPct val="25000"/>
                </a:spcBef>
              </a:pPr>
              <a:r>
                <a:rPr lang="en-US" sz="1400">
                  <a:latin typeface="Arial" pitchFamily="34" charset="0"/>
                </a:rPr>
                <a:t>0</a:t>
              </a:r>
            </a:p>
          </p:txBody>
        </p:sp>
      </p:grpSp>
      <p:grpSp>
        <p:nvGrpSpPr>
          <p:cNvPr id="3" name="Group 19"/>
          <p:cNvGrpSpPr>
            <a:grpSpLocks/>
          </p:cNvGrpSpPr>
          <p:nvPr/>
        </p:nvGrpSpPr>
        <p:grpSpPr bwMode="auto">
          <a:xfrm>
            <a:off x="1331713" y="1668016"/>
            <a:ext cx="5807034" cy="4497288"/>
            <a:chOff x="720" y="960"/>
            <a:chExt cx="3408" cy="2304"/>
          </a:xfrm>
        </p:grpSpPr>
        <p:sp>
          <p:nvSpPr>
            <p:cNvPr id="16396" name="Line 20"/>
            <p:cNvSpPr>
              <a:spLocks noChangeShapeType="1"/>
            </p:cNvSpPr>
            <p:nvPr/>
          </p:nvSpPr>
          <p:spPr bwMode="auto">
            <a:xfrm flipV="1">
              <a:off x="720" y="3120"/>
              <a:ext cx="432" cy="144"/>
            </a:xfrm>
            <a:prstGeom prst="line">
              <a:avLst/>
            </a:prstGeom>
            <a:noFill/>
            <a:ln w="63500">
              <a:solidFill>
                <a:srgbClr val="FF6600"/>
              </a:solidFill>
              <a:prstDash val="dash"/>
              <a:round/>
              <a:headEnd/>
              <a:tailEnd/>
            </a:ln>
          </p:spPr>
          <p:txBody>
            <a:bodyPr>
              <a:spAutoFit/>
            </a:bodyPr>
            <a:lstStyle/>
            <a:p>
              <a:endParaRPr lang="fa-IR">
                <a:solidFill>
                  <a:srgbClr val="FF0000"/>
                </a:solidFill>
              </a:endParaRPr>
            </a:p>
          </p:txBody>
        </p:sp>
        <p:sp>
          <p:nvSpPr>
            <p:cNvPr id="16397" name="Line 21"/>
            <p:cNvSpPr>
              <a:spLocks noChangeShapeType="1"/>
            </p:cNvSpPr>
            <p:nvPr/>
          </p:nvSpPr>
          <p:spPr bwMode="auto">
            <a:xfrm flipV="1">
              <a:off x="1152" y="960"/>
              <a:ext cx="2976" cy="2160"/>
            </a:xfrm>
            <a:prstGeom prst="line">
              <a:avLst/>
            </a:prstGeom>
            <a:noFill/>
            <a:ln w="63500">
              <a:solidFill>
                <a:srgbClr val="FF6600"/>
              </a:solidFill>
              <a:prstDash val="dash"/>
              <a:round/>
              <a:headEnd/>
              <a:tailEnd/>
            </a:ln>
          </p:spPr>
          <p:txBody>
            <a:bodyPr>
              <a:spAutoFit/>
            </a:bodyPr>
            <a:lstStyle/>
            <a:p>
              <a:endParaRPr lang="fa-IR">
                <a:solidFill>
                  <a:srgbClr val="FF0000"/>
                </a:solidFill>
              </a:endParaRPr>
            </a:p>
          </p:txBody>
        </p:sp>
        <p:sp>
          <p:nvSpPr>
            <p:cNvPr id="16398" name="Rectangle 22"/>
            <p:cNvSpPr>
              <a:spLocks noChangeArrowheads="1"/>
            </p:cNvSpPr>
            <p:nvPr/>
          </p:nvSpPr>
          <p:spPr bwMode="auto">
            <a:xfrm>
              <a:off x="1988" y="977"/>
              <a:ext cx="1876" cy="294"/>
            </a:xfrm>
            <a:prstGeom prst="rect">
              <a:avLst/>
            </a:prstGeom>
            <a:noFill/>
            <a:ln w="28575">
              <a:noFill/>
              <a:miter lim="800000"/>
              <a:headEnd/>
              <a:tailEnd/>
            </a:ln>
          </p:spPr>
          <p:txBody>
            <a:bodyPr wrap="square">
              <a:spAutoFit/>
            </a:bodyPr>
            <a:lstStyle/>
            <a:p>
              <a:pPr algn="ctr" eaLnBrk="0" hangingPunct="0">
                <a:spcBef>
                  <a:spcPct val="25000"/>
                </a:spcBef>
              </a:pPr>
              <a:r>
                <a:rPr lang="fa-IR" sz="2000" b="1" dirty="0" smtClean="0">
                  <a:solidFill>
                    <a:srgbClr val="FF0000"/>
                  </a:solidFill>
                  <a:latin typeface="Arial" pitchFamily="34" charset="0"/>
                  <a:cs typeface="B Zar" pitchFamily="2" charset="-78"/>
                </a:rPr>
                <a:t>تجمع  واقعی سرمایه گذاری ها</a:t>
              </a:r>
            </a:p>
            <a:p>
              <a:pPr algn="ctr" eaLnBrk="0" hangingPunct="0">
                <a:spcBef>
                  <a:spcPct val="25000"/>
                </a:spcBef>
              </a:pPr>
              <a:r>
                <a:rPr lang="fa-IR" sz="900" b="1" dirty="0" smtClean="0">
                  <a:solidFill>
                    <a:srgbClr val="FF0000"/>
                  </a:solidFill>
                  <a:latin typeface="Arial" pitchFamily="34" charset="0"/>
                  <a:cs typeface="B Zar" pitchFamily="2" charset="-78"/>
                </a:rPr>
                <a:t>(به ویژه در جوامع صنعتی یا جوامعی که رو به صنعتی شدن می روند)</a:t>
              </a:r>
              <a:endParaRPr lang="en-US" sz="900" b="1" dirty="0">
                <a:solidFill>
                  <a:srgbClr val="FF0000"/>
                </a:solidFill>
                <a:latin typeface="Arial" pitchFamily="34" charset="0"/>
                <a:cs typeface="B Zar" pitchFamily="2" charset="-78"/>
              </a:endParaRPr>
            </a:p>
          </p:txBody>
        </p:sp>
      </p:grpSp>
      <p:sp>
        <p:nvSpPr>
          <p:cNvPr id="16394" name="Text Box 23"/>
          <p:cNvSpPr txBox="1">
            <a:spLocks noChangeArrowheads="1"/>
          </p:cNvSpPr>
          <p:nvPr/>
        </p:nvSpPr>
        <p:spPr bwMode="auto">
          <a:xfrm>
            <a:off x="293638" y="6508576"/>
            <a:ext cx="7878762" cy="304800"/>
          </a:xfrm>
          <a:prstGeom prst="rect">
            <a:avLst/>
          </a:prstGeom>
          <a:noFill/>
          <a:ln w="28575">
            <a:noFill/>
            <a:miter lim="800000"/>
            <a:headEnd/>
            <a:tailEnd/>
          </a:ln>
        </p:spPr>
        <p:txBody>
          <a:bodyPr>
            <a:spAutoFit/>
          </a:bodyPr>
          <a:lstStyle/>
          <a:p>
            <a:pPr algn="l" eaLnBrk="0" hangingPunct="0">
              <a:spcBef>
                <a:spcPct val="50000"/>
              </a:spcBef>
            </a:pPr>
            <a:r>
              <a:rPr lang="en-US" sz="1400" b="1" dirty="0">
                <a:solidFill>
                  <a:srgbClr val="FF0000"/>
                </a:solidFill>
                <a:latin typeface="Arial" pitchFamily="34" charset="0"/>
              </a:rPr>
              <a:t>Source: </a:t>
            </a:r>
            <a:r>
              <a:rPr lang="en-US" sz="1400" b="1" dirty="0" err="1">
                <a:solidFill>
                  <a:srgbClr val="FF0000"/>
                </a:solidFill>
                <a:latin typeface="Arial" pitchFamily="34" charset="0"/>
              </a:rPr>
              <a:t>Carneiro</a:t>
            </a:r>
            <a:r>
              <a:rPr lang="en-US" sz="1400" b="1" dirty="0">
                <a:solidFill>
                  <a:srgbClr val="FF0000"/>
                </a:solidFill>
                <a:latin typeface="Arial" pitchFamily="34" charset="0"/>
              </a:rPr>
              <a:t> &amp; Heckman, Human Social Policy </a:t>
            </a:r>
            <a:r>
              <a:rPr lang="en-US" sz="1400" b="1" dirty="0" smtClean="0">
                <a:solidFill>
                  <a:srgbClr val="FF0000"/>
                </a:solidFill>
                <a:latin typeface="Arial" pitchFamily="34" charset="0"/>
              </a:rPr>
              <a:t>:2003</a:t>
            </a:r>
            <a:endParaRPr lang="en-US" sz="1600" b="1" dirty="0">
              <a:solidFill>
                <a:srgbClr val="FF0000"/>
              </a:solidFill>
              <a:latin typeface="Arial" pitchFamily="34" charset="0"/>
            </a:endParaRPr>
          </a:p>
        </p:txBody>
      </p:sp>
      <p:sp>
        <p:nvSpPr>
          <p:cNvPr id="341016" name="Text Box 24"/>
          <p:cNvSpPr txBox="1">
            <a:spLocks noChangeArrowheads="1"/>
          </p:cNvSpPr>
          <p:nvPr/>
        </p:nvSpPr>
        <p:spPr bwMode="auto">
          <a:xfrm>
            <a:off x="1259632" y="1556792"/>
            <a:ext cx="1584176" cy="830997"/>
          </a:xfrm>
          <a:prstGeom prst="rect">
            <a:avLst/>
          </a:prstGeom>
          <a:noFill/>
          <a:ln w="9525">
            <a:noFill/>
            <a:miter lim="800000"/>
            <a:headEnd/>
            <a:tailEnd/>
          </a:ln>
        </p:spPr>
        <p:txBody>
          <a:bodyPr wrap="square">
            <a:spAutoFit/>
          </a:bodyPr>
          <a:lstStyle/>
          <a:p>
            <a:endParaRPr lang="en-AU" sz="1200" b="1" dirty="0">
              <a:solidFill>
                <a:srgbClr val="236967"/>
              </a:solidFill>
            </a:endParaRPr>
          </a:p>
          <a:p>
            <a:pPr algn="ctr"/>
            <a:r>
              <a:rPr lang="fa-IR" sz="3600" b="1" dirty="0" smtClean="0">
                <a:solidFill>
                  <a:srgbClr val="FF0000"/>
                </a:solidFill>
              </a:rPr>
              <a:t>شواهد</a:t>
            </a:r>
            <a:endParaRPr lang="en-AU" sz="3600" b="1" dirty="0">
              <a:solidFill>
                <a:srgbClr val="FF0000"/>
              </a:solidFill>
            </a:endParaRPr>
          </a:p>
        </p:txBody>
      </p:sp>
      <p:sp>
        <p:nvSpPr>
          <p:cNvPr id="26" name="Rectangle 25"/>
          <p:cNvSpPr/>
          <p:nvPr/>
        </p:nvSpPr>
        <p:spPr>
          <a:xfrm>
            <a:off x="0" y="1484784"/>
            <a:ext cx="1403648" cy="1477328"/>
          </a:xfrm>
          <a:prstGeom prst="rect">
            <a:avLst/>
          </a:prstGeom>
        </p:spPr>
        <p:txBody>
          <a:bodyPr wrap="square">
            <a:spAutoFit/>
          </a:bodyPr>
          <a:lstStyle/>
          <a:p>
            <a:pPr algn="l" rtl="0"/>
            <a:r>
              <a:rPr lang="en-US" b="1" dirty="0" smtClean="0">
                <a:solidFill>
                  <a:srgbClr val="FFFF00"/>
                </a:solidFill>
              </a:rPr>
              <a:t>Rate of</a:t>
            </a:r>
          </a:p>
          <a:p>
            <a:pPr algn="l" rtl="0"/>
            <a:r>
              <a:rPr lang="en-US" b="1" dirty="0" smtClean="0">
                <a:solidFill>
                  <a:srgbClr val="FFFF00"/>
                </a:solidFill>
              </a:rPr>
              <a:t>return to</a:t>
            </a:r>
          </a:p>
          <a:p>
            <a:pPr algn="l" rtl="0"/>
            <a:r>
              <a:rPr lang="en-US" b="1" dirty="0" smtClean="0">
                <a:solidFill>
                  <a:srgbClr val="FFFF00"/>
                </a:solidFill>
              </a:rPr>
              <a:t>investment</a:t>
            </a:r>
          </a:p>
          <a:p>
            <a:pPr algn="l" rtl="0"/>
            <a:r>
              <a:rPr lang="en-US" b="1" dirty="0" smtClean="0">
                <a:solidFill>
                  <a:srgbClr val="FFFF00"/>
                </a:solidFill>
              </a:rPr>
              <a:t>in human</a:t>
            </a:r>
          </a:p>
          <a:p>
            <a:pPr algn="l" rtl="0"/>
            <a:r>
              <a:rPr lang="en-US" b="1" dirty="0" smtClean="0">
                <a:solidFill>
                  <a:srgbClr val="FFFF00"/>
                </a:solidFill>
              </a:rPr>
              <a:t>capita</a:t>
            </a:r>
            <a:endParaRPr lang="fa-IR" b="1" dirty="0">
              <a:solidFill>
                <a:srgbClr val="FFFF00"/>
              </a:solidFill>
            </a:endParaRPr>
          </a:p>
        </p:txBody>
      </p:sp>
      <p:sp>
        <p:nvSpPr>
          <p:cNvPr id="28" name="Text Box 18"/>
          <p:cNvSpPr txBox="1">
            <a:spLocks noChangeArrowheads="1"/>
          </p:cNvSpPr>
          <p:nvPr/>
        </p:nvSpPr>
        <p:spPr bwMode="auto">
          <a:xfrm>
            <a:off x="190500" y="427038"/>
            <a:ext cx="8580438" cy="523220"/>
          </a:xfrm>
          <a:prstGeom prst="rect">
            <a:avLst/>
          </a:prstGeom>
          <a:noFill/>
          <a:ln w="9525">
            <a:noFill/>
            <a:miter lim="800000"/>
            <a:headEnd/>
            <a:tailEnd/>
          </a:ln>
        </p:spPr>
        <p:txBody>
          <a:bodyPr>
            <a:spAutoFit/>
          </a:bodyPr>
          <a:lstStyle/>
          <a:p>
            <a:pPr algn="ctr" eaLnBrk="0" hangingPunct="0">
              <a:spcBef>
                <a:spcPct val="50000"/>
              </a:spcBef>
              <a:buClr>
                <a:srgbClr val="99FF99"/>
              </a:buClr>
              <a:buSzPct val="75000"/>
              <a:buFont typeface="Monotype Sorts"/>
              <a:buNone/>
            </a:pPr>
            <a:r>
              <a:rPr lang="en-US" sz="2800" dirty="0" smtClean="0">
                <a:solidFill>
                  <a:srgbClr val="00B050"/>
                </a:solidFill>
                <a:latin typeface="Arial" pitchFamily="34" charset="0"/>
                <a:sym typeface="Monotype Sorts" pitchFamily="48" charset="2"/>
              </a:rPr>
              <a:t> </a:t>
            </a:r>
            <a:r>
              <a:rPr lang="fa-IR" sz="2800" dirty="0" smtClean="0">
                <a:solidFill>
                  <a:srgbClr val="00B050"/>
                </a:solidFill>
                <a:latin typeface="Arial" pitchFamily="34" charset="0"/>
                <a:sym typeface="Monotype Sorts" pitchFamily="48" charset="2"/>
              </a:rPr>
              <a:t>تقابل فرصت ها و سرمایه گذاری برای کودکان</a:t>
            </a:r>
            <a:endParaRPr lang="en-US" sz="2800" dirty="0">
              <a:solidFill>
                <a:srgbClr val="00B050"/>
              </a:solidFill>
              <a:latin typeface="Arial Narrow" pitchFamily="34" charset="0"/>
              <a:sym typeface="Monotype Sorts"/>
            </a:endParaRPr>
          </a:p>
        </p:txBody>
      </p:sp>
      <p:sp>
        <p:nvSpPr>
          <p:cNvPr id="29" name="Oval Callout 28"/>
          <p:cNvSpPr/>
          <p:nvPr/>
        </p:nvSpPr>
        <p:spPr>
          <a:xfrm>
            <a:off x="2339752" y="2780928"/>
            <a:ext cx="1740098" cy="1997075"/>
          </a:xfrm>
          <a:prstGeom prst="wedgeEllipseCallout">
            <a:avLst>
              <a:gd name="adj1" fmla="val -52337"/>
              <a:gd name="adj2" fmla="val 92939"/>
            </a:avLst>
          </a:prstGeom>
          <a:gradFill>
            <a:gsLst>
              <a:gs pos="36000">
                <a:srgbClr val="FFFF00">
                  <a:alpha val="38000"/>
                </a:srgbClr>
              </a:gs>
              <a:gs pos="20000">
                <a:schemeClr val="accent1">
                  <a:shade val="67500"/>
                  <a:satMod val="115000"/>
                </a:schemeClr>
              </a:gs>
              <a:gs pos="100000">
                <a:schemeClr val="accent1">
                  <a:shade val="100000"/>
                  <a:satMod val="115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cs typeface="B Zar" pitchFamily="2" charset="-78"/>
              </a:rPr>
              <a:t>What is MAGICAL about Age </a:t>
            </a:r>
            <a:r>
              <a:rPr lang="en-US" dirty="0" smtClean="0">
                <a:solidFill>
                  <a:schemeClr val="tx1"/>
                </a:solidFill>
                <a:cs typeface="B Zar" pitchFamily="2" charset="-78"/>
              </a:rPr>
              <a:t>6?</a:t>
            </a:r>
            <a:endParaRPr lang="en-US" dirty="0">
              <a:solidFill>
                <a:schemeClr val="tx1"/>
              </a:solidFill>
              <a:cs typeface="B Zar" pitchFamily="2" charset="-78"/>
            </a:endParaRPr>
          </a:p>
        </p:txBody>
      </p:sp>
      <p:sp>
        <p:nvSpPr>
          <p:cNvPr id="30" name="Rectangle 6"/>
          <p:cNvSpPr>
            <a:spLocks noChangeArrowheads="1"/>
          </p:cNvSpPr>
          <p:nvPr/>
        </p:nvSpPr>
        <p:spPr bwMode="auto">
          <a:xfrm>
            <a:off x="5508104" y="4941168"/>
            <a:ext cx="2438400" cy="307777"/>
          </a:xfrm>
          <a:prstGeom prst="rect">
            <a:avLst/>
          </a:prstGeom>
          <a:noFill/>
          <a:ln w="28575">
            <a:noFill/>
            <a:miter lim="800000"/>
            <a:headEnd/>
            <a:tailEnd/>
          </a:ln>
        </p:spPr>
        <p:txBody>
          <a:bodyPr>
            <a:spAutoFit/>
          </a:bodyPr>
          <a:lstStyle/>
          <a:p>
            <a:pPr eaLnBrk="0" hangingPunct="0">
              <a:spcBef>
                <a:spcPct val="25000"/>
              </a:spcBef>
            </a:pPr>
            <a:r>
              <a:rPr lang="en-US" sz="1400" b="1" dirty="0">
                <a:solidFill>
                  <a:srgbClr val="FF0000"/>
                </a:solidFill>
              </a:rPr>
              <a:t>Optimal Investment Levels</a:t>
            </a:r>
          </a:p>
        </p:txBody>
      </p:sp>
      <p:sp>
        <p:nvSpPr>
          <p:cNvPr id="31" name="Rectangle 22"/>
          <p:cNvSpPr>
            <a:spLocks noChangeArrowheads="1"/>
          </p:cNvSpPr>
          <p:nvPr/>
        </p:nvSpPr>
        <p:spPr bwMode="auto">
          <a:xfrm>
            <a:off x="6516216" y="1988840"/>
            <a:ext cx="2438400" cy="584775"/>
          </a:xfrm>
          <a:prstGeom prst="rect">
            <a:avLst/>
          </a:prstGeom>
          <a:noFill/>
          <a:ln w="28575">
            <a:noFill/>
            <a:miter lim="800000"/>
            <a:headEnd/>
            <a:tailEnd/>
          </a:ln>
        </p:spPr>
        <p:txBody>
          <a:bodyPr>
            <a:spAutoFit/>
          </a:bodyPr>
          <a:lstStyle/>
          <a:p>
            <a:pPr algn="ctr" eaLnBrk="0" hangingPunct="0">
              <a:spcBef>
                <a:spcPct val="25000"/>
              </a:spcBef>
            </a:pPr>
            <a:r>
              <a:rPr lang="en-US" sz="1600" b="1" dirty="0">
                <a:solidFill>
                  <a:srgbClr val="FF0000"/>
                </a:solidFill>
              </a:rPr>
              <a:t>Cumulative Public Investment</a:t>
            </a: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340994"/>
                                        </p:tgtEl>
                                        <p:attrNameLst>
                                          <p:attrName>style.visibility</p:attrName>
                                        </p:attrNameLst>
                                      </p:cBhvr>
                                      <p:to>
                                        <p:strVal val="visible"/>
                                      </p:to>
                                    </p:set>
                                    <p:animEffect transition="in" filter="fade">
                                      <p:cBhvr>
                                        <p:cTn id="12" dur="2000"/>
                                        <p:tgtEl>
                                          <p:spTgt spid="340994"/>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ppt_x"/>
                                          </p:val>
                                        </p:tav>
                                        <p:tav tm="100000">
                                          <p:val>
                                            <p:strVal val="#ppt_x"/>
                                          </p:val>
                                        </p:tav>
                                      </p:tavLst>
                                    </p:anim>
                                    <p:anim calcmode="lin" valueType="num">
                                      <p:cBhvr additive="base">
                                        <p:cTn id="16" dur="500" fill="hold"/>
                                        <p:tgtEl>
                                          <p:spTgt spid="31"/>
                                        </p:tgtEl>
                                        <p:attrNameLst>
                                          <p:attrName>ppt_y</p:attrName>
                                        </p:attrNameLst>
                                      </p:cBhvr>
                                      <p:tavLst>
                                        <p:tav tm="0">
                                          <p:val>
                                            <p:strVal val="1+#ppt_h/2"/>
                                          </p:val>
                                        </p:tav>
                                        <p:tav tm="100000">
                                          <p:val>
                                            <p:strVal val="#ppt_y"/>
                                          </p:val>
                                        </p:tav>
                                      </p:tavLst>
                                    </p:anim>
                                  </p:childTnLst>
                                </p:cTn>
                              </p:par>
                            </p:childTnLst>
                          </p:cTn>
                        </p:par>
                        <p:par>
                          <p:cTn id="17" fill="hold">
                            <p:stCondLst>
                              <p:cond delay="2500"/>
                            </p:stCondLst>
                            <p:childTnLst>
                              <p:par>
                                <p:cTn id="18" presetID="1" presetClass="entr" presetSubtype="0" fill="hold" grpId="0" nodeType="afterEffect">
                                  <p:stCondLst>
                                    <p:cond delay="0"/>
                                  </p:stCondLst>
                                  <p:childTnLst>
                                    <p:set>
                                      <p:cBhvr>
                                        <p:cTn id="19" dur="1" fill="hold">
                                          <p:stCondLst>
                                            <p:cond delay="0"/>
                                          </p:stCondLst>
                                        </p:cTn>
                                        <p:tgtEl>
                                          <p:spTgt spid="34101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1016" grpId="0"/>
      <p:bldP spid="29" grpId="0" animBg="1"/>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5" name="Rectangle 5"/>
          <p:cNvSpPr>
            <a:spLocks noGrp="1" noRot="1" noChangeArrowheads="1"/>
          </p:cNvSpPr>
          <p:nvPr>
            <p:ph type="title"/>
          </p:nvPr>
        </p:nvSpPr>
        <p:spPr>
          <a:xfrm>
            <a:off x="500034" y="0"/>
            <a:ext cx="8229600" cy="1143000"/>
          </a:xfrm>
        </p:spPr>
        <p:txBody>
          <a:bodyPr>
            <a:normAutofit fontScale="90000"/>
          </a:bodyPr>
          <a:lstStyle/>
          <a:p>
            <a:pPr>
              <a:defRPr/>
            </a:pPr>
            <a:r>
              <a:rPr lang="fa-IR" b="1" dirty="0" smtClean="0"/>
              <a:t>مغز سالم </a:t>
            </a:r>
            <a:r>
              <a:rPr lang="fa-IR" sz="3600" b="1" dirty="0" smtClean="0"/>
              <a:t>(نقاط قرمز نشان دهنده مناطق فعال مغز است)</a:t>
            </a:r>
            <a:endParaRPr lang="fa-IR" sz="3600" b="1" dirty="0"/>
          </a:p>
        </p:txBody>
      </p:sp>
      <p:pic>
        <p:nvPicPr>
          <p:cNvPr id="16386" name="Picture 4" descr="JI1"/>
          <p:cNvPicPr>
            <a:picLocks noGrp="1" noChangeAspect="1" noChangeArrowheads="1"/>
          </p:cNvPicPr>
          <p:nvPr>
            <p:ph idx="1"/>
          </p:nvPr>
        </p:nvPicPr>
        <p:blipFill>
          <a:blip r:embed="rId2" cstate="print"/>
          <a:srcRect/>
          <a:stretch>
            <a:fillRect/>
          </a:stretch>
        </p:blipFill>
        <p:spPr>
          <a:xfrm>
            <a:off x="785786" y="1285860"/>
            <a:ext cx="7638399" cy="5572140"/>
          </a:xfrm>
        </p:spPr>
      </p:pic>
    </p:spTree>
  </p:cSld>
  <p:clrMapOvr>
    <a:masterClrMapping/>
  </p:clrMapOvr>
  <p:transition spd="slow">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3" name="Rectangle 5"/>
          <p:cNvSpPr>
            <a:spLocks noGrp="1" noRot="1" noChangeArrowheads="1"/>
          </p:cNvSpPr>
          <p:nvPr>
            <p:ph type="title"/>
          </p:nvPr>
        </p:nvSpPr>
        <p:spPr>
          <a:xfrm>
            <a:off x="428596" y="0"/>
            <a:ext cx="8229600" cy="1143000"/>
          </a:xfrm>
        </p:spPr>
        <p:txBody>
          <a:bodyPr/>
          <a:lstStyle/>
          <a:p>
            <a:pPr>
              <a:defRPr/>
            </a:pPr>
            <a:r>
              <a:rPr lang="fa-IR" b="1" dirty="0" smtClean="0"/>
              <a:t>مغز خوب تكامل نيافته</a:t>
            </a:r>
            <a:endParaRPr lang="fa-IR" b="1" dirty="0"/>
          </a:p>
        </p:txBody>
      </p:sp>
      <p:pic>
        <p:nvPicPr>
          <p:cNvPr id="17410" name="Picture 4" descr="JI2"/>
          <p:cNvPicPr>
            <a:picLocks noGrp="1" noChangeAspect="1" noChangeArrowheads="1"/>
          </p:cNvPicPr>
          <p:nvPr>
            <p:ph idx="1"/>
          </p:nvPr>
        </p:nvPicPr>
        <p:blipFill>
          <a:blip r:embed="rId2" cstate="print"/>
          <a:srcRect/>
          <a:stretch>
            <a:fillRect/>
          </a:stretch>
        </p:blipFill>
        <p:spPr>
          <a:xfrm>
            <a:off x="571473" y="813071"/>
            <a:ext cx="7929618" cy="5784579"/>
          </a:xfrm>
        </p:spPr>
      </p:pic>
    </p:spTree>
  </p:cSld>
  <p:clrMapOvr>
    <a:masterClrMapping/>
  </p:clrMapOvr>
  <p:transition spd="slow">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857224" y="1700808"/>
            <a:ext cx="7675216" cy="3871332"/>
          </a:xfrm>
          <a:prstGeom prst="rect">
            <a:avLst/>
          </a:prstGeom>
        </p:spPr>
        <p:txBody>
          <a:bodyPr/>
          <a:lstStyle/>
          <a:p>
            <a:pPr marL="342900" marR="0" lvl="0" indent="-342900" algn="ctr" defTabSz="914400" rtl="1" eaLnBrk="1" fontAlgn="base" latinLnBrk="0" hangingPunct="1">
              <a:lnSpc>
                <a:spcPct val="100000"/>
              </a:lnSpc>
              <a:spcBef>
                <a:spcPct val="20000"/>
              </a:spcBef>
              <a:spcAft>
                <a:spcPct val="0"/>
              </a:spcAft>
              <a:buClrTx/>
              <a:buSzTx/>
              <a:tabLst/>
              <a:defRPr/>
            </a:pPr>
            <a:r>
              <a:rPr kumimoji="0" lang="ar-SA" sz="4800" b="0" i="0" u="none" strike="noStrike" kern="0" cap="none" spc="0" normalizeH="0" baseline="0" noProof="0" dirty="0" smtClean="0">
                <a:ln>
                  <a:noFill/>
                </a:ln>
                <a:solidFill>
                  <a:srgbClr val="00823B"/>
                </a:solidFill>
                <a:effectLst/>
                <a:uLnTx/>
                <a:uFillTx/>
                <a:cs typeface="B Koodak" pitchFamily="2" charset="-78"/>
              </a:rPr>
              <a:t>ب</a:t>
            </a:r>
            <a:r>
              <a:rPr kumimoji="0" lang="fa-IR" sz="4800" b="0" i="0" u="none" strike="noStrike" kern="0" cap="none" spc="0" normalizeH="0" baseline="0" noProof="0" dirty="0" smtClean="0">
                <a:ln>
                  <a:noFill/>
                </a:ln>
                <a:solidFill>
                  <a:srgbClr val="00823B"/>
                </a:solidFill>
                <a:effectLst/>
                <a:uLnTx/>
                <a:uFillTx/>
                <a:cs typeface="B Koodak" pitchFamily="2" charset="-78"/>
              </a:rPr>
              <a:t>ه </a:t>
            </a:r>
            <a:r>
              <a:rPr kumimoji="0" lang="ar-SA" sz="4800" b="0" i="0" u="none" strike="noStrike" kern="0" cap="none" spc="0" normalizeH="0" baseline="0" noProof="0" dirty="0" smtClean="0">
                <a:ln>
                  <a:noFill/>
                </a:ln>
                <a:solidFill>
                  <a:srgbClr val="00823B"/>
                </a:solidFill>
                <a:effectLst/>
                <a:uLnTx/>
                <a:uFillTx/>
                <a:cs typeface="B Koodak" pitchFamily="2" charset="-78"/>
              </a:rPr>
              <a:t>ازاي هر يك ريال سرمايه گذاري در</a:t>
            </a:r>
            <a:r>
              <a:rPr kumimoji="0" lang="fa-IR" sz="4800" b="0" i="0" u="none" strike="noStrike" kern="0" cap="none" spc="0" normalizeH="0" baseline="0" noProof="0" dirty="0" smtClean="0">
                <a:ln>
                  <a:noFill/>
                </a:ln>
                <a:solidFill>
                  <a:srgbClr val="00823B"/>
                </a:solidFill>
                <a:effectLst/>
                <a:uLnTx/>
                <a:uFillTx/>
                <a:cs typeface="B Koodak" pitchFamily="2" charset="-78"/>
              </a:rPr>
              <a:t>توسعه </a:t>
            </a:r>
            <a:r>
              <a:rPr kumimoji="0" lang="ar-SA" sz="4800" b="0" i="0" u="none" strike="noStrike" kern="0" cap="none" spc="0" normalizeH="0" baseline="0" noProof="0" dirty="0" smtClean="0">
                <a:ln>
                  <a:noFill/>
                </a:ln>
                <a:solidFill>
                  <a:srgbClr val="00823B"/>
                </a:solidFill>
                <a:effectLst/>
                <a:uLnTx/>
                <a:uFillTx/>
                <a:cs typeface="B Koodak" pitchFamily="2" charset="-78"/>
              </a:rPr>
              <a:t> </a:t>
            </a:r>
            <a:r>
              <a:rPr kumimoji="0" lang="fa-IR" sz="4800" b="0" i="0" u="none" strike="noStrike" kern="0" cap="none" spc="0" normalizeH="0" baseline="0" noProof="0" dirty="0" smtClean="0">
                <a:ln>
                  <a:noFill/>
                </a:ln>
                <a:solidFill>
                  <a:srgbClr val="00823B"/>
                </a:solidFill>
                <a:effectLst/>
                <a:uLnTx/>
                <a:uFillTx/>
                <a:cs typeface="B Koodak" pitchFamily="2" charset="-78"/>
              </a:rPr>
              <a:t>تکامل </a:t>
            </a:r>
            <a:r>
              <a:rPr kumimoji="0" lang="ar-SA" sz="4800" b="0" i="0" u="none" strike="noStrike" kern="0" cap="none" spc="0" normalizeH="0" baseline="0" noProof="0" dirty="0" smtClean="0">
                <a:ln>
                  <a:noFill/>
                </a:ln>
                <a:solidFill>
                  <a:srgbClr val="00823B"/>
                </a:solidFill>
                <a:effectLst/>
                <a:uLnTx/>
                <a:uFillTx/>
                <a:cs typeface="B Koodak" pitchFamily="2" charset="-78"/>
              </a:rPr>
              <a:t> كودك 7ريال بازگشت سرمايه خواهيم داشت</a:t>
            </a:r>
            <a:endParaRPr kumimoji="0" lang="en-US" sz="4800" b="0" i="0" u="none" strike="noStrike" kern="0" cap="none" spc="0" normalizeH="0" baseline="0" noProof="0" dirty="0" smtClean="0">
              <a:ln>
                <a:noFill/>
              </a:ln>
              <a:solidFill>
                <a:srgbClr val="00823B"/>
              </a:solidFill>
              <a:effectLst/>
              <a:uLnTx/>
              <a:uFillTx/>
              <a:cs typeface="B Koodak" pitchFamily="2" charset="-78"/>
            </a:endParaRPr>
          </a:p>
        </p:txBody>
      </p:sp>
      <p:sp>
        <p:nvSpPr>
          <p:cNvPr id="4" name="Title 3"/>
          <p:cNvSpPr>
            <a:spLocks noGrp="1"/>
          </p:cNvSpPr>
          <p:nvPr>
            <p:ph type="title"/>
          </p:nvPr>
        </p:nvSpPr>
        <p:spPr/>
        <p:txBody>
          <a:bodyPr/>
          <a:lstStyle/>
          <a:p>
            <a:endParaRPr lang="fa-IR"/>
          </a:p>
        </p:txBody>
      </p:sp>
    </p:spTree>
  </p:cSld>
  <p:clrMapOvr>
    <a:masterClrMapping/>
  </p:clrMapOvr>
  <p:transition spd="slow">
    <p:randomBar dir="vert"/>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r" rtl="1" fontAlgn="auto">
              <a:spcAft>
                <a:spcPts val="0"/>
              </a:spcAft>
              <a:defRPr/>
            </a:pPr>
            <a:r>
              <a:rPr lang="fa-IR" b="1" dirty="0">
                <a:cs typeface="B Mitra" pitchFamily="2" charset="-78"/>
              </a:rPr>
              <a:t>ارزیابی تکامل</a:t>
            </a:r>
            <a:endParaRPr lang="en-US" b="1" dirty="0">
              <a:cs typeface="B Mitra" pitchFamily="2" charset="-78"/>
            </a:endParaRPr>
          </a:p>
        </p:txBody>
      </p:sp>
      <p:sp>
        <p:nvSpPr>
          <p:cNvPr id="26627" name="Rectangle 3"/>
          <p:cNvSpPr>
            <a:spLocks noGrp="1" noChangeArrowheads="1"/>
          </p:cNvSpPr>
          <p:nvPr>
            <p:ph type="body" idx="1"/>
          </p:nvPr>
        </p:nvSpPr>
        <p:spPr/>
        <p:txBody>
          <a:bodyPr>
            <a:normAutofit fontScale="92500"/>
          </a:bodyPr>
          <a:lstStyle/>
          <a:p>
            <a:pPr algn="r" rtl="1"/>
            <a:endParaRPr lang="fa-IR" sz="4000" smtClean="0">
              <a:solidFill>
                <a:schemeClr val="tx1"/>
              </a:solidFill>
              <a:cs typeface="B Mitra" pitchFamily="2" charset="-78"/>
            </a:endParaRPr>
          </a:p>
          <a:p>
            <a:pPr algn="r" rtl="1"/>
            <a:r>
              <a:rPr lang="fa-IR" sz="4000" smtClean="0">
                <a:solidFill>
                  <a:schemeClr val="tx1"/>
                </a:solidFill>
                <a:cs typeface="B Mitra" pitchFamily="2" charset="-78"/>
              </a:rPr>
              <a:t>یکی از بخشهای  مهم درارزیابی سلامتی، بررسی عملکرد تکاملی است. روشهای غربالگری برای شناسایی سریع و قابل اعتماد کودکانی است که سطح تکامل آنها نسبت به سن زیر حد نرمال است و بنابراین نیاز به بررسیهای بیشتر دارند. ضمناً اندازه گیری های عینی از عملکرد تکاملی برای بررسی های بعدی را فراهم می آورند .</a:t>
            </a:r>
            <a:endParaRPr lang="en-US" sz="4000" smtClean="0">
              <a:solidFill>
                <a:schemeClr val="tx1"/>
              </a:solidFill>
              <a:cs typeface="B Mitra" pitchFamily="2" charset="-78"/>
            </a:endParaRPr>
          </a:p>
        </p:txBody>
      </p:sp>
    </p:spTree>
    <p:extLst>
      <p:ext uri="{BB962C8B-B14F-4D97-AF65-F5344CB8AC3E}">
        <p14:creationId xmlns:p14="http://schemas.microsoft.com/office/powerpoint/2010/main" val="2070898746"/>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fontScale="90000"/>
          </a:bodyPr>
          <a:lstStyle/>
          <a:p>
            <a:pPr fontAlgn="auto">
              <a:spcAft>
                <a:spcPts val="0"/>
              </a:spcAft>
              <a:defRPr/>
            </a:pPr>
            <a:r>
              <a:rPr lang="en-US" sz="4000" b="1" dirty="0"/>
              <a:t>Denver  Developmental Screening Test (DDST)</a:t>
            </a:r>
          </a:p>
        </p:txBody>
      </p:sp>
      <p:sp>
        <p:nvSpPr>
          <p:cNvPr id="27651" name="Rectangle 3"/>
          <p:cNvSpPr>
            <a:spLocks noGrp="1" noChangeArrowheads="1"/>
          </p:cNvSpPr>
          <p:nvPr>
            <p:ph type="body" idx="1"/>
          </p:nvPr>
        </p:nvSpPr>
        <p:spPr>
          <a:xfrm>
            <a:off x="304800" y="2214563"/>
            <a:ext cx="7696200" cy="3865562"/>
          </a:xfrm>
        </p:spPr>
        <p:txBody>
          <a:bodyPr/>
          <a:lstStyle/>
          <a:p>
            <a:pPr algn="r" rtl="1"/>
            <a:r>
              <a:rPr lang="fa-IR" dirty="0" smtClean="0">
                <a:solidFill>
                  <a:schemeClr val="tx1"/>
                </a:solidFill>
                <a:cs typeface="B Mitra" pitchFamily="2" charset="-78"/>
              </a:rPr>
              <a:t>یکی از شایع ترین تستهای غربالگری برای کودکان سری </a:t>
            </a:r>
            <a:r>
              <a:rPr lang="fa-IR" dirty="0" err="1" smtClean="0">
                <a:solidFill>
                  <a:schemeClr val="tx1"/>
                </a:solidFill>
                <a:cs typeface="B Mitra" pitchFamily="2" charset="-78"/>
              </a:rPr>
              <a:t>تستهایی</a:t>
            </a:r>
            <a:r>
              <a:rPr lang="fa-IR" dirty="0" smtClean="0">
                <a:solidFill>
                  <a:schemeClr val="tx1"/>
                </a:solidFill>
                <a:cs typeface="B Mitra" pitchFamily="2" charset="-78"/>
              </a:rPr>
              <a:t> است که توسط </a:t>
            </a:r>
            <a:r>
              <a:rPr lang="en-US" dirty="0" smtClean="0">
                <a:solidFill>
                  <a:schemeClr val="tx1"/>
                </a:solidFill>
                <a:cs typeface="B Mitra" pitchFamily="2" charset="-78"/>
              </a:rPr>
              <a:t>William Franklin</a:t>
            </a:r>
            <a:r>
              <a:rPr lang="fa-IR" dirty="0" smtClean="0">
                <a:solidFill>
                  <a:schemeClr val="tx1"/>
                </a:solidFill>
                <a:cs typeface="B Mitra" pitchFamily="2" charset="-78"/>
              </a:rPr>
              <a:t> و همکارانش در دانشکده </a:t>
            </a:r>
            <a:r>
              <a:rPr lang="en-US" dirty="0" smtClean="0">
                <a:solidFill>
                  <a:schemeClr val="tx1"/>
                </a:solidFill>
                <a:cs typeface="B Mitra" pitchFamily="2" charset="-78"/>
              </a:rPr>
              <a:t>Denver </a:t>
            </a:r>
            <a:r>
              <a:rPr lang="fa-IR" dirty="0" smtClean="0">
                <a:solidFill>
                  <a:schemeClr val="tx1"/>
                </a:solidFill>
                <a:cs typeface="B Mitra" pitchFamily="2" charset="-78"/>
              </a:rPr>
              <a:t> در </a:t>
            </a:r>
            <a:r>
              <a:rPr lang="en-US" dirty="0" err="1" smtClean="0">
                <a:solidFill>
                  <a:schemeClr val="tx1"/>
                </a:solidFill>
                <a:cs typeface="B Mitra" pitchFamily="2" charset="-78"/>
              </a:rPr>
              <a:t>colerado</a:t>
            </a:r>
            <a:r>
              <a:rPr lang="fa-IR" dirty="0" smtClean="0">
                <a:solidFill>
                  <a:schemeClr val="tx1"/>
                </a:solidFill>
                <a:cs typeface="B Mitra" pitchFamily="2" charset="-78"/>
              </a:rPr>
              <a:t> ساخته شد . </a:t>
            </a:r>
            <a:r>
              <a:rPr lang="en-US" dirty="0" smtClean="0">
                <a:solidFill>
                  <a:schemeClr val="tx1"/>
                </a:solidFill>
                <a:cs typeface="B Mitra" pitchFamily="2" charset="-78"/>
              </a:rPr>
              <a:t>Denver 2</a:t>
            </a:r>
            <a:r>
              <a:rPr lang="fa-IR" dirty="0" smtClean="0">
                <a:solidFill>
                  <a:schemeClr val="tx1"/>
                </a:solidFill>
                <a:cs typeface="B Mitra" pitchFamily="2" charset="-78"/>
              </a:rPr>
              <a:t> یا</a:t>
            </a:r>
            <a:r>
              <a:rPr lang="en-US" b="1" dirty="0" smtClean="0">
                <a:solidFill>
                  <a:schemeClr val="tx1"/>
                </a:solidFill>
                <a:cs typeface="B Mitra" pitchFamily="2" charset="-78"/>
              </a:rPr>
              <a:t>  DDST-R</a:t>
            </a:r>
            <a:r>
              <a:rPr lang="en-US" dirty="0" smtClean="0">
                <a:solidFill>
                  <a:schemeClr val="tx1"/>
                </a:solidFill>
                <a:cs typeface="B Mitra" pitchFamily="2" charset="-78"/>
              </a:rPr>
              <a:t> </a:t>
            </a:r>
            <a:r>
              <a:rPr lang="fa-IR" dirty="0" smtClean="0">
                <a:solidFill>
                  <a:schemeClr val="tx1"/>
                </a:solidFill>
                <a:cs typeface="B Mitra" pitchFamily="2" charset="-78"/>
              </a:rPr>
              <a:t>آزمون بازبینی شده و استاندارد شده است . قبل از انجام این آزمون فرد باید آموزش دیده و دوره خاص اجرای این آزمون را به پایان رسانده باشد . </a:t>
            </a:r>
            <a:endParaRPr lang="en-US" dirty="0" smtClean="0">
              <a:solidFill>
                <a:schemeClr val="tx1"/>
              </a:solidFill>
              <a:cs typeface="B Mitra" pitchFamily="2" charset="-78"/>
            </a:endParaRPr>
          </a:p>
        </p:txBody>
      </p:sp>
    </p:spTree>
    <p:extLst>
      <p:ext uri="{BB962C8B-B14F-4D97-AF65-F5344CB8AC3E}">
        <p14:creationId xmlns:p14="http://schemas.microsoft.com/office/powerpoint/2010/main" val="101081699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fontAlgn="auto">
              <a:spcAft>
                <a:spcPts val="0"/>
              </a:spcAft>
              <a:defRPr/>
            </a:pPr>
            <a:endParaRPr lang="en-US"/>
          </a:p>
        </p:txBody>
      </p:sp>
      <p:sp>
        <p:nvSpPr>
          <p:cNvPr id="28675" name="Rectangle 3"/>
          <p:cNvSpPr>
            <a:spLocks noGrp="1" noChangeArrowheads="1"/>
          </p:cNvSpPr>
          <p:nvPr>
            <p:ph type="body" idx="1"/>
          </p:nvPr>
        </p:nvSpPr>
        <p:spPr/>
        <p:txBody>
          <a:bodyPr/>
          <a:lstStyle/>
          <a:p>
            <a:pPr algn="r" rtl="1"/>
            <a:r>
              <a:rPr lang="en-US" smtClean="0">
                <a:solidFill>
                  <a:schemeClr val="tx1"/>
                </a:solidFill>
                <a:cs typeface="B Mitra" pitchFamily="2" charset="-78"/>
              </a:rPr>
              <a:t>DDST-R</a:t>
            </a:r>
            <a:r>
              <a:rPr lang="fa-IR" smtClean="0">
                <a:solidFill>
                  <a:schemeClr val="tx1"/>
                </a:solidFill>
                <a:cs typeface="B Mitra" pitchFamily="2" charset="-78"/>
              </a:rPr>
              <a:t>شامل چهار بخش می باشد:ارزیابی حرکات درشت ، تکلم ،حرکات ظریف و تطابقی و رفتارهای فردی و اجتماعی است.قابل استفاده در کودکان از بدو تولد تا 6 سالگی است.تقسیمات سن تا 24 ماهگی به صورت ماهیانه واز 24 ماهگی تا 6 سالگی به  صورت 6 ماه است </a:t>
            </a:r>
            <a:endParaRPr lang="en-US" smtClean="0">
              <a:solidFill>
                <a:schemeClr val="tx1"/>
              </a:solidFill>
              <a:cs typeface="B Mitra" pitchFamily="2" charset="-78"/>
            </a:endParaRPr>
          </a:p>
        </p:txBody>
      </p:sp>
    </p:spTree>
    <p:extLst>
      <p:ext uri="{BB962C8B-B14F-4D97-AF65-F5344CB8AC3E}">
        <p14:creationId xmlns:p14="http://schemas.microsoft.com/office/powerpoint/2010/main" val="1418791522"/>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fontAlgn="auto">
              <a:spcAft>
                <a:spcPts val="0"/>
              </a:spcAft>
              <a:defRPr/>
            </a:pPr>
            <a:endParaRPr lang="en-US"/>
          </a:p>
        </p:txBody>
      </p:sp>
      <p:sp>
        <p:nvSpPr>
          <p:cNvPr id="29699" name="Rectangle 3"/>
          <p:cNvSpPr>
            <a:spLocks noGrp="1" noChangeArrowheads="1"/>
          </p:cNvSpPr>
          <p:nvPr>
            <p:ph type="body" idx="1"/>
          </p:nvPr>
        </p:nvSpPr>
        <p:spPr/>
        <p:txBody>
          <a:bodyPr/>
          <a:lstStyle/>
          <a:p>
            <a:pPr algn="r" rtl="1"/>
            <a:r>
              <a:rPr lang="fa-IR" sz="4000" dirty="0" smtClean="0">
                <a:solidFill>
                  <a:schemeClr val="tx1"/>
                </a:solidFill>
                <a:cs typeface="B Mitra" pitchFamily="2" charset="-78"/>
              </a:rPr>
              <a:t>تا حدود 24 </a:t>
            </a:r>
            <a:r>
              <a:rPr lang="fa-IR" sz="4000" dirty="0" err="1" smtClean="0">
                <a:solidFill>
                  <a:schemeClr val="tx1"/>
                </a:solidFill>
                <a:cs typeface="B Mitra" pitchFamily="2" charset="-78"/>
              </a:rPr>
              <a:t>ماهگی</a:t>
            </a:r>
            <a:r>
              <a:rPr lang="fa-IR" sz="4000" dirty="0" smtClean="0">
                <a:solidFill>
                  <a:schemeClr val="tx1"/>
                </a:solidFill>
                <a:cs typeface="B Mitra" pitchFamily="2" charset="-78"/>
              </a:rPr>
              <a:t> شیوه استفاده از تست برای شیر </a:t>
            </a:r>
            <a:r>
              <a:rPr lang="fa-IR" sz="4000" dirty="0" err="1" smtClean="0">
                <a:solidFill>
                  <a:schemeClr val="tx1"/>
                </a:solidFill>
                <a:cs typeface="B Mitra" pitchFamily="2" charset="-78"/>
              </a:rPr>
              <a:t>خواران</a:t>
            </a:r>
            <a:r>
              <a:rPr lang="fa-IR" sz="4000" dirty="0" smtClean="0">
                <a:solidFill>
                  <a:schemeClr val="tx1"/>
                </a:solidFill>
                <a:cs typeface="B Mitra" pitchFamily="2" charset="-78"/>
              </a:rPr>
              <a:t> متولد شده زود رس به اینصورت است که تعداد هفته های از دست داده جنینی را از سن موجود کم کرده و سن تعدیل شده  به دست می </a:t>
            </a:r>
            <a:r>
              <a:rPr lang="fa-IR" sz="4000" dirty="0" err="1" smtClean="0">
                <a:solidFill>
                  <a:schemeClr val="tx1"/>
                </a:solidFill>
                <a:cs typeface="B Mitra" pitchFamily="2" charset="-78"/>
              </a:rPr>
              <a:t>آید.مثلا</a:t>
            </a:r>
            <a:r>
              <a:rPr lang="fa-IR" sz="4000" dirty="0" smtClean="0">
                <a:solidFill>
                  <a:schemeClr val="tx1"/>
                </a:solidFill>
                <a:cs typeface="B Mitra" pitchFamily="2" charset="-78"/>
              </a:rPr>
              <a:t> شیر خوار 20 هفته ای که 4 هفته زودتر به دنیا آمده است سن تعدیل شده وی 16 هفته می باشد. </a:t>
            </a:r>
            <a:endParaRPr lang="en-US" sz="4000" dirty="0" smtClean="0">
              <a:solidFill>
                <a:schemeClr val="tx1"/>
              </a:solidFill>
              <a:cs typeface="B Mitra" pitchFamily="2" charset="-78"/>
            </a:endParaRPr>
          </a:p>
        </p:txBody>
      </p:sp>
    </p:spTree>
    <p:extLst>
      <p:ext uri="{BB962C8B-B14F-4D97-AF65-F5344CB8AC3E}">
        <p14:creationId xmlns:p14="http://schemas.microsoft.com/office/powerpoint/2010/main" val="350242304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28600" y="320675"/>
            <a:ext cx="7467600" cy="1127125"/>
          </a:xfrm>
        </p:spPr>
        <p:txBody>
          <a:bodyPr/>
          <a:lstStyle/>
          <a:p>
            <a:pPr algn="r" rtl="1" fontAlgn="auto">
              <a:spcAft>
                <a:spcPts val="0"/>
              </a:spcAft>
              <a:defRPr/>
            </a:pPr>
            <a:r>
              <a:rPr lang="fa-IR" b="1" dirty="0"/>
              <a:t>توضیح تست :</a:t>
            </a:r>
            <a:endParaRPr lang="en-US" b="1" dirty="0"/>
          </a:p>
        </p:txBody>
      </p:sp>
      <p:sp>
        <p:nvSpPr>
          <p:cNvPr id="30723" name="Rectangle 3"/>
          <p:cNvSpPr>
            <a:spLocks noGrp="1" noChangeArrowheads="1"/>
          </p:cNvSpPr>
          <p:nvPr>
            <p:ph type="body" idx="1"/>
          </p:nvPr>
        </p:nvSpPr>
        <p:spPr>
          <a:xfrm>
            <a:off x="228600" y="1600200"/>
            <a:ext cx="7543800" cy="5257800"/>
          </a:xfrm>
        </p:spPr>
        <p:txBody>
          <a:bodyPr>
            <a:normAutofit lnSpcReduction="10000"/>
          </a:bodyPr>
          <a:lstStyle/>
          <a:p>
            <a:pPr algn="r" rtl="1">
              <a:lnSpc>
                <a:spcPct val="90000"/>
              </a:lnSpc>
            </a:pPr>
            <a:r>
              <a:rPr lang="fa-IR" sz="3600" dirty="0" smtClean="0">
                <a:solidFill>
                  <a:schemeClr val="tx1"/>
                </a:solidFill>
                <a:cs typeface="B Mitra" pitchFamily="2" charset="-78"/>
              </a:rPr>
              <a:t>این تست شامل بررسی تکامل حرکتی درشت ، تکامل زبان ، تکامل حرکات ظریف و همکاری تکامل شخصی و اجتماعی می باشد . در سطح افقی جدول سن کودک است که خط سن کودک را مشخص کرده و بررسی فعالیتها سمت چپ خط باید مثبت باشد . اگر این فعالیتها را نتواند نمره بگیرد تاخیر دارد . انجام فعالیتهای سمت راست باعث افزایش نمره کودک می شود . یک ضمیمه توصیفی هم وجود دارد که راهنما جهت انجام تست است . مثلاً شماره (1) سعی کنید با لبخند زدن صحبت کردن و شوخی کردن با او لبخند بزند ، او را لمس نکنید .</a:t>
            </a:r>
            <a:endParaRPr lang="en-US" sz="3600" dirty="0" smtClean="0">
              <a:solidFill>
                <a:schemeClr val="tx1"/>
              </a:solidFill>
              <a:cs typeface="B Mitra" pitchFamily="2" charset="-78"/>
            </a:endParaRPr>
          </a:p>
        </p:txBody>
      </p:sp>
    </p:spTree>
    <p:extLst>
      <p:ext uri="{BB962C8B-B14F-4D97-AF65-F5344CB8AC3E}">
        <p14:creationId xmlns:p14="http://schemas.microsoft.com/office/powerpoint/2010/main" val="243697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7456" y="152400"/>
            <a:ext cx="8686800" cy="1477962"/>
          </a:xfrm>
        </p:spPr>
        <p:txBody>
          <a:bodyPr>
            <a:normAutofit/>
          </a:bodyPr>
          <a:lstStyle/>
          <a:p>
            <a:pPr fontAlgn="auto">
              <a:spcAft>
                <a:spcPts val="0"/>
              </a:spcAft>
              <a:defRPr/>
            </a:pPr>
            <a:r>
              <a:rPr lang="en-US" sz="4000" b="1" dirty="0"/>
              <a:t>Denver articulation screening </a:t>
            </a:r>
            <a:r>
              <a:rPr lang="en-US" sz="4000" b="1" dirty="0" smtClean="0"/>
              <a:t>exam</a:t>
            </a:r>
            <a:endParaRPr lang="en-US" sz="4000" dirty="0"/>
          </a:p>
        </p:txBody>
      </p:sp>
      <p:sp>
        <p:nvSpPr>
          <p:cNvPr id="31747" name="Rectangle 3"/>
          <p:cNvSpPr>
            <a:spLocks noGrp="1" noChangeArrowheads="1"/>
          </p:cNvSpPr>
          <p:nvPr>
            <p:ph type="body" idx="1"/>
          </p:nvPr>
        </p:nvSpPr>
        <p:spPr>
          <a:xfrm>
            <a:off x="457200" y="1447800"/>
            <a:ext cx="7620000" cy="4648200"/>
          </a:xfrm>
        </p:spPr>
        <p:txBody>
          <a:bodyPr>
            <a:normAutofit/>
          </a:bodyPr>
          <a:lstStyle/>
          <a:p>
            <a:pPr algn="r" rtl="1">
              <a:buFont typeface="Wingdings 2" pitchFamily="18" charset="2"/>
              <a:buNone/>
            </a:pPr>
            <a:r>
              <a:rPr lang="fa-IR" sz="4000" dirty="0" smtClean="0">
                <a:solidFill>
                  <a:schemeClr val="tx1"/>
                </a:solidFill>
                <a:cs typeface="B Mitra" pitchFamily="2" charset="-78"/>
              </a:rPr>
              <a:t>تست دیگر غربالگری تکلم کودک است که برای کودکان 5/2 تا 6 ساله استفاده میشود . از کودک خواسته می شود تا کلمات بیان شده را تکرار کند و بر اساس تعداد کلمات صحیح بیان شده نمره داده می شود و در جدول دیگری تعداد کلمات صحیح بیان شده با سن کودک مقایسه می شود .</a:t>
            </a:r>
            <a:endParaRPr lang="en-US" sz="4000" dirty="0" smtClean="0">
              <a:solidFill>
                <a:schemeClr val="tx1"/>
              </a:solidFill>
              <a:cs typeface="B Mitra" pitchFamily="2" charset="-78"/>
            </a:endParaRPr>
          </a:p>
        </p:txBody>
      </p:sp>
    </p:spTree>
    <p:extLst>
      <p:ext uri="{BB962C8B-B14F-4D97-AF65-F5344CB8AC3E}">
        <p14:creationId xmlns:p14="http://schemas.microsoft.com/office/powerpoint/2010/main" val="545479367"/>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5357818" y="1600200"/>
            <a:ext cx="3328982" cy="4525963"/>
          </a:xfrm>
        </p:spPr>
        <p:txBody>
          <a:bodyPr/>
          <a:lstStyle/>
          <a:p>
            <a:pPr algn="ctr">
              <a:buNone/>
            </a:pPr>
            <a:r>
              <a:rPr lang="fa-IR" sz="4800" b="1" dirty="0" smtClean="0"/>
              <a:t>تست غربالگری </a:t>
            </a:r>
            <a:r>
              <a:rPr lang="en-US" sz="4800" b="1" dirty="0" smtClean="0"/>
              <a:t>ASQ</a:t>
            </a:r>
            <a:endParaRPr lang="fa-IR" sz="4800" b="1" dirty="0" smtClean="0"/>
          </a:p>
          <a:p>
            <a:pPr algn="ctr">
              <a:buNone/>
            </a:pPr>
            <a:endParaRPr lang="fa-IR" sz="4800" dirty="0"/>
          </a:p>
        </p:txBody>
      </p:sp>
      <p:pic>
        <p:nvPicPr>
          <p:cNvPr id="4" name="Picture 2" descr="ASQ"/>
          <p:cNvPicPr>
            <a:picLocks noChangeAspect="1" noChangeArrowheads="1"/>
          </p:cNvPicPr>
          <p:nvPr/>
        </p:nvPicPr>
        <p:blipFill>
          <a:blip r:embed="rId2" cstate="print"/>
          <a:srcRect/>
          <a:stretch>
            <a:fillRect/>
          </a:stretch>
        </p:blipFill>
        <p:spPr bwMode="auto">
          <a:xfrm>
            <a:off x="214282" y="340849"/>
            <a:ext cx="4643470" cy="6517151"/>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571480"/>
            <a:ext cx="8643998" cy="6000792"/>
          </a:xfrm>
        </p:spPr>
        <p:txBody>
          <a:bodyPr>
            <a:normAutofit fontScale="70000" lnSpcReduction="20000"/>
          </a:bodyPr>
          <a:lstStyle/>
          <a:p>
            <a:pPr>
              <a:lnSpc>
                <a:spcPct val="160000"/>
              </a:lnSpc>
            </a:pPr>
            <a:r>
              <a:rPr lang="en-US" b="1" dirty="0" smtClean="0">
                <a:cs typeface="B Koodak" pitchFamily="2" charset="-78"/>
              </a:rPr>
              <a:t> </a:t>
            </a:r>
            <a:r>
              <a:rPr lang="ar-SA" dirty="0" smtClean="0">
                <a:cs typeface="B Koodak" pitchFamily="2" charset="-78"/>
              </a:rPr>
              <a:t>تست غربالگری </a:t>
            </a:r>
            <a:r>
              <a:rPr lang="en-US" dirty="0" smtClean="0">
                <a:cs typeface="B Koodak" pitchFamily="2" charset="-78"/>
              </a:rPr>
              <a:t>ASQ</a:t>
            </a:r>
            <a:r>
              <a:rPr lang="ar-SA" dirty="0" smtClean="0">
                <a:cs typeface="B Koodak" pitchFamily="2" charset="-78"/>
              </a:rPr>
              <a:t> خصوصیات </a:t>
            </a:r>
            <a:r>
              <a:rPr lang="fa-IR" dirty="0" smtClean="0">
                <a:cs typeface="B Koodak" pitchFamily="2" charset="-78"/>
              </a:rPr>
              <a:t>لازم </a:t>
            </a:r>
            <a:r>
              <a:rPr lang="ar-SA" dirty="0" smtClean="0">
                <a:cs typeface="B Koodak" pitchFamily="2" charset="-78"/>
              </a:rPr>
              <a:t>برای یک تست غربالگر مناسب را دارا است</a:t>
            </a:r>
            <a:endParaRPr lang="fa-IR" dirty="0" smtClean="0">
              <a:cs typeface="B Koodak" pitchFamily="2" charset="-78"/>
            </a:endParaRPr>
          </a:p>
          <a:p>
            <a:pPr>
              <a:lnSpc>
                <a:spcPct val="160000"/>
              </a:lnSpc>
            </a:pPr>
            <a:endParaRPr lang="en-US" dirty="0" smtClean="0">
              <a:cs typeface="B Koodak" pitchFamily="2" charset="-78"/>
            </a:endParaRPr>
          </a:p>
          <a:p>
            <a:pPr>
              <a:lnSpc>
                <a:spcPct val="160000"/>
              </a:lnSpc>
            </a:pPr>
            <a:r>
              <a:rPr lang="ar-SA" dirty="0" smtClean="0">
                <a:cs typeface="B Koodak" pitchFamily="2" charset="-78"/>
              </a:rPr>
              <a:t>کودکان را به دفعات زیاد و فواصل مناسب مورد ارزیابی تکاملی قرار می دهد . </a:t>
            </a:r>
            <a:endParaRPr lang="fa-IR" dirty="0" smtClean="0">
              <a:cs typeface="B Koodak" pitchFamily="2" charset="-78"/>
            </a:endParaRPr>
          </a:p>
          <a:p>
            <a:pPr>
              <a:lnSpc>
                <a:spcPct val="160000"/>
              </a:lnSpc>
            </a:pPr>
            <a:endParaRPr lang="fa-IR" dirty="0" smtClean="0">
              <a:cs typeface="B Koodak" pitchFamily="2" charset="-78"/>
            </a:endParaRPr>
          </a:p>
          <a:p>
            <a:pPr>
              <a:lnSpc>
                <a:spcPct val="160000"/>
              </a:lnSpc>
            </a:pPr>
            <a:r>
              <a:rPr lang="ar-SA" dirty="0" smtClean="0">
                <a:cs typeface="B Koodak" pitchFamily="2" charset="-78"/>
              </a:rPr>
              <a:t>دومین مزیت </a:t>
            </a:r>
            <a:r>
              <a:rPr lang="en-US" dirty="0" smtClean="0">
                <a:cs typeface="B Koodak" pitchFamily="2" charset="-78"/>
              </a:rPr>
              <a:t>ASQ</a:t>
            </a:r>
            <a:r>
              <a:rPr lang="ar-SA" dirty="0" smtClean="0">
                <a:cs typeface="B Koodak" pitchFamily="2" charset="-78"/>
              </a:rPr>
              <a:t>  ‏درگیر نمودن والدین در انجام پایش تکامل کودکانشان است. یکی از اهداف برنامه های غربالگری ، ‏غربالگری و پیگیری کودکان بوسیله ابزاری است که بتواند نیازهای خانواده های مختلف را در این رابطه برطرف سازد.</a:t>
            </a:r>
            <a:endParaRPr lang="fa-IR" dirty="0" smtClean="0">
              <a:cs typeface="B Koodak" pitchFamily="2" charset="-78"/>
            </a:endParaRPr>
          </a:p>
          <a:p>
            <a:pPr>
              <a:lnSpc>
                <a:spcPct val="160000"/>
              </a:lnSpc>
            </a:pPr>
            <a:endParaRPr lang="en-US" dirty="0" smtClean="0">
              <a:cs typeface="B Koodak" pitchFamily="2" charset="-78"/>
            </a:endParaRPr>
          </a:p>
          <a:p>
            <a:pPr>
              <a:lnSpc>
                <a:spcPct val="160000"/>
              </a:lnSpc>
            </a:pPr>
            <a:r>
              <a:rPr lang="fa-IR" dirty="0" smtClean="0">
                <a:cs typeface="B Koodak" pitchFamily="2" charset="-78"/>
              </a:rPr>
              <a:t>‏</a:t>
            </a:r>
            <a:r>
              <a:rPr lang="ar-SA" dirty="0" smtClean="0">
                <a:cs typeface="B Koodak" pitchFamily="2" charset="-78"/>
              </a:rPr>
              <a:t>تکمیل پرسشنامه نسبتا ساده است پس می توان اطمینان داشت که افرادی با تحصیلات ابتدایی نیز می توانند به درستی آنرا پر کنند . تعداد کمی از والدین که یا بیسواد بوده یا دچار مشکل ذهنی هستند برای تکمیل آن نیاز به کمک دارند . </a:t>
            </a: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ctr"/>
            <a:r>
              <a:rPr lang="ar-SA" dirty="0" smtClean="0">
                <a:cs typeface="B Koodak" pitchFamily="2" charset="-78"/>
              </a:rPr>
              <a:t>نکته دیگر آنکه تحقیقات فراوانی روی </a:t>
            </a:r>
            <a:r>
              <a:rPr lang="en-US" dirty="0" smtClean="0">
                <a:cs typeface="B Koodak" pitchFamily="2" charset="-78"/>
              </a:rPr>
              <a:t>ASQ</a:t>
            </a:r>
            <a:r>
              <a:rPr lang="ar-SA" dirty="0" smtClean="0">
                <a:cs typeface="B Koodak" pitchFamily="2" charset="-78"/>
              </a:rPr>
              <a:t> صورت گرفته و روایی و دقت و صحت تشخیص آن ‏مورد تایید قرار گرفته است </a:t>
            </a: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body" idx="1"/>
          </p:nvPr>
        </p:nvSpPr>
        <p:spPr>
          <a:xfrm>
            <a:off x="428596" y="1643050"/>
            <a:ext cx="8215370" cy="4857784"/>
          </a:xfrm>
        </p:spPr>
        <p:txBody>
          <a:bodyPr>
            <a:normAutofit fontScale="77500" lnSpcReduction="20000"/>
          </a:bodyPr>
          <a:lstStyle/>
          <a:p>
            <a:pPr algn="just" rtl="1" eaLnBrk="1" hangingPunct="1">
              <a:lnSpc>
                <a:spcPct val="160000"/>
              </a:lnSpc>
              <a:buFontTx/>
              <a:buNone/>
            </a:pPr>
            <a:r>
              <a:rPr lang="fa-IR" dirty="0" smtClean="0">
                <a:cs typeface="B Koodak" pitchFamily="2" charset="-78"/>
              </a:rPr>
              <a:t>دارای 19 پرسشنامه برای 19 گروه سنی مختلف است  که توسط والدین یا مراقب کودک</a:t>
            </a:r>
            <a:r>
              <a:rPr lang="fa-IR" sz="2800" dirty="0" smtClean="0">
                <a:cs typeface="B Koodak" pitchFamily="2" charset="-78"/>
              </a:rPr>
              <a:t> </a:t>
            </a:r>
            <a:r>
              <a:rPr lang="fa-IR" dirty="0" smtClean="0">
                <a:cs typeface="B Koodak" pitchFamily="2" charset="-78"/>
              </a:rPr>
              <a:t>پر می شود .</a:t>
            </a:r>
          </a:p>
          <a:p>
            <a:pPr algn="just" rtl="1" eaLnBrk="1" hangingPunct="1">
              <a:lnSpc>
                <a:spcPct val="160000"/>
              </a:lnSpc>
              <a:buFont typeface="Wingdings" pitchFamily="2" charset="2"/>
              <a:buNone/>
            </a:pPr>
            <a:r>
              <a:rPr lang="fa-IR" dirty="0" smtClean="0">
                <a:cs typeface="B Koodak" pitchFamily="2" charset="-78"/>
              </a:rPr>
              <a:t>در سال اول و دوم هر 2ماه یکبار (4-6-8-10-12-14-16-18-20-22-24 ماه)</a:t>
            </a:r>
          </a:p>
          <a:p>
            <a:pPr algn="just" rtl="1" eaLnBrk="1" hangingPunct="1">
              <a:lnSpc>
                <a:spcPct val="160000"/>
              </a:lnSpc>
              <a:buFont typeface="Wingdings" pitchFamily="2" charset="2"/>
              <a:buNone/>
            </a:pPr>
            <a:endParaRPr lang="fa-IR" dirty="0" smtClean="0">
              <a:cs typeface="B Koodak" pitchFamily="2" charset="-78"/>
            </a:endParaRPr>
          </a:p>
          <a:p>
            <a:pPr algn="just" rtl="1" eaLnBrk="1" hangingPunct="1">
              <a:lnSpc>
                <a:spcPct val="160000"/>
              </a:lnSpc>
              <a:buFont typeface="Wingdings" pitchFamily="2" charset="2"/>
              <a:buNone/>
            </a:pPr>
            <a:r>
              <a:rPr lang="fa-IR" dirty="0" smtClean="0">
                <a:cs typeface="B Koodak" pitchFamily="2" charset="-78"/>
              </a:rPr>
              <a:t>در سال سوم هر3 ماه یکبار (24-27-30-33-36)</a:t>
            </a:r>
          </a:p>
          <a:p>
            <a:pPr algn="just" rtl="1" eaLnBrk="1" hangingPunct="1">
              <a:lnSpc>
                <a:spcPct val="160000"/>
              </a:lnSpc>
              <a:buFont typeface="Wingdings" pitchFamily="2" charset="2"/>
              <a:buNone/>
            </a:pPr>
            <a:endParaRPr lang="fa-IR" dirty="0" smtClean="0">
              <a:cs typeface="B Koodak" pitchFamily="2" charset="-78"/>
            </a:endParaRPr>
          </a:p>
          <a:p>
            <a:pPr algn="just" rtl="1" eaLnBrk="1" hangingPunct="1">
              <a:lnSpc>
                <a:spcPct val="160000"/>
              </a:lnSpc>
              <a:buFont typeface="Wingdings" pitchFamily="2" charset="2"/>
              <a:buNone/>
            </a:pPr>
            <a:r>
              <a:rPr lang="fa-IR" dirty="0" smtClean="0">
                <a:cs typeface="B Koodak" pitchFamily="2" charset="-78"/>
              </a:rPr>
              <a:t>در سال چهارم و پنجم هر 6ماه (36-42-46-54-60)</a:t>
            </a:r>
          </a:p>
        </p:txBody>
      </p:sp>
      <p:sp>
        <p:nvSpPr>
          <p:cNvPr id="3" name="Rectangle 2"/>
          <p:cNvSpPr>
            <a:spLocks noGrp="1" noChangeArrowheads="1"/>
          </p:cNvSpPr>
          <p:nvPr>
            <p:ph type="title"/>
          </p:nvPr>
        </p:nvSpPr>
        <p:spPr>
          <a:xfrm>
            <a:off x="179388" y="549275"/>
            <a:ext cx="8697912" cy="1008063"/>
          </a:xfrm>
          <a:solidFill>
            <a:srgbClr val="FF0000"/>
          </a:solidFill>
        </p:spPr>
        <p:txBody>
          <a:bodyPr>
            <a:normAutofit fontScale="90000"/>
          </a:bodyPr>
          <a:lstStyle/>
          <a:p>
            <a:pPr algn="r" eaLnBrk="1" hangingPunct="1">
              <a:defRPr/>
            </a:pPr>
            <a:r>
              <a:rPr lang="fa-IR" dirty="0" smtClean="0"/>
              <a:t/>
            </a:r>
            <a:br>
              <a:rPr lang="fa-IR" dirty="0" smtClean="0"/>
            </a:br>
            <a:r>
              <a:rPr lang="en-US" dirty="0" smtClean="0">
                <a:solidFill>
                  <a:srgbClr val="00FFFF"/>
                </a:solidFill>
                <a:effectLst>
                  <a:outerShdw blurRad="38100" dist="38100" dir="2700000" algn="tl">
                    <a:srgbClr val="000000"/>
                  </a:outerShdw>
                </a:effectLst>
              </a:rPr>
              <a:t>ASQ </a:t>
            </a:r>
            <a:r>
              <a:rPr lang="fa-IR" dirty="0" smtClean="0"/>
              <a:t>پرسشنامه سنین و مراحل</a:t>
            </a:r>
            <a:r>
              <a:rPr lang="en-US" dirty="0" smtClean="0"/>
              <a:t> </a:t>
            </a:r>
            <a:r>
              <a:rPr lang="en-US" dirty="0" smtClean="0">
                <a:solidFill>
                  <a:srgbClr val="00FFFF"/>
                </a:solidFill>
                <a:effectLst>
                  <a:outerShdw blurRad="38100" dist="38100" dir="2700000" algn="tl">
                    <a:srgbClr val="000000"/>
                  </a:outerShdw>
                </a:effectLst>
              </a:rPr>
              <a:t/>
            </a:r>
            <a:br>
              <a:rPr lang="en-US" dirty="0" smtClean="0">
                <a:solidFill>
                  <a:srgbClr val="00FFFF"/>
                </a:solidFill>
                <a:effectLst>
                  <a:outerShdw blurRad="38100" dist="38100" dir="2700000" algn="tl">
                    <a:srgbClr val="000000"/>
                  </a:outerShdw>
                </a:effectLst>
              </a:rPr>
            </a:br>
            <a:endParaRPr lang="en-US" dirty="0" smtClean="0"/>
          </a:p>
        </p:txBody>
      </p:sp>
      <p:sp>
        <p:nvSpPr>
          <p:cNvPr id="4100" name="AutoShape 4"/>
          <p:cNvSpPr>
            <a:spLocks noChangeArrowheads="1"/>
          </p:cNvSpPr>
          <p:nvPr/>
        </p:nvSpPr>
        <p:spPr bwMode="auto">
          <a:xfrm>
            <a:off x="395288" y="115888"/>
            <a:ext cx="1908175" cy="936625"/>
          </a:xfrm>
          <a:prstGeom prst="flowChartMultidocument">
            <a:avLst/>
          </a:prstGeom>
          <a:solidFill>
            <a:srgbClr val="FFFF99"/>
          </a:solidFill>
          <a:ln w="9525">
            <a:solidFill>
              <a:srgbClr val="000000"/>
            </a:solidFill>
            <a:miter lim="800000"/>
            <a:headEnd/>
            <a:tailEnd/>
          </a:ln>
        </p:spPr>
        <p:txBody>
          <a:bodyPr/>
          <a:lstStyle/>
          <a:p>
            <a:pPr algn="ctr">
              <a:spcAft>
                <a:spcPts val="1000"/>
              </a:spcAft>
            </a:pPr>
            <a:r>
              <a:rPr lang="fa-IR" sz="2200">
                <a:latin typeface="Calibri" pitchFamily="34" charset="0"/>
                <a:ea typeface="Arial" pitchFamily="34" charset="0"/>
                <a:cs typeface="B Titr" pitchFamily="2" charset="-78"/>
              </a:rPr>
              <a:t>4  ماهگی </a:t>
            </a:r>
            <a:endParaRPr lang="fa-IR">
              <a:ea typeface="Arial" pitchFamily="34" charset="0"/>
              <a:cs typeface="B Titr" pitchFamily="2" charset="-78"/>
            </a:endParaRPr>
          </a:p>
        </p:txBody>
      </p:sp>
    </p:spTree>
  </p:cSld>
  <p:clrMapOvr>
    <a:masterClrMapping/>
  </p:clrMapOvr>
  <p:transition spd="slow">
    <p:zoom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p:cNvPicPr>
            <a:picLocks noChangeAspect="1" noChangeArrowheads="1"/>
          </p:cNvPicPr>
          <p:nvPr/>
        </p:nvPicPr>
        <p:blipFill>
          <a:blip r:embed="rId2" cstate="print"/>
          <a:srcRect/>
          <a:stretch>
            <a:fillRect/>
          </a:stretch>
        </p:blipFill>
        <p:spPr bwMode="auto">
          <a:xfrm>
            <a:off x="428596" y="-39687"/>
            <a:ext cx="8715404" cy="6536554"/>
          </a:xfrm>
          <a:prstGeom prst="rect">
            <a:avLst/>
          </a:prstGeom>
          <a:noFill/>
          <a:ln w="9525">
            <a:noFill/>
            <a:miter lim="800000"/>
            <a:headEnd/>
            <a:tailEnd/>
          </a:ln>
          <a:effectLst/>
        </p:spPr>
      </p:pic>
    </p:spTree>
  </p:cSld>
  <p:clrMapOvr>
    <a:masterClrMapping/>
  </p:clrMapOvr>
  <p:transition spd="slow">
    <p:zoom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body" idx="1"/>
          </p:nvPr>
        </p:nvSpPr>
        <p:spPr>
          <a:xfrm>
            <a:off x="0" y="1928813"/>
            <a:ext cx="8675688" cy="1212850"/>
          </a:xfrm>
        </p:spPr>
        <p:txBody>
          <a:bodyPr/>
          <a:lstStyle/>
          <a:p>
            <a:pPr algn="r" rtl="1" eaLnBrk="1" hangingPunct="1">
              <a:buFontTx/>
              <a:buNone/>
            </a:pPr>
            <a:r>
              <a:rPr lang="fa-IR" sz="3600" smtClean="0"/>
              <a:t>هرپرسشنامه حاوی 30 سوال شامل</a:t>
            </a:r>
            <a:r>
              <a:rPr lang="en-US" sz="3600" smtClean="0"/>
              <a:t>  </a:t>
            </a:r>
            <a:r>
              <a:rPr lang="fa-IR" sz="3600" smtClean="0"/>
              <a:t>6 سوال برای هر یک از حیطه های پنجگانه طراحی شده است:</a:t>
            </a:r>
          </a:p>
        </p:txBody>
      </p:sp>
      <p:sp>
        <p:nvSpPr>
          <p:cNvPr id="4" name="Rectangle 2"/>
          <p:cNvSpPr>
            <a:spLocks noGrp="1" noChangeArrowheads="1"/>
          </p:cNvSpPr>
          <p:nvPr>
            <p:ph type="title"/>
          </p:nvPr>
        </p:nvSpPr>
        <p:spPr>
          <a:xfrm>
            <a:off x="1531938" y="152400"/>
            <a:ext cx="6773862" cy="16002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normAutofit fontScale="90000"/>
          </a:bodyPr>
          <a:lstStyle/>
          <a:p>
            <a:pPr eaLnBrk="1" hangingPunct="1">
              <a:defRPr/>
            </a:pPr>
            <a:r>
              <a:rPr lang="en-US" sz="7000" dirty="0" smtClean="0">
                <a:solidFill>
                  <a:srgbClr val="00FFFF"/>
                </a:solidFill>
                <a:effectLst>
                  <a:outerShdw blurRad="38100" dist="38100" dir="2700000" algn="tl">
                    <a:srgbClr val="000000"/>
                  </a:outerShdw>
                </a:effectLst>
              </a:rPr>
              <a:t>ASQ </a:t>
            </a:r>
            <a:br>
              <a:rPr lang="en-US" sz="7000" dirty="0" smtClean="0">
                <a:solidFill>
                  <a:srgbClr val="00FFFF"/>
                </a:solidFill>
                <a:effectLst>
                  <a:outerShdw blurRad="38100" dist="38100" dir="2700000" algn="tl">
                    <a:srgbClr val="000000"/>
                  </a:outerShdw>
                </a:effectLst>
              </a:rPr>
            </a:br>
            <a:r>
              <a:rPr lang="en-US" sz="4000" dirty="0" smtClean="0">
                <a:solidFill>
                  <a:srgbClr val="FFFF00"/>
                </a:solidFill>
              </a:rPr>
              <a:t>Ages Stages </a:t>
            </a:r>
            <a:r>
              <a:rPr lang="en-US" sz="4000" dirty="0" smtClean="0">
                <a:solidFill>
                  <a:srgbClr val="FFFF5F"/>
                </a:solidFill>
              </a:rPr>
              <a:t>Questionnaires</a:t>
            </a:r>
          </a:p>
        </p:txBody>
      </p:sp>
      <p:graphicFrame>
        <p:nvGraphicFramePr>
          <p:cNvPr id="5" name="Table 4"/>
          <p:cNvGraphicFramePr>
            <a:graphicFrameLocks noGrp="1"/>
          </p:cNvGraphicFramePr>
          <p:nvPr/>
        </p:nvGraphicFramePr>
        <p:xfrm>
          <a:off x="611188" y="3543300"/>
          <a:ext cx="8208962" cy="3090866"/>
        </p:xfrm>
        <a:graphic>
          <a:graphicData uri="http://schemas.openxmlformats.org/drawingml/2006/table">
            <a:tbl>
              <a:tblPr rtl="1"/>
              <a:tblGrid>
                <a:gridCol w="6762750"/>
                <a:gridCol w="261937"/>
                <a:gridCol w="366713"/>
                <a:gridCol w="401637"/>
                <a:gridCol w="415925"/>
              </a:tblGrid>
              <a:tr h="401638">
                <a:tc>
                  <a:txBody>
                    <a:bodyPr/>
                    <a:lstStyle/>
                    <a:p>
                      <a:pPr marL="0" marR="0" lvl="0" indent="0" algn="r" defTabSz="914400" rtl="1" eaLnBrk="1" fontAlgn="base" latinLnBrk="0" hangingPunct="1">
                        <a:lnSpc>
                          <a:spcPts val="2100"/>
                        </a:lnSpc>
                        <a:spcBef>
                          <a:spcPct val="0"/>
                        </a:spcBef>
                        <a:spcAft>
                          <a:spcPct val="0"/>
                        </a:spcAft>
                        <a:buClrTx/>
                        <a:buSzTx/>
                        <a:buFontTx/>
                        <a:buNone/>
                        <a:tabLst/>
                      </a:pPr>
                      <a:endPar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هنوز نه</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endPar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01638">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1-آیا کودک جیغ می زند ؟</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01638">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2-زمانی که کودک با صدای خودش بازی می کند ، آیا از خودش صداهای کلفت یا حلقی مانند قرقر یا خرخر را در می آورد؟</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01638">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3- زمانی که خارج از دید کودک هستید و او را صدا می کنید ،آیا به سمت شما بر می گردد؟</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01638">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4- زمانی که صدای بلندی می آید ، آیا کودک برمی گردد تا ببیند آن صدا از کجا آمد؟</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01638">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5- آیا کودک صداهایی مانند «دا»،«گا » ، « با » را از خودش در می آورد؟ </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01638">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6-اگر صداهایی که کودکتان از خودش در می آورد را تقلید کنید ، آیا آن صداها را بعد از شما تکرار می کند ؟ </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49238">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9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___</a:t>
                      </a:r>
                      <a:endParaRPr kumimoji="0" lang="en-US"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58444" marR="58444"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6201" name="AutoShape 2"/>
          <p:cNvSpPr>
            <a:spLocks noChangeArrowheads="1"/>
          </p:cNvSpPr>
          <p:nvPr/>
        </p:nvSpPr>
        <p:spPr bwMode="auto">
          <a:xfrm>
            <a:off x="971550" y="3068638"/>
            <a:ext cx="7450138" cy="504825"/>
          </a:xfrm>
          <a:prstGeom prst="roundRect">
            <a:avLst>
              <a:gd name="adj" fmla="val 16667"/>
            </a:avLst>
          </a:prstGeom>
          <a:solidFill>
            <a:srgbClr val="92D050"/>
          </a:solidFill>
          <a:ln w="9525">
            <a:solidFill>
              <a:srgbClr val="000000"/>
            </a:solidFill>
            <a:round/>
            <a:headEnd/>
            <a:tailEnd/>
          </a:ln>
        </p:spPr>
        <p:txBody>
          <a:bodyPr/>
          <a:lstStyle/>
          <a:p>
            <a:pPr algn="ctr">
              <a:spcAft>
                <a:spcPts val="1000"/>
              </a:spcAft>
            </a:pPr>
            <a:r>
              <a:rPr lang="fa-IR" sz="2800" b="1">
                <a:latin typeface="Calibri" pitchFamily="34" charset="0"/>
              </a:rPr>
              <a:t>حیطه برقراری ارتباط </a:t>
            </a:r>
            <a:r>
              <a:rPr lang="en-US" sz="2800"/>
              <a:t>Communication                   </a:t>
            </a:r>
            <a:endParaRPr lang="fa-IR" sz="2800"/>
          </a:p>
          <a:p>
            <a:pPr algn="ctr">
              <a:spcAft>
                <a:spcPts val="1000"/>
              </a:spcAft>
            </a:pPr>
            <a:endParaRPr lang="fa-IR" sz="2800"/>
          </a:p>
          <a:p>
            <a:pPr algn="ctr">
              <a:spcAft>
                <a:spcPts val="1000"/>
              </a:spcAft>
            </a:pPr>
            <a:endParaRPr lang="fa-IR" sz="2800"/>
          </a:p>
        </p:txBody>
      </p:sp>
    </p:spTree>
  </p:cSld>
  <p:clrMapOvr>
    <a:masterClrMapping/>
  </p:clrMapOvr>
  <p:transition spd="slow">
    <p:zoom dir="in"/>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4"/>
          <p:cNvSpPr txBox="1">
            <a:spLocks noGrp="1"/>
          </p:cNvSpPr>
          <p:nvPr/>
        </p:nvSpPr>
        <p:spPr bwMode="auto">
          <a:xfrm>
            <a:off x="6251575" y="6556375"/>
            <a:ext cx="588963" cy="228600"/>
          </a:xfrm>
          <a:prstGeom prst="rect">
            <a:avLst/>
          </a:prstGeom>
          <a:noFill/>
          <a:ln w="9525">
            <a:noFill/>
            <a:miter lim="800000"/>
            <a:headEnd/>
            <a:tailEnd/>
          </a:ln>
        </p:spPr>
        <p:txBody>
          <a:bodyPr lIns="0" tIns="0" rIns="0" bIns="0" anchor="b"/>
          <a:lstStyle/>
          <a:p>
            <a:pPr rtl="0"/>
            <a:fld id="{805C4815-DD6E-41F4-A454-AF33955BCE2F}" type="slidenum">
              <a:rPr lang="fa-IR" sz="1100">
                <a:solidFill>
                  <a:schemeClr val="tx2"/>
                </a:solidFill>
                <a:latin typeface="Trebuchet MS" pitchFamily="34" charset="0"/>
              </a:rPr>
              <a:pPr rtl="0"/>
              <a:t>30</a:t>
            </a:fld>
            <a:endParaRPr lang="en-US" sz="1100">
              <a:solidFill>
                <a:schemeClr val="tx2"/>
              </a:solidFill>
              <a:latin typeface="Trebuchet MS" pitchFamily="34" charset="0"/>
            </a:endParaRPr>
          </a:p>
        </p:txBody>
      </p:sp>
      <p:pic>
        <p:nvPicPr>
          <p:cNvPr id="8195" name="Picture 5"/>
          <p:cNvPicPr>
            <a:picLocks noGrp="1" noChangeAspect="1" noChangeArrowheads="1"/>
          </p:cNvPicPr>
          <p:nvPr>
            <p:ph sz="half" idx="4294967295"/>
          </p:nvPr>
        </p:nvPicPr>
        <p:blipFill>
          <a:blip r:embed="rId3" cstate="print"/>
          <a:srcRect/>
          <a:stretch>
            <a:fillRect/>
          </a:stretch>
        </p:blipFill>
        <p:spPr>
          <a:xfrm>
            <a:off x="457200" y="357188"/>
            <a:ext cx="3521075" cy="5786437"/>
          </a:xfrm>
        </p:spPr>
      </p:pic>
      <p:pic>
        <p:nvPicPr>
          <p:cNvPr id="8196" name="Picture 6"/>
          <p:cNvPicPr>
            <a:picLocks noGrp="1" noChangeAspect="1" noChangeArrowheads="1"/>
          </p:cNvPicPr>
          <p:nvPr>
            <p:ph sz="half" idx="4294967295"/>
          </p:nvPr>
        </p:nvPicPr>
        <p:blipFill>
          <a:blip r:embed="rId4" cstate="print"/>
          <a:srcRect/>
          <a:stretch>
            <a:fillRect/>
          </a:stretch>
        </p:blipFill>
        <p:spPr>
          <a:xfrm>
            <a:off x="4267200" y="428625"/>
            <a:ext cx="3343275" cy="5697538"/>
          </a:xfrm>
        </p:spPr>
      </p:pic>
    </p:spTree>
  </p:cSld>
  <p:clrMapOvr>
    <a:masterClrMapping/>
  </p:clrMapOvr>
  <p:transition spd="slow">
    <p:zoom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4"/>
          <p:cNvSpPr txBox="1">
            <a:spLocks noGrp="1"/>
          </p:cNvSpPr>
          <p:nvPr/>
        </p:nvSpPr>
        <p:spPr bwMode="auto">
          <a:xfrm>
            <a:off x="6251575" y="6556375"/>
            <a:ext cx="588963" cy="228600"/>
          </a:xfrm>
          <a:prstGeom prst="rect">
            <a:avLst/>
          </a:prstGeom>
          <a:noFill/>
          <a:ln w="9525">
            <a:noFill/>
            <a:miter lim="800000"/>
            <a:headEnd/>
            <a:tailEnd/>
          </a:ln>
        </p:spPr>
        <p:txBody>
          <a:bodyPr lIns="0" tIns="0" rIns="0" bIns="0" anchor="b"/>
          <a:lstStyle/>
          <a:p>
            <a:pPr rtl="0"/>
            <a:fld id="{7415B05B-F259-484F-80F6-27BDAF57658D}" type="slidenum">
              <a:rPr lang="fa-IR" sz="1100">
                <a:solidFill>
                  <a:schemeClr val="tx2"/>
                </a:solidFill>
                <a:latin typeface="Trebuchet MS" pitchFamily="34" charset="0"/>
              </a:rPr>
              <a:pPr rtl="0"/>
              <a:t>31</a:t>
            </a:fld>
            <a:endParaRPr lang="en-US" sz="1100">
              <a:solidFill>
                <a:schemeClr val="tx2"/>
              </a:solidFill>
              <a:latin typeface="Trebuchet MS" pitchFamily="34" charset="0"/>
            </a:endParaRPr>
          </a:p>
        </p:txBody>
      </p:sp>
      <p:pic>
        <p:nvPicPr>
          <p:cNvPr id="9219" name="Picture 5"/>
          <p:cNvPicPr>
            <a:picLocks noGrp="1" noChangeAspect="1" noChangeArrowheads="1"/>
          </p:cNvPicPr>
          <p:nvPr>
            <p:ph sz="half" idx="4294967295"/>
          </p:nvPr>
        </p:nvPicPr>
        <p:blipFill>
          <a:blip r:embed="rId3" cstate="print"/>
          <a:srcRect/>
          <a:stretch>
            <a:fillRect/>
          </a:stretch>
        </p:blipFill>
        <p:spPr>
          <a:xfrm>
            <a:off x="574675" y="428625"/>
            <a:ext cx="3286125" cy="5697538"/>
          </a:xfrm>
        </p:spPr>
      </p:pic>
      <p:pic>
        <p:nvPicPr>
          <p:cNvPr id="9220" name="Picture 6"/>
          <p:cNvPicPr>
            <a:picLocks noGrp="1" noChangeAspect="1" noChangeArrowheads="1"/>
          </p:cNvPicPr>
          <p:nvPr>
            <p:ph sz="half" idx="4294967295"/>
          </p:nvPr>
        </p:nvPicPr>
        <p:blipFill>
          <a:blip r:embed="rId4" cstate="print"/>
          <a:srcRect/>
          <a:stretch>
            <a:fillRect/>
          </a:stretch>
        </p:blipFill>
        <p:spPr>
          <a:xfrm>
            <a:off x="4295775" y="500063"/>
            <a:ext cx="3286125" cy="5626100"/>
          </a:xfrm>
        </p:spPr>
      </p:pic>
    </p:spTree>
  </p:cSld>
  <p:clrMapOvr>
    <a:masterClrMapping/>
  </p:clrMapOvr>
  <p:transition spd="slow">
    <p:zoom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fa-IR" smtClean="0"/>
          </a:p>
        </p:txBody>
      </p:sp>
      <p:sp>
        <p:nvSpPr>
          <p:cNvPr id="9219" name="Rectangle 3"/>
          <p:cNvSpPr>
            <a:spLocks noGrp="1" noChangeArrowheads="1"/>
          </p:cNvSpPr>
          <p:nvPr>
            <p:ph type="body" idx="1"/>
          </p:nvPr>
        </p:nvSpPr>
        <p:spPr>
          <a:xfrm>
            <a:off x="457200" y="1600200"/>
            <a:ext cx="8229600" cy="4972072"/>
          </a:xfrm>
        </p:spPr>
        <p:txBody>
          <a:bodyPr>
            <a:normAutofit fontScale="92500" lnSpcReduction="20000"/>
          </a:bodyPr>
          <a:lstStyle/>
          <a:p>
            <a:pPr algn="r" rtl="1" eaLnBrk="1" hangingPunct="1">
              <a:lnSpc>
                <a:spcPct val="150000"/>
              </a:lnSpc>
              <a:buFont typeface="Wingdings" pitchFamily="2" charset="2"/>
              <a:buNone/>
              <a:defRPr/>
            </a:pPr>
            <a:endParaRPr lang="fa-IR" dirty="0" smtClean="0">
              <a:cs typeface="B Koodak" pitchFamily="2" charset="-78"/>
            </a:endParaRPr>
          </a:p>
          <a:p>
            <a:pPr marL="514350" indent="-514350" algn="r" rtl="1" eaLnBrk="1" hangingPunct="1">
              <a:lnSpc>
                <a:spcPct val="150000"/>
              </a:lnSpc>
              <a:buNone/>
              <a:defRPr/>
            </a:pPr>
            <a:r>
              <a:rPr lang="fa-IR" dirty="0" smtClean="0">
                <a:cs typeface="B Koodak" pitchFamily="2" charset="-78"/>
              </a:rPr>
              <a:t>             هر حیطه تکاملی، حاوی 6 سوال است:</a:t>
            </a:r>
          </a:p>
          <a:p>
            <a:pPr algn="r" eaLnBrk="1" hangingPunct="1">
              <a:lnSpc>
                <a:spcPct val="150000"/>
              </a:lnSpc>
              <a:buFont typeface="Wingdings" pitchFamily="2" charset="2"/>
              <a:buNone/>
              <a:defRPr/>
            </a:pPr>
            <a:r>
              <a:rPr lang="fa-IR" dirty="0" smtClean="0">
                <a:cs typeface="B Koodak" pitchFamily="2" charset="-78"/>
              </a:rPr>
              <a:t>1- سوالات به ترتیب از آسان به سخت تنظیم شده اند.</a:t>
            </a:r>
          </a:p>
          <a:p>
            <a:pPr algn="r" rtl="1" eaLnBrk="1" hangingPunct="1">
              <a:lnSpc>
                <a:spcPct val="150000"/>
              </a:lnSpc>
              <a:buNone/>
              <a:defRPr/>
            </a:pPr>
            <a:r>
              <a:rPr lang="fa-IR" dirty="0" smtClean="0">
                <a:cs typeface="B Koodak" pitchFamily="2" charset="-78"/>
              </a:rPr>
              <a:t>   2 سوال اول ضریب تکاملی</a:t>
            </a:r>
            <a:r>
              <a:rPr lang="en-US" dirty="0" smtClean="0">
                <a:cs typeface="B Koodak" pitchFamily="2" charset="-78"/>
              </a:rPr>
              <a:t> </a:t>
            </a:r>
            <a:r>
              <a:rPr lang="fa-IR" dirty="0" smtClean="0">
                <a:cs typeface="B Koodak" pitchFamily="2" charset="-78"/>
              </a:rPr>
              <a:t>75(بین 69 تا 77) ،</a:t>
            </a:r>
          </a:p>
          <a:p>
            <a:pPr algn="r" rtl="1" eaLnBrk="1" hangingPunct="1">
              <a:lnSpc>
                <a:spcPct val="150000"/>
              </a:lnSpc>
              <a:buNone/>
              <a:defRPr/>
            </a:pPr>
            <a:r>
              <a:rPr lang="fa-IR" dirty="0" smtClean="0">
                <a:cs typeface="B Koodak" pitchFamily="2" charset="-78"/>
              </a:rPr>
              <a:t>   2 سوال بعدی ضریب تکاملی85 (بین82-90)،</a:t>
            </a:r>
          </a:p>
          <a:p>
            <a:pPr algn="r" rtl="1" eaLnBrk="1" hangingPunct="1">
              <a:lnSpc>
                <a:spcPct val="150000"/>
              </a:lnSpc>
              <a:buNone/>
              <a:defRPr/>
            </a:pPr>
            <a:r>
              <a:rPr lang="fa-IR" dirty="0" smtClean="0">
                <a:cs typeface="B Koodak" pitchFamily="2" charset="-78"/>
              </a:rPr>
              <a:t>   2سئوال آخرضریب تکاملی 100 (120- 91)،را ارزیابی       می کنند</a:t>
            </a:r>
            <a:r>
              <a:rPr lang="en-US" dirty="0" smtClean="0">
                <a:cs typeface="B Koodak" pitchFamily="2" charset="-78"/>
              </a:rPr>
              <a:t> </a:t>
            </a:r>
          </a:p>
          <a:p>
            <a:pPr algn="r" rtl="1" eaLnBrk="1" hangingPunct="1">
              <a:lnSpc>
                <a:spcPct val="150000"/>
              </a:lnSpc>
              <a:defRPr/>
            </a:pPr>
            <a:endParaRPr lang="en-US" dirty="0" smtClean="0">
              <a:cs typeface="B Koodak" pitchFamily="2" charset="-78"/>
            </a:endParaRPr>
          </a:p>
        </p:txBody>
      </p:sp>
      <p:sp>
        <p:nvSpPr>
          <p:cNvPr id="4" name="Rectangle 2"/>
          <p:cNvSpPr txBox="1">
            <a:spLocks noChangeArrowheads="1"/>
          </p:cNvSpPr>
          <p:nvPr/>
        </p:nvSpPr>
        <p:spPr bwMode="auto">
          <a:xfrm>
            <a:off x="428596" y="152400"/>
            <a:ext cx="8715404" cy="1600200"/>
          </a:xfrm>
          <a:prstGeom prst="rect">
            <a:avLst/>
          </a:prstGeo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miter lim="800000"/>
            <a:headEnd/>
            <a:tailEnd/>
          </a:ln>
        </p:spPr>
        <p:txBody>
          <a:bodyPr anchor="ctr"/>
          <a:lstStyle/>
          <a:p>
            <a:pPr algn="ctr" rtl="0">
              <a:defRPr/>
            </a:pPr>
            <a:r>
              <a:rPr lang="en-US" sz="5400" kern="0" dirty="0">
                <a:solidFill>
                  <a:srgbClr val="00FFFF"/>
                </a:solidFill>
                <a:effectLst>
                  <a:outerShdw blurRad="38100" dist="38100" dir="2700000" algn="tl">
                    <a:srgbClr val="000000"/>
                  </a:outerShdw>
                </a:effectLst>
                <a:latin typeface="+mj-lt"/>
                <a:ea typeface="+mj-ea"/>
                <a:cs typeface="+mj-cs"/>
              </a:rPr>
              <a:t>ASQ </a:t>
            </a:r>
            <a:r>
              <a:rPr lang="en-US" sz="7000" kern="0" dirty="0">
                <a:solidFill>
                  <a:srgbClr val="00FFFF"/>
                </a:solidFill>
                <a:effectLst>
                  <a:outerShdw blurRad="38100" dist="38100" dir="2700000" algn="tl">
                    <a:srgbClr val="000000"/>
                  </a:outerShdw>
                </a:effectLst>
                <a:latin typeface="+mj-lt"/>
                <a:ea typeface="+mj-ea"/>
                <a:cs typeface="+mj-cs"/>
              </a:rPr>
              <a:t/>
            </a:r>
            <a:br>
              <a:rPr lang="en-US" sz="7000" kern="0" dirty="0">
                <a:solidFill>
                  <a:srgbClr val="00FFFF"/>
                </a:solidFill>
                <a:effectLst>
                  <a:outerShdw blurRad="38100" dist="38100" dir="2700000" algn="tl">
                    <a:srgbClr val="000000"/>
                  </a:outerShdw>
                </a:effectLst>
                <a:latin typeface="+mj-lt"/>
                <a:ea typeface="+mj-ea"/>
                <a:cs typeface="+mj-cs"/>
              </a:rPr>
            </a:br>
            <a:r>
              <a:rPr lang="fa-IR" sz="4000" b="1" i="1" u="sng" dirty="0">
                <a:latin typeface="Arial" charset="0"/>
                <a:cs typeface="Arial" charset="0"/>
              </a:rPr>
              <a:t>ویژگی سوالات</a:t>
            </a:r>
          </a:p>
          <a:p>
            <a:pPr algn="ctr" rtl="0">
              <a:defRPr/>
            </a:pPr>
            <a:endParaRPr lang="en-US" sz="4000" kern="0" dirty="0">
              <a:solidFill>
                <a:srgbClr val="FFFF5F"/>
              </a:solidFill>
              <a:latin typeface="+mj-lt"/>
              <a:ea typeface="+mj-ea"/>
              <a:cs typeface="+mj-cs"/>
            </a:endParaRPr>
          </a:p>
        </p:txBody>
      </p:sp>
    </p:spTree>
  </p:cSld>
  <p:clrMapOvr>
    <a:masterClrMapping/>
  </p:clrMapOvr>
  <p:transition spd="slow">
    <p:zoom dir="in"/>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subTitle" idx="1"/>
          </p:nvPr>
        </p:nvSpPr>
        <p:spPr>
          <a:xfrm>
            <a:off x="533400" y="1628775"/>
            <a:ext cx="8001000" cy="4476750"/>
          </a:xfrm>
        </p:spPr>
        <p:txBody>
          <a:bodyPr>
            <a:normAutofit fontScale="85000" lnSpcReduction="20000"/>
          </a:bodyPr>
          <a:lstStyle/>
          <a:p>
            <a:pPr algn="just" rtl="1" eaLnBrk="1" hangingPunct="1">
              <a:lnSpc>
                <a:spcPct val="160000"/>
              </a:lnSpc>
            </a:pPr>
            <a:r>
              <a:rPr lang="fa-IR" dirty="0" smtClean="0">
                <a:solidFill>
                  <a:schemeClr val="tx1"/>
                </a:solidFill>
                <a:cs typeface="B Koodak" pitchFamily="2" charset="-78"/>
              </a:rPr>
              <a:t>2-هر سوال یک شاخص مهم تکاملی را مورد پرسش قرار می دهند.</a:t>
            </a:r>
          </a:p>
          <a:p>
            <a:pPr algn="just" rtl="1" eaLnBrk="1" hangingPunct="1">
              <a:lnSpc>
                <a:spcPct val="160000"/>
              </a:lnSpc>
            </a:pPr>
            <a:endParaRPr lang="fa-IR" dirty="0" smtClean="0">
              <a:solidFill>
                <a:schemeClr val="tx1"/>
              </a:solidFill>
              <a:cs typeface="B Koodak" pitchFamily="2" charset="-78"/>
            </a:endParaRPr>
          </a:p>
          <a:p>
            <a:pPr algn="just" rtl="1" eaLnBrk="1" hangingPunct="1">
              <a:lnSpc>
                <a:spcPct val="160000"/>
              </a:lnSpc>
            </a:pPr>
            <a:r>
              <a:rPr lang="fa-IR" dirty="0" smtClean="0">
                <a:solidFill>
                  <a:schemeClr val="tx1"/>
                </a:solidFill>
                <a:cs typeface="B Koodak" pitchFamily="2" charset="-78"/>
              </a:rPr>
              <a:t>3-هر سوال رفتار مناسب کودکان آن گروه سنی را مورد پرسش قرار می دهد.</a:t>
            </a:r>
          </a:p>
          <a:p>
            <a:pPr algn="just" rtl="1" eaLnBrk="1" hangingPunct="1">
              <a:lnSpc>
                <a:spcPct val="160000"/>
              </a:lnSpc>
            </a:pPr>
            <a:endParaRPr lang="fa-IR" dirty="0" smtClean="0">
              <a:solidFill>
                <a:schemeClr val="tx1"/>
              </a:solidFill>
              <a:cs typeface="B Koodak" pitchFamily="2" charset="-78"/>
            </a:endParaRPr>
          </a:p>
          <a:p>
            <a:pPr algn="just" eaLnBrk="1" hangingPunct="1">
              <a:lnSpc>
                <a:spcPct val="160000"/>
              </a:lnSpc>
            </a:pPr>
            <a:r>
              <a:rPr lang="fa-IR" dirty="0" smtClean="0">
                <a:solidFill>
                  <a:schemeClr val="tx1"/>
                </a:solidFill>
                <a:cs typeface="B Koodak" pitchFamily="2" charset="-78"/>
              </a:rPr>
              <a:t>4-در طرح سوالات از کلماتی استفاده شده تا افرادی با سطح تحصیلات پنجم ابتدائی نیز متوجه منظور سوال بشوند.</a:t>
            </a:r>
          </a:p>
          <a:p>
            <a:pPr algn="just" rtl="1" eaLnBrk="1" hangingPunct="1">
              <a:lnSpc>
                <a:spcPct val="160000"/>
              </a:lnSpc>
            </a:pPr>
            <a:endParaRPr lang="fa-IR" dirty="0" smtClean="0">
              <a:solidFill>
                <a:schemeClr val="tx1"/>
              </a:solidFill>
              <a:cs typeface="B Koodak" pitchFamily="2" charset="-78"/>
            </a:endParaRPr>
          </a:p>
          <a:p>
            <a:pPr algn="just" rtl="1" eaLnBrk="1" hangingPunct="1">
              <a:lnSpc>
                <a:spcPct val="160000"/>
              </a:lnSpc>
            </a:pPr>
            <a:endParaRPr lang="en-US" dirty="0" smtClean="0">
              <a:solidFill>
                <a:schemeClr val="tx1"/>
              </a:solidFill>
              <a:cs typeface="B Koodak" pitchFamily="2" charset="-78"/>
            </a:endParaRPr>
          </a:p>
        </p:txBody>
      </p:sp>
      <p:sp>
        <p:nvSpPr>
          <p:cNvPr id="3" name="Rectangle 2"/>
          <p:cNvSpPr txBox="1">
            <a:spLocks noChangeArrowheads="1"/>
          </p:cNvSpPr>
          <p:nvPr/>
        </p:nvSpPr>
        <p:spPr bwMode="auto">
          <a:xfrm>
            <a:off x="1531938" y="115888"/>
            <a:ext cx="6773862" cy="1296987"/>
          </a:xfrm>
          <a:prstGeom prst="rect">
            <a:avLst/>
          </a:prstGeo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miter lim="800000"/>
            <a:headEnd/>
            <a:tailEnd/>
          </a:ln>
        </p:spPr>
        <p:txBody>
          <a:bodyPr anchor="ctr"/>
          <a:lstStyle/>
          <a:p>
            <a:pPr algn="ctr" rtl="0">
              <a:defRPr/>
            </a:pPr>
            <a:r>
              <a:rPr lang="en-US" sz="3600" kern="0" dirty="0">
                <a:solidFill>
                  <a:srgbClr val="00FFFF"/>
                </a:solidFill>
                <a:effectLst>
                  <a:outerShdw blurRad="38100" dist="38100" dir="2700000" algn="tl">
                    <a:srgbClr val="000000"/>
                  </a:outerShdw>
                </a:effectLst>
                <a:latin typeface="+mj-lt"/>
                <a:ea typeface="+mj-ea"/>
                <a:cs typeface="+mj-cs"/>
              </a:rPr>
              <a:t>ASQ </a:t>
            </a:r>
            <a:br>
              <a:rPr lang="en-US" sz="3600" kern="0" dirty="0">
                <a:solidFill>
                  <a:srgbClr val="00FFFF"/>
                </a:solidFill>
                <a:effectLst>
                  <a:outerShdw blurRad="38100" dist="38100" dir="2700000" algn="tl">
                    <a:srgbClr val="000000"/>
                  </a:outerShdw>
                </a:effectLst>
                <a:latin typeface="+mj-lt"/>
                <a:ea typeface="+mj-ea"/>
                <a:cs typeface="+mj-cs"/>
              </a:rPr>
            </a:br>
            <a:r>
              <a:rPr lang="fa-IR" sz="3600" b="1" i="1" u="sng" dirty="0">
                <a:latin typeface="Arial" charset="0"/>
                <a:cs typeface="Arial" charset="0"/>
              </a:rPr>
              <a:t>ویژگی سوالات</a:t>
            </a:r>
          </a:p>
          <a:p>
            <a:pPr algn="ctr" rtl="0">
              <a:defRPr/>
            </a:pPr>
            <a:endParaRPr lang="en-US" sz="3600" kern="0" dirty="0">
              <a:solidFill>
                <a:srgbClr val="FFFF5F"/>
              </a:solidFill>
              <a:latin typeface="+mj-lt"/>
              <a:ea typeface="+mj-ea"/>
              <a:cs typeface="+mj-cs"/>
            </a:endParaRPr>
          </a:p>
        </p:txBody>
      </p:sp>
    </p:spTree>
  </p:cSld>
  <p:clrMapOvr>
    <a:masterClrMapping/>
  </p:clrMapOvr>
  <p:transition spd="slow">
    <p:zoom dir="in"/>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subTitle" idx="1"/>
          </p:nvPr>
        </p:nvSpPr>
        <p:spPr>
          <a:xfrm>
            <a:off x="500034" y="1428750"/>
            <a:ext cx="8072494" cy="1784350"/>
          </a:xfrm>
        </p:spPr>
        <p:txBody>
          <a:bodyPr/>
          <a:lstStyle/>
          <a:p>
            <a:pPr algn="r" eaLnBrk="1" hangingPunct="1"/>
            <a:endParaRPr lang="fa-IR" dirty="0" smtClean="0">
              <a:solidFill>
                <a:schemeClr val="tx1"/>
              </a:solidFill>
              <a:cs typeface="B Koodak" pitchFamily="2" charset="-78"/>
            </a:endParaRPr>
          </a:p>
          <a:p>
            <a:pPr algn="r" rtl="1" eaLnBrk="1" hangingPunct="1"/>
            <a:r>
              <a:rPr lang="fa-IR" dirty="0" smtClean="0">
                <a:solidFill>
                  <a:schemeClr val="tx1"/>
                </a:solidFill>
                <a:cs typeface="B Koodak" pitchFamily="2" charset="-78"/>
              </a:rPr>
              <a:t>5-هر کجا لازم بوده تصویر کوچکی اضافه شده تا مفهوم سوال روشنتر شود.</a:t>
            </a:r>
          </a:p>
        </p:txBody>
      </p:sp>
      <p:sp>
        <p:nvSpPr>
          <p:cNvPr id="3" name="Rectangle 2"/>
          <p:cNvSpPr txBox="1">
            <a:spLocks noChangeArrowheads="1"/>
          </p:cNvSpPr>
          <p:nvPr/>
        </p:nvSpPr>
        <p:spPr bwMode="auto">
          <a:xfrm>
            <a:off x="1531938" y="152400"/>
            <a:ext cx="6773862" cy="1600200"/>
          </a:xfrm>
          <a:prstGeom prst="rect">
            <a:avLst/>
          </a:prstGeo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miter lim="800000"/>
            <a:headEnd/>
            <a:tailEnd/>
          </a:ln>
        </p:spPr>
        <p:txBody>
          <a:bodyPr anchor="ctr"/>
          <a:lstStyle/>
          <a:p>
            <a:pPr algn="ctr" rtl="0">
              <a:defRPr/>
            </a:pPr>
            <a:r>
              <a:rPr lang="en-US" sz="7000" kern="0" dirty="0">
                <a:solidFill>
                  <a:srgbClr val="00FFFF"/>
                </a:solidFill>
                <a:effectLst>
                  <a:outerShdw blurRad="38100" dist="38100" dir="2700000" algn="tl">
                    <a:srgbClr val="000000"/>
                  </a:outerShdw>
                </a:effectLst>
                <a:latin typeface="+mj-lt"/>
                <a:ea typeface="+mj-ea"/>
                <a:cs typeface="+mj-cs"/>
              </a:rPr>
              <a:t>ASQ </a:t>
            </a:r>
            <a:br>
              <a:rPr lang="en-US" sz="7000" kern="0" dirty="0">
                <a:solidFill>
                  <a:srgbClr val="00FFFF"/>
                </a:solidFill>
                <a:effectLst>
                  <a:outerShdw blurRad="38100" dist="38100" dir="2700000" algn="tl">
                    <a:srgbClr val="000000"/>
                  </a:outerShdw>
                </a:effectLst>
                <a:latin typeface="+mj-lt"/>
                <a:ea typeface="+mj-ea"/>
                <a:cs typeface="+mj-cs"/>
              </a:rPr>
            </a:br>
            <a:r>
              <a:rPr lang="fa-IR" sz="4000" b="1" i="1" u="sng" dirty="0">
                <a:latin typeface="Arial" charset="0"/>
                <a:cs typeface="Arial" charset="0"/>
              </a:rPr>
              <a:t>ویژگی سوالات</a:t>
            </a:r>
          </a:p>
          <a:p>
            <a:pPr algn="ctr" rtl="0">
              <a:defRPr/>
            </a:pPr>
            <a:endParaRPr lang="en-US" sz="4000" kern="0" dirty="0">
              <a:solidFill>
                <a:srgbClr val="FFFF5F"/>
              </a:solidFill>
              <a:latin typeface="+mj-lt"/>
              <a:ea typeface="+mj-ea"/>
              <a:cs typeface="+mj-cs"/>
            </a:endParaRPr>
          </a:p>
        </p:txBody>
      </p:sp>
      <p:pic>
        <p:nvPicPr>
          <p:cNvPr id="13316" name="Picture 2" descr="fine-10"/>
          <p:cNvPicPr>
            <a:picLocks noChangeAspect="1" noChangeArrowheads="1"/>
          </p:cNvPicPr>
          <p:nvPr/>
        </p:nvPicPr>
        <p:blipFill>
          <a:blip r:embed="rId2" cstate="print"/>
          <a:srcRect/>
          <a:stretch>
            <a:fillRect/>
          </a:stretch>
        </p:blipFill>
        <p:spPr bwMode="auto">
          <a:xfrm>
            <a:off x="395288" y="3284538"/>
            <a:ext cx="8424862" cy="2952750"/>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subTitle" idx="1"/>
          </p:nvPr>
        </p:nvSpPr>
        <p:spPr>
          <a:xfrm>
            <a:off x="500034" y="1809750"/>
            <a:ext cx="8143932" cy="1258888"/>
          </a:xfrm>
        </p:spPr>
        <p:txBody>
          <a:bodyPr/>
          <a:lstStyle/>
          <a:p>
            <a:pPr algn="r" rtl="1" eaLnBrk="1" hangingPunct="1"/>
            <a:r>
              <a:rPr lang="fa-IR" dirty="0" smtClean="0">
                <a:solidFill>
                  <a:schemeClr val="tx1"/>
                </a:solidFill>
                <a:cs typeface="B Koodak" pitchFamily="2" charset="-78"/>
              </a:rPr>
              <a:t>6-هر کجا لازم بوده مثالی نیز از رفتار مورد نظر زده شده است.</a:t>
            </a:r>
            <a:endParaRPr lang="en-US" dirty="0" smtClean="0">
              <a:solidFill>
                <a:schemeClr val="tx1"/>
              </a:solidFill>
              <a:cs typeface="B Koodak" pitchFamily="2" charset="-78"/>
            </a:endParaRPr>
          </a:p>
        </p:txBody>
      </p:sp>
      <p:sp>
        <p:nvSpPr>
          <p:cNvPr id="3" name="Rectangle 2"/>
          <p:cNvSpPr txBox="1">
            <a:spLocks noChangeArrowheads="1"/>
          </p:cNvSpPr>
          <p:nvPr/>
        </p:nvSpPr>
        <p:spPr bwMode="auto">
          <a:xfrm>
            <a:off x="1531938" y="152400"/>
            <a:ext cx="6773862" cy="1600200"/>
          </a:xfrm>
          <a:prstGeom prst="rect">
            <a:avLst/>
          </a:prstGeo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miter lim="800000"/>
            <a:headEnd/>
            <a:tailEnd/>
          </a:ln>
        </p:spPr>
        <p:txBody>
          <a:bodyPr anchor="ctr"/>
          <a:lstStyle/>
          <a:p>
            <a:pPr algn="ctr" rtl="0">
              <a:defRPr/>
            </a:pPr>
            <a:r>
              <a:rPr lang="en-US" sz="7000" kern="0" dirty="0">
                <a:solidFill>
                  <a:srgbClr val="00FFFF"/>
                </a:solidFill>
                <a:effectLst>
                  <a:outerShdw blurRad="38100" dist="38100" dir="2700000" algn="tl">
                    <a:srgbClr val="000000"/>
                  </a:outerShdw>
                </a:effectLst>
                <a:latin typeface="+mj-lt"/>
                <a:ea typeface="+mj-ea"/>
                <a:cs typeface="+mj-cs"/>
              </a:rPr>
              <a:t>ASQ </a:t>
            </a:r>
            <a:br>
              <a:rPr lang="en-US" sz="7000" kern="0" dirty="0">
                <a:solidFill>
                  <a:srgbClr val="00FFFF"/>
                </a:solidFill>
                <a:effectLst>
                  <a:outerShdw blurRad="38100" dist="38100" dir="2700000" algn="tl">
                    <a:srgbClr val="000000"/>
                  </a:outerShdw>
                </a:effectLst>
                <a:latin typeface="+mj-lt"/>
                <a:ea typeface="+mj-ea"/>
                <a:cs typeface="+mj-cs"/>
              </a:rPr>
            </a:br>
            <a:r>
              <a:rPr lang="fa-IR" sz="4000" b="1" i="1" u="sng" dirty="0">
                <a:latin typeface="Arial" charset="0"/>
                <a:cs typeface="Arial" charset="0"/>
              </a:rPr>
              <a:t>ویژگی سوالات</a:t>
            </a:r>
          </a:p>
          <a:p>
            <a:pPr algn="ctr" rtl="0">
              <a:defRPr/>
            </a:pPr>
            <a:endParaRPr lang="en-US" sz="4000" kern="0" dirty="0">
              <a:solidFill>
                <a:srgbClr val="FFFF5F"/>
              </a:solidFill>
              <a:latin typeface="+mj-lt"/>
              <a:ea typeface="+mj-ea"/>
              <a:cs typeface="+mj-cs"/>
            </a:endParaRPr>
          </a:p>
        </p:txBody>
      </p:sp>
      <p:pic>
        <p:nvPicPr>
          <p:cNvPr id="4" name="Picture 3" descr="fine-12"/>
          <p:cNvPicPr>
            <a:picLocks noChangeAspect="1" noChangeArrowheads="1"/>
          </p:cNvPicPr>
          <p:nvPr/>
        </p:nvPicPr>
        <p:blipFill>
          <a:blip r:embed="rId2" cstate="print"/>
          <a:srcRect/>
          <a:stretch>
            <a:fillRect/>
          </a:stretch>
        </p:blipFill>
        <p:spPr bwMode="auto">
          <a:xfrm>
            <a:off x="357158" y="3071810"/>
            <a:ext cx="8067704" cy="3168650"/>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571480"/>
            <a:ext cx="8472518" cy="5857916"/>
          </a:xfrm>
        </p:spPr>
        <p:txBody>
          <a:bodyPr>
            <a:normAutofit/>
          </a:bodyPr>
          <a:lstStyle/>
          <a:p>
            <a:pPr>
              <a:lnSpc>
                <a:spcPct val="150000"/>
              </a:lnSpc>
              <a:buNone/>
            </a:pPr>
            <a:r>
              <a:rPr lang="fa-IR" dirty="0" smtClean="0">
                <a:cs typeface="B Koodak" pitchFamily="2" charset="-78"/>
              </a:rPr>
              <a:t>   د</a:t>
            </a:r>
            <a:r>
              <a:rPr lang="ar-SA" dirty="0" smtClean="0">
                <a:cs typeface="B Koodak" pitchFamily="2" charset="-78"/>
              </a:rPr>
              <a:t>ر هر پرسشنامه یک " بخش عمومی "یا "ارزیابی کلی "نیز برای کسب نظرات کلی والدین درنظر گرفته ‏شده است . هر یک از سوا لات پرسشنامه واجد چند ویژگی است :</a:t>
            </a:r>
            <a:endParaRPr lang="en-US" dirty="0" smtClean="0">
              <a:cs typeface="B Koodak" pitchFamily="2" charset="-78"/>
            </a:endParaRPr>
          </a:p>
          <a:p>
            <a:pPr>
              <a:lnSpc>
                <a:spcPct val="150000"/>
              </a:lnSpc>
              <a:buNone/>
            </a:pPr>
            <a:r>
              <a:rPr lang="ar-SA" dirty="0" smtClean="0">
                <a:cs typeface="B Koodak" pitchFamily="2" charset="-78"/>
              </a:rPr>
              <a:t>1- ‏شاخص تکاملی مهمی را مورد سوال قرار می دهد .</a:t>
            </a:r>
            <a:endParaRPr lang="en-US" dirty="0" smtClean="0">
              <a:cs typeface="B Koodak" pitchFamily="2" charset="-78"/>
            </a:endParaRPr>
          </a:p>
          <a:p>
            <a:pPr>
              <a:lnSpc>
                <a:spcPct val="150000"/>
              </a:lnSpc>
              <a:buNone/>
            </a:pPr>
            <a:r>
              <a:rPr lang="ar-SA" dirty="0" smtClean="0">
                <a:cs typeface="B Koodak" pitchFamily="2" charset="-78"/>
              </a:rPr>
              <a:t> 2- رفتار مناسب کودکان آن گروه سنی با ضریب تکاملی 75 تا 100 (ضریب تکاملی متوسط) را مطرح کرده است و در مورد کودک مورد نظر سوال می نماید .</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500042"/>
            <a:ext cx="8229600" cy="6000792"/>
          </a:xfrm>
        </p:spPr>
        <p:txBody>
          <a:bodyPr>
            <a:normAutofit fontScale="92500" lnSpcReduction="20000"/>
          </a:bodyPr>
          <a:lstStyle/>
          <a:p>
            <a:pPr algn="just">
              <a:lnSpc>
                <a:spcPct val="170000"/>
              </a:lnSpc>
              <a:buFontTx/>
              <a:buChar char="-"/>
            </a:pPr>
            <a:r>
              <a:rPr lang="fa-IR" dirty="0" smtClean="0">
                <a:cs typeface="B Koodak" pitchFamily="2" charset="-78"/>
              </a:rPr>
              <a:t>‏در طرح هر سوال سعی شده درک سوال و امکان مشاهده رفتار مورد نظر در کودک برای والدین راحت باشد. </a:t>
            </a:r>
          </a:p>
          <a:p>
            <a:pPr algn="just">
              <a:lnSpc>
                <a:spcPct val="170000"/>
              </a:lnSpc>
              <a:buFontTx/>
              <a:buChar char="-"/>
            </a:pPr>
            <a:endParaRPr lang="en-US" dirty="0" smtClean="0">
              <a:cs typeface="B Koodak" pitchFamily="2" charset="-78"/>
            </a:endParaRPr>
          </a:p>
          <a:p>
            <a:pPr algn="just">
              <a:lnSpc>
                <a:spcPct val="170000"/>
              </a:lnSpc>
              <a:buFontTx/>
              <a:buChar char="-"/>
            </a:pPr>
            <a:r>
              <a:rPr lang="fa-IR" dirty="0" smtClean="0">
                <a:cs typeface="B Koodak" pitchFamily="2" charset="-78"/>
              </a:rPr>
              <a:t>‏در طراحی متن از کلماتی استفاده شده که افرادی با سطح سواد پنجم ابتدا یی بتوانند متوجه معنی آن شوند. هر کجا که لازم بوده توضیحات کافی داده شده تا والدین سوالات را بهتر درک کنند( این ‏ویژگی در ترجمه سوا لات نیز رعایت شده است ). </a:t>
            </a:r>
            <a:endParaRPr lang="en-US" dirty="0" smtClean="0">
              <a:cs typeface="B Koodak" pitchFamily="2" charset="-78"/>
            </a:endParaRPr>
          </a:p>
          <a:p>
            <a:pPr algn="just">
              <a:lnSpc>
                <a:spcPct val="170000"/>
              </a:lnSpc>
              <a:buNone/>
            </a:pPr>
            <a:endParaRPr lang="en-US" dirty="0" smtClean="0">
              <a:cs typeface="B Koodak" pitchFamily="2" charset="-78"/>
            </a:endParaRPr>
          </a:p>
          <a:p>
            <a:pPr>
              <a:lnSpc>
                <a:spcPct val="170000"/>
              </a:lnSpc>
              <a:buNone/>
            </a:pPr>
            <a:endParaRPr lang="fa-IR" dirty="0" smtClean="0">
              <a:cs typeface="B Koodak" pitchFamily="2" charset="-78"/>
            </a:endParaRPr>
          </a:p>
          <a:p>
            <a:pPr>
              <a:lnSpc>
                <a:spcPct val="170000"/>
              </a:lnSpc>
            </a:pPr>
            <a:endParaRPr lang="en-US" dirty="0" smtClean="0">
              <a:cs typeface="B Koodak" pitchFamily="2" charset="-78"/>
            </a:endParaRPr>
          </a:p>
          <a:p>
            <a:pPr>
              <a:lnSpc>
                <a:spcPct val="170000"/>
              </a:lnSpc>
            </a:pPr>
            <a:endParaRPr lang="en-US" dirty="0" smtClean="0">
              <a:cs typeface="B Koodak" pitchFamily="2" charset="-78"/>
            </a:endParaRPr>
          </a:p>
          <a:p>
            <a:pPr>
              <a:lnSpc>
                <a:spcPct val="17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algn="just">
              <a:lnSpc>
                <a:spcPct val="150000"/>
              </a:lnSpc>
              <a:buNone/>
            </a:pPr>
            <a:r>
              <a:rPr lang="fa-IR" dirty="0" smtClean="0">
                <a:cs typeface="B Koodak" pitchFamily="2" charset="-78"/>
              </a:rPr>
              <a:t>چنانچه کودک فعالیت ذکر شده در هر سوال را می تواند انجام دهد والدین باید پاسخ " بله " را علامت ‏بزنند. </a:t>
            </a:r>
          </a:p>
          <a:p>
            <a:pPr algn="just">
              <a:lnSpc>
                <a:spcPct val="150000"/>
              </a:lnSpc>
              <a:buNone/>
            </a:pPr>
            <a:r>
              <a:rPr lang="fa-IR" dirty="0" smtClean="0">
                <a:cs typeface="B Koodak" pitchFamily="2" charset="-78"/>
              </a:rPr>
              <a:t>زمانی که فعالیت مورد اشاره بصورت گهگاه یا به تازگی از کودک سر زده باشد پاسخ «گاهی » را باید ‏انتخاب </a:t>
            </a:r>
          </a:p>
          <a:p>
            <a:pPr algn="just">
              <a:lnSpc>
                <a:spcPct val="150000"/>
              </a:lnSpc>
              <a:buNone/>
            </a:pPr>
            <a:r>
              <a:rPr lang="fa-IR" dirty="0" smtClean="0">
                <a:cs typeface="B Koodak" pitchFamily="2" charset="-78"/>
              </a:rPr>
              <a:t> و جواب « هنوز نه » نشانگر آن است که کودک هنوز این رفتا</a:t>
            </a:r>
            <a:r>
              <a:rPr lang="ar-SA" dirty="0" smtClean="0">
                <a:cs typeface="B Koodak" pitchFamily="2" charset="-78"/>
              </a:rPr>
              <a:t>‏ر یا فعالیت بخصوص را انجام نداده </a:t>
            </a:r>
            <a:r>
              <a:rPr lang="fa-IR" dirty="0" smtClean="0">
                <a:cs typeface="B Koodak" pitchFamily="2" charset="-78"/>
              </a:rPr>
              <a:t>‏یا از خود بروز نداده است </a:t>
            </a:r>
            <a:r>
              <a:rPr lang="ar-SA" dirty="0" smtClean="0">
                <a:cs typeface="B Koodak" pitchFamily="2" charset="-78"/>
              </a:rPr>
              <a:t>.</a:t>
            </a: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nSpc>
                <a:spcPct val="150000"/>
              </a:lnSpc>
            </a:pPr>
            <a:r>
              <a:rPr lang="ar-SA" dirty="0" smtClean="0">
                <a:cs typeface="B Koodak" pitchFamily="2" charset="-78"/>
              </a:rPr>
              <a:t>در بخش چهارم یا « ‏بخش عمومی » یا ارزیابی کلی معمولا شش سوال وجود دارد که پاسخ « بلی » یا « خیر » ‏دارند و گاهی در صورتی که قید شده باشد باید پاسخ را شرح داد. </a:t>
            </a:r>
            <a:endParaRPr lang="en-US" dirty="0" smtClean="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rgbClr val="FF0000"/>
                </a:solidFill>
                <a:cs typeface="B Koodak" pitchFamily="2" charset="-78"/>
              </a:rPr>
              <a:t>توضیح دادن راجع به پرسشنامه</a:t>
            </a:r>
            <a:r>
              <a:rPr lang="en-US" dirty="0" smtClean="0">
                <a:solidFill>
                  <a:srgbClr val="FF0000"/>
                </a:solidFill>
                <a:cs typeface="B Koodak" pitchFamily="2" charset="-78"/>
              </a:rPr>
              <a:t/>
            </a:r>
            <a:br>
              <a:rPr lang="en-US" dirty="0" smtClean="0">
                <a:solidFill>
                  <a:srgbClr val="FF0000"/>
                </a:solidFill>
                <a:cs typeface="B Koodak" pitchFamily="2" charset="-78"/>
              </a:rPr>
            </a:br>
            <a:endParaRPr lang="fa-IR" dirty="0">
              <a:solidFill>
                <a:srgbClr val="FF0000"/>
              </a:solidFill>
              <a:cs typeface="B Koodak" pitchFamily="2" charset="-78"/>
            </a:endParaRPr>
          </a:p>
        </p:txBody>
      </p:sp>
      <p:sp>
        <p:nvSpPr>
          <p:cNvPr id="3" name="Content Placeholder 2"/>
          <p:cNvSpPr>
            <a:spLocks noGrp="1"/>
          </p:cNvSpPr>
          <p:nvPr>
            <p:ph idx="1"/>
          </p:nvPr>
        </p:nvSpPr>
        <p:spPr>
          <a:xfrm>
            <a:off x="285720" y="1000108"/>
            <a:ext cx="8401080" cy="5572164"/>
          </a:xfrm>
        </p:spPr>
        <p:txBody>
          <a:bodyPr>
            <a:normAutofit fontScale="77500" lnSpcReduction="20000"/>
          </a:bodyPr>
          <a:lstStyle/>
          <a:p>
            <a:pPr algn="just">
              <a:lnSpc>
                <a:spcPct val="160000"/>
              </a:lnSpc>
            </a:pPr>
            <a:r>
              <a:rPr lang="fa-IR" dirty="0" smtClean="0">
                <a:cs typeface="B Koodak" pitchFamily="2" charset="-78"/>
              </a:rPr>
              <a:t>‏وقتی پدر و مادر آگاهی کافی نسبت به برنامه پیدا کردند قدم بعدی این است که آنها را با پرسشنامه ‏و چگونگی تکمیل آن آشنا کنیم . توضیحات ما درباره پرسشنامه باید شامل موارد زیر باشد: </a:t>
            </a:r>
            <a:endParaRPr lang="en-US" dirty="0" smtClean="0">
              <a:cs typeface="B Koodak" pitchFamily="2" charset="-78"/>
            </a:endParaRPr>
          </a:p>
          <a:p>
            <a:pPr algn="just">
              <a:lnSpc>
                <a:spcPct val="160000"/>
              </a:lnSpc>
              <a:buNone/>
            </a:pPr>
            <a:r>
              <a:rPr lang="ar-SA" dirty="0" smtClean="0">
                <a:cs typeface="B Koodak" pitchFamily="2" charset="-78"/>
              </a:rPr>
              <a:t>1- توضیح دهید که پرسشنامه برای تعیین کارهایی که هر کودک می تو اند یا نمی تواند انجام دهد طراحی شده است.مطمئن شوید که پدر و مادر به خوبی متوجه شده اند که کودک آنها ممکن است نتو اندهمه فعالیت های مورد اشاره در پر سشنامه را انجام دهد. </a:t>
            </a:r>
            <a:endParaRPr lang="en-US" dirty="0" smtClean="0">
              <a:cs typeface="B Koodak" pitchFamily="2" charset="-78"/>
            </a:endParaRPr>
          </a:p>
          <a:p>
            <a:pPr algn="just">
              <a:lnSpc>
                <a:spcPct val="160000"/>
              </a:lnSpc>
              <a:buNone/>
            </a:pPr>
            <a:r>
              <a:rPr lang="ar-SA" dirty="0" smtClean="0">
                <a:cs typeface="B Koodak" pitchFamily="2" charset="-78"/>
              </a:rPr>
              <a:t>2- ‏بر اهمیت این نکته تأکیدکنید که آنها باید هر یک از فعالیت های مورد نظر را در کودک خود بررسی ، ارزیابی کرده و سپس به سوا لات پاسخ دهند. </a:t>
            </a:r>
            <a:endParaRPr lang="en-US" dirty="0" smtClean="0">
              <a:cs typeface="B Koodak" pitchFamily="2" charset="-78"/>
            </a:endParaRPr>
          </a:p>
          <a:p>
            <a:pPr>
              <a:lnSpc>
                <a:spcPct val="16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6000792"/>
          </a:xfrm>
        </p:spPr>
        <p:txBody>
          <a:bodyPr>
            <a:normAutofit fontScale="85000" lnSpcReduction="20000"/>
          </a:bodyPr>
          <a:lstStyle/>
          <a:p>
            <a:pPr algn="just">
              <a:lnSpc>
                <a:spcPct val="150000"/>
              </a:lnSpc>
              <a:buNone/>
            </a:pPr>
            <a:r>
              <a:rPr lang="ar-SA" dirty="0" smtClean="0">
                <a:cs typeface="B Koodak" pitchFamily="2" charset="-78"/>
              </a:rPr>
              <a:t>3- ‏توضیح دهید که سوالات به 5‏ بخش اصلی تقسیم می شوند : بخش برقراری ارتباط ، حرکات درشت ، حرکات ظریف ، بخش حل مسئله و بخش فردی-اجتماعی .</a:t>
            </a:r>
            <a:endParaRPr lang="fa-IR" dirty="0" smtClean="0">
              <a:cs typeface="B Koodak" pitchFamily="2" charset="-78"/>
            </a:endParaRPr>
          </a:p>
          <a:p>
            <a:pPr algn="just">
              <a:lnSpc>
                <a:spcPct val="150000"/>
              </a:lnSpc>
              <a:buNone/>
            </a:pPr>
            <a:r>
              <a:rPr lang="ar-SA" dirty="0" smtClean="0">
                <a:cs typeface="B Koodak" pitchFamily="2" charset="-78"/>
              </a:rPr>
              <a:t> در این بخش هر سوال3 ‏پاسخ دارد که باید تنها یکی از پاسخ ها در فضای مربع کوچک کنار آن علامت زده شود .« بلی » به معنی آن ‏است که کودک درحال حاضر قادر است فعالیت مورد نظر را انجام دهد. </a:t>
            </a:r>
            <a:endParaRPr lang="fa-IR" dirty="0" smtClean="0">
              <a:cs typeface="B Koodak" pitchFamily="2" charset="-78"/>
            </a:endParaRPr>
          </a:p>
          <a:p>
            <a:pPr algn="just">
              <a:lnSpc>
                <a:spcPct val="150000"/>
              </a:lnSpc>
              <a:buNone/>
            </a:pPr>
            <a:r>
              <a:rPr lang="ar-SA" dirty="0" smtClean="0">
                <a:cs typeface="B Koodak" pitchFamily="2" charset="-78"/>
              </a:rPr>
              <a:t>« گاهی» به معنی آن است که ‏کودک به تازگی شروع به انجام فعالیت مورد نظرکرده . « هنوز نه » به معنی آن است که کودک هنوز شروع به انجام آن نکرده است . </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428604"/>
            <a:ext cx="8929718" cy="6143668"/>
          </a:xfrm>
        </p:spPr>
        <p:txBody>
          <a:bodyPr>
            <a:normAutofit fontScale="92500" lnSpcReduction="20000"/>
          </a:bodyPr>
          <a:lstStyle/>
          <a:p>
            <a:pPr algn="just">
              <a:lnSpc>
                <a:spcPct val="160000"/>
              </a:lnSpc>
              <a:buNone/>
            </a:pPr>
            <a:r>
              <a:rPr lang="fa-IR" dirty="0" smtClean="0">
                <a:cs typeface="B Koodak" pitchFamily="2" charset="-78"/>
              </a:rPr>
              <a:t>   </a:t>
            </a:r>
            <a:r>
              <a:rPr lang="ar-SA" dirty="0" smtClean="0">
                <a:cs typeface="B Koodak" pitchFamily="2" charset="-78"/>
              </a:rPr>
              <a:t>توضیح دهید گاهی پیش می آید که کودک فعالیت مورد نظر را قبلا انجام می داده است ولی در حال ‏حاضر آن را انجام   نمی دهد یا بندرت انجام می دهد.</a:t>
            </a:r>
            <a:endParaRPr lang="fa-IR" dirty="0" smtClean="0">
              <a:cs typeface="B Koodak" pitchFamily="2" charset="-78"/>
            </a:endParaRPr>
          </a:p>
          <a:p>
            <a:pPr algn="just">
              <a:lnSpc>
                <a:spcPct val="160000"/>
              </a:lnSpc>
              <a:buNone/>
            </a:pPr>
            <a:r>
              <a:rPr lang="ar-SA" dirty="0" smtClean="0">
                <a:cs typeface="B Koodak" pitchFamily="2" charset="-78"/>
              </a:rPr>
              <a:t>مثلا اگر سوال پرسشنامه درباره چهار دست و پا رفتن ‏پرسیده باشد ،که کودک قبلا ان را انجام می داده ولی دیگر انجام نمی دهد و به جای آن راه میرود ؛ یا مثلا درباره نشستن همراه با تکیه دادن به دست ها سوال شده و اینک کودک بدون کمک و تکیه دادن به ‏دستش می تواند بنشیند، در این صورت باید به سوال مورد نظر هم پاسخ « بلی» بدهند</a:t>
            </a:r>
            <a:endParaRPr lang="en-US" dirty="0" smtClean="0">
              <a:cs typeface="B Koodak" pitchFamily="2" charset="-78"/>
            </a:endParaRPr>
          </a:p>
          <a:p>
            <a:pPr algn="just">
              <a:lnSpc>
                <a:spcPct val="16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lnSpc>
                <a:spcPct val="150000"/>
              </a:lnSpc>
              <a:buNone/>
            </a:pPr>
            <a:r>
              <a:rPr lang="ar-SA" dirty="0" smtClean="0">
                <a:cs typeface="B Koodak" pitchFamily="2" charset="-78"/>
              </a:rPr>
              <a:t>گاهی پدر و مادر ‏به خوبی متوجه موضوع نمی شوند یا اینکه فراموش کرده اند که آیا چند وقت پیش کودک آنها فعالیت مورد نظر را انجام می داده است یا خیر، در این صورت شما می توانید کمکشان کنید و پاسخ آنها را اصلاح کنید.</a:t>
            </a:r>
            <a:endParaRPr lang="fa-IR" dirty="0"/>
          </a:p>
        </p:txBody>
      </p:sp>
    </p:spTree>
  </p:cSld>
  <p:clrMapOvr>
    <a:masterClrMapping/>
  </p:clrMapOvr>
  <p:transition spd="slow">
    <p:zoom dir="in"/>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6072230"/>
          </a:xfrm>
        </p:spPr>
        <p:txBody>
          <a:bodyPr>
            <a:normAutofit/>
          </a:bodyPr>
          <a:lstStyle/>
          <a:p>
            <a:pPr algn="just">
              <a:lnSpc>
                <a:spcPct val="150000"/>
              </a:lnSpc>
              <a:buNone/>
            </a:pPr>
            <a:r>
              <a:rPr lang="fa-IR" dirty="0" smtClean="0">
                <a:cs typeface="B Koodak" pitchFamily="2" charset="-78"/>
              </a:rPr>
              <a:t>   </a:t>
            </a:r>
            <a:r>
              <a:rPr lang="ar-SA" dirty="0" smtClean="0">
                <a:cs typeface="B Koodak" pitchFamily="2" charset="-78"/>
              </a:rPr>
              <a:t>به پدر و مادر تاکید کنید که پرسشنامه را به موقع تکمیل کرده و به شما برگردا نند. </a:t>
            </a:r>
            <a:r>
              <a:rPr lang="fa-IR" dirty="0" smtClean="0">
                <a:cs typeface="B Koodak" pitchFamily="2" charset="-78"/>
              </a:rPr>
              <a:t> </a:t>
            </a:r>
          </a:p>
          <a:p>
            <a:pPr algn="just">
              <a:lnSpc>
                <a:spcPct val="150000"/>
              </a:lnSpc>
              <a:buNone/>
            </a:pPr>
            <a:endParaRPr lang="fa-IR" dirty="0" smtClean="0">
              <a:cs typeface="B Koodak" pitchFamily="2" charset="-78"/>
            </a:endParaRPr>
          </a:p>
          <a:p>
            <a:pPr algn="just">
              <a:lnSpc>
                <a:spcPct val="150000"/>
              </a:lnSpc>
              <a:buNone/>
            </a:pPr>
            <a:r>
              <a:rPr lang="ar-SA" dirty="0" smtClean="0">
                <a:cs typeface="B Koodak" pitchFamily="2" charset="-78"/>
              </a:rPr>
              <a:t>حتما روی ‏پرسشنامه در محلی که تعیین شده نام خود، آدرس و شماره تلفنی که والدین در صورت نیاز بتوانند با شما  تماس بگیرند را ذکر نمایید تا چنانچه سوال یا مشکلی در مورد تکمیل پرسشنامه پیدا می کنند، رفع کنند</a:t>
            </a:r>
            <a:r>
              <a:rPr lang="fa-IR" dirty="0" smtClean="0">
                <a:cs typeface="B Koodak" pitchFamily="2" charset="-78"/>
              </a:rPr>
              <a:t>.</a:t>
            </a: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572560" cy="6357982"/>
          </a:xfrm>
        </p:spPr>
        <p:txBody>
          <a:bodyPr>
            <a:normAutofit fontScale="92500" lnSpcReduction="20000"/>
          </a:bodyPr>
          <a:lstStyle/>
          <a:p>
            <a:pPr algn="just">
              <a:lnSpc>
                <a:spcPct val="150000"/>
              </a:lnSpc>
            </a:pPr>
            <a:r>
              <a:rPr lang="ar-SA" dirty="0" smtClean="0">
                <a:cs typeface="B Koodak" pitchFamily="2" charset="-78"/>
              </a:rPr>
              <a:t>به پدر و مادر تاکید کنید که تکمیل پرسشنامه را تبدیل به یک بازی خانوادگی کنند تا همگی از آن ‏لذت ببرند . </a:t>
            </a:r>
            <a:endParaRPr lang="en-US" dirty="0" smtClean="0">
              <a:cs typeface="B Koodak" pitchFamily="2" charset="-78"/>
            </a:endParaRPr>
          </a:p>
          <a:p>
            <a:pPr algn="just">
              <a:lnSpc>
                <a:spcPct val="150000"/>
              </a:lnSpc>
            </a:pPr>
            <a:r>
              <a:rPr lang="ar-SA" dirty="0" smtClean="0">
                <a:cs typeface="B Koodak" pitchFamily="2" charset="-78"/>
              </a:rPr>
              <a:t>‏به پدر و مادرتوضیح د‏هید که د‏ر صفحه اول هر پرسشنامه علاوه ‏بر اینکه باید به تعداد‏ی سوالات عمومی در مورد کودک پاسخ دهند باید مشخص و معلوم کنند که چه کسی در خانه مسئول پر کردن ‏پرسشنامه است . </a:t>
            </a:r>
            <a:endParaRPr lang="en-US" dirty="0" smtClean="0">
              <a:cs typeface="B Koodak" pitchFamily="2" charset="-78"/>
            </a:endParaRPr>
          </a:p>
          <a:p>
            <a:pPr algn="just">
              <a:lnSpc>
                <a:spcPct val="150000"/>
              </a:lnSpc>
            </a:pPr>
            <a:r>
              <a:rPr lang="ar-SA" dirty="0" smtClean="0">
                <a:cs typeface="B Koodak" pitchFamily="2" charset="-78"/>
              </a:rPr>
              <a:t>‏پس از اینکه مطمئن شدید پدر و مادر در مورد چگونگی تکمیل پرسشنامه کاملا آگاه شدند پرسشنامه مربوط ‏به گروه سنی کودک را در اختیار شان قرار دهید تا در منزل تکمیل کرده و ظرف چند روز  آینده به شما برگردانند . </a:t>
            </a:r>
            <a:endParaRPr lang="en-US" dirty="0" smtClean="0">
              <a:cs typeface="B Koodak" pitchFamily="2" charset="-78"/>
            </a:endParaRPr>
          </a:p>
          <a:p>
            <a:pPr algn="just">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a:bodyPr>
          <a:lstStyle/>
          <a:p>
            <a:pPr algn="just">
              <a:lnSpc>
                <a:spcPct val="160000"/>
              </a:lnSpc>
            </a:pPr>
            <a:r>
              <a:rPr lang="ar-SA" dirty="0" smtClean="0">
                <a:cs typeface="B Koodak" pitchFamily="2" charset="-78"/>
              </a:rPr>
              <a:t>در صورتیکه به هر علت حدس می زنیم والدین در بازگرداندن پرسشنامه همکاری لازم را نخواهد کرد از ایشان می خواهیم که در همان محل ( مرکز بهداشت یا مهد کودک) آن را تکمیل کنند . </a:t>
            </a:r>
            <a:endParaRPr lang="fa-IR" dirty="0" smtClean="0">
              <a:cs typeface="B Koodak" pitchFamily="2" charset="-78"/>
            </a:endParaRPr>
          </a:p>
          <a:p>
            <a:pPr algn="just">
              <a:lnSpc>
                <a:spcPct val="160000"/>
              </a:lnSpc>
            </a:pPr>
            <a:r>
              <a:rPr lang="ar-SA" dirty="0" smtClean="0">
                <a:cs typeface="B Koodak" pitchFamily="2" charset="-78"/>
              </a:rPr>
              <a:t>در این حالت چنانچه لازم بود ‏و پدر و ماد‏ر د‏ر تکمیل پرسشنامه به سوال یا مشکلی برخورد کردند کمک به آنان د‏ر فهم بهتر مطالب مجاز است .</a:t>
            </a:r>
            <a:endParaRPr lang="fa-IR" dirty="0" smtClean="0">
              <a:cs typeface="B Koodak" pitchFamily="2" charset="-78"/>
            </a:endParaRPr>
          </a:p>
          <a:p>
            <a:pPr algn="just">
              <a:lnSpc>
                <a:spcPct val="160000"/>
              </a:lnSpc>
            </a:pPr>
            <a:endParaRPr lang="en-US" dirty="0" smtClean="0">
              <a:cs typeface="B Koodak" pitchFamily="2" charset="-78"/>
            </a:endParaRPr>
          </a:p>
          <a:p>
            <a:pPr algn="just">
              <a:lnSpc>
                <a:spcPct val="16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00792"/>
          </a:xfrm>
        </p:spPr>
        <p:txBody>
          <a:bodyPr/>
          <a:lstStyle/>
          <a:p>
            <a:pPr algn="just">
              <a:lnSpc>
                <a:spcPct val="150000"/>
              </a:lnSpc>
            </a:pPr>
            <a:r>
              <a:rPr lang="ar-SA" dirty="0" smtClean="0">
                <a:cs typeface="B Koodak" pitchFamily="2" charset="-78"/>
              </a:rPr>
              <a:t>البته حتی الامکان باید از پر کردن پر سشنامه در محلی خارج از منزل خودد‏اری کرد ‏زیرا ممکن است به وسایلی نیاز د‏اشته باشیم که این وسایل در محل موجود نباشد (مانند ‏مداد و کاغذ، آ ینه ، مکعب ، اسباب بازی و . . . )</a:t>
            </a:r>
            <a:endParaRPr lang="fa-IR" dirty="0" smtClean="0">
              <a:cs typeface="B Koodak" pitchFamily="2" charset="-78"/>
            </a:endParaRPr>
          </a:p>
          <a:p>
            <a:pPr algn="just">
              <a:lnSpc>
                <a:spcPct val="150000"/>
              </a:lnSpc>
            </a:pPr>
            <a:r>
              <a:rPr lang="ar-SA" dirty="0" smtClean="0">
                <a:cs typeface="B Koodak" pitchFamily="2" charset="-78"/>
              </a:rPr>
              <a:t> به علاوه ‏خارج از منزل ممکن است پدر و مادر د‏قت ‏کافی حوصله و توجه لازم را نداشته باشد . از طرفی کود‏ک نیز ممکن است در محیط بیگانه همکاری ‏لازم را نداشته باشد .</a:t>
            </a:r>
            <a:endParaRPr lang="fa-IR" dirty="0"/>
          </a:p>
        </p:txBody>
      </p:sp>
    </p:spTree>
  </p:cSld>
  <p:clrMapOvr>
    <a:masterClrMapping/>
  </p:clrMapOvr>
  <p:transition spd="slow">
    <p:zoom dir="in"/>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00792"/>
          </a:xfrm>
        </p:spPr>
        <p:txBody>
          <a:bodyPr>
            <a:normAutofit fontScale="92500"/>
          </a:bodyPr>
          <a:lstStyle/>
          <a:p>
            <a:pPr algn="just">
              <a:lnSpc>
                <a:spcPct val="170000"/>
              </a:lnSpc>
            </a:pPr>
            <a:r>
              <a:rPr lang="ar-SA" dirty="0" smtClean="0">
                <a:cs typeface="B Koodak" pitchFamily="2" charset="-78"/>
              </a:rPr>
              <a:t>‏برای کودکانی که بیشتر از 3 ‏هفته زودتر از موعد مقرر به دنیا آ مده اند(کودکان نارس ) باید تا رسیدن ‏به سن 2 ‏سالگی ، (( سن اصلاح شده )) آنها را حساب کرد و پرسشنامه ای را که مطابق سن اصلاح شده است ‏در اختیار آنها گذاشت. </a:t>
            </a:r>
            <a:endParaRPr lang="fa-IR" dirty="0" smtClean="0">
              <a:cs typeface="B Koodak" pitchFamily="2" charset="-78"/>
            </a:endParaRPr>
          </a:p>
          <a:p>
            <a:pPr algn="just">
              <a:lnSpc>
                <a:spcPct val="170000"/>
              </a:lnSpc>
            </a:pPr>
            <a:r>
              <a:rPr lang="ar-SA" dirty="0" smtClean="0">
                <a:cs typeface="B Koodak" pitchFamily="2" charset="-78"/>
              </a:rPr>
              <a:t>برای محاسبه سن اصلاح شده باید هر چند هفته را که کودک از 9 ‏ماه زودتر به دنیا آمده باشد از سن کنونی او کم کرد. </a:t>
            </a:r>
            <a:endParaRPr lang="fa-IR" dirty="0" smtClean="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lnSpc>
                <a:spcPct val="170000"/>
              </a:lnSpc>
              <a:buNone/>
            </a:pPr>
            <a:r>
              <a:rPr lang="ar-SA" dirty="0" smtClean="0">
                <a:cs typeface="B Koodak" pitchFamily="2" charset="-78"/>
              </a:rPr>
              <a:t>مثلا اگر شیرخوار 6‏ماهه ای مراجعه کرد که 8 ‏هفته زود تر از موعد ‏مقرر به دنیا آ مده بود، برای محاسبه پس از اصلاح،8 ‏هفته   ( یعنی تقریبا2 ‏ماه ) را از سن تقویمی کنونی او کم می کنیم و لذا برای او پرسشنامه 4 ماهگی باید تکمیل شود. </a:t>
            </a: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lnSpc>
                <a:spcPct val="150000"/>
              </a:lnSpc>
              <a:buNone/>
            </a:pPr>
            <a:r>
              <a:rPr lang="fa-IR" smtClean="0">
                <a:cs typeface="B Koodak" pitchFamily="2" charset="-78"/>
              </a:rPr>
              <a:t>  </a:t>
            </a:r>
            <a:r>
              <a:rPr lang="ar-SA" dirty="0" smtClean="0">
                <a:cs typeface="B Koodak" pitchFamily="2" charset="-78"/>
              </a:rPr>
              <a:t> ‏توجه داشته باشید که هر پرسشنامه را تنها می توان از یک ماه قبل تا ماه بعد از گروه سنی قید شده ‏بر روی آن استفاده ‏کرد . پس استفاده ‏از هر پرسشنامه یک « محدوده» دارد. به عنوان مثال پرسشنامه ‏مخصوص 12 ماهگی را تنها میتوان برای کودکان 11 تا  13  ‏ماهه استفاده کرد. </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85000" lnSpcReduction="20000"/>
          </a:bodyPr>
          <a:lstStyle/>
          <a:p>
            <a:pPr algn="ctr">
              <a:lnSpc>
                <a:spcPct val="170000"/>
              </a:lnSpc>
              <a:buNone/>
            </a:pPr>
            <a:r>
              <a:rPr lang="ar-SA" dirty="0" smtClean="0">
                <a:cs typeface="B Koodak" pitchFamily="2" charset="-78"/>
              </a:rPr>
              <a:t> </a:t>
            </a:r>
            <a:r>
              <a:rPr lang="ar-SA" sz="3400" b="1" dirty="0" smtClean="0">
                <a:solidFill>
                  <a:srgbClr val="FF0000"/>
                </a:solidFill>
                <a:cs typeface="B Koodak" pitchFamily="2" charset="-78"/>
              </a:rPr>
              <a:t>اگر به هر علتی ناچار هستیم پرسشنامه را برای کودکی خارج از محدوده ‏سنی مورد نظر تکمیل کنیم به ‏طر یق زیر عمل می نماییم:</a:t>
            </a:r>
            <a:endParaRPr lang="en-US" sz="3400" b="1" dirty="0" smtClean="0">
              <a:solidFill>
                <a:srgbClr val="FF0000"/>
              </a:solidFill>
              <a:cs typeface="B Koodak" pitchFamily="2" charset="-78"/>
            </a:endParaRPr>
          </a:p>
          <a:p>
            <a:pPr algn="just">
              <a:lnSpc>
                <a:spcPct val="170000"/>
              </a:lnSpc>
            </a:pPr>
            <a:r>
              <a:rPr lang="ar-SA" dirty="0" smtClean="0">
                <a:cs typeface="B Koodak" pitchFamily="2" charset="-78"/>
              </a:rPr>
              <a:t>مثلا کودکی 44 ‏ماهه به ما مراجعه کرده ولی ما پرسشنامه های 42 ماهگی و 48 ‏ماهگی را در اختیار داریم و ‏همانطور که قبلا گفتیم هر پرسشنامه را تنها می توان از یک ماه قبل تا یک ماه بعد از گروه سنی مورد نظر ‏استفاده کرد. یعنی پرسشنامه 42 ‏ ماهگی برای کودکان  41  ‏تا  43 ‏ماهه و پرسشنامه 48 ‏ ماهگی برای کودکان 47  تا 49  ‏ماهه قابل استفاده است . </a:t>
            </a:r>
            <a:endParaRPr lang="en-US" dirty="0" smtClean="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857916"/>
          </a:xfrm>
        </p:spPr>
        <p:txBody>
          <a:bodyPr>
            <a:normAutofit/>
          </a:bodyPr>
          <a:lstStyle/>
          <a:p>
            <a:pPr algn="just">
              <a:lnSpc>
                <a:spcPct val="150000"/>
              </a:lnSpc>
            </a:pPr>
            <a:r>
              <a:rPr lang="ar-SA" dirty="0" smtClean="0">
                <a:cs typeface="B Koodak" pitchFamily="2" charset="-78"/>
              </a:rPr>
              <a:t>در این صورت ابتدا از پرسشنامه مربوط به سن کمتر ( در اینجا 42 ماهگی) ‏استفاده می کنیم . اگر موفق شدیم برای تمام سوا لات پرسشنامه از کودک پاسخ " بلی" بگیریم . پرسشنامه سن بالاتر را برای او امتحان می کنیم . </a:t>
            </a:r>
            <a:endParaRPr lang="fa-IR" dirty="0" smtClean="0">
              <a:cs typeface="B Koodak" pitchFamily="2" charset="-78"/>
            </a:endParaRPr>
          </a:p>
          <a:p>
            <a:pPr algn="just">
              <a:lnSpc>
                <a:spcPct val="150000"/>
              </a:lnSpc>
            </a:pPr>
            <a:r>
              <a:rPr lang="ar-SA" dirty="0" smtClean="0">
                <a:cs typeface="B Koodak" pitchFamily="2" charset="-78"/>
              </a:rPr>
              <a:t>اگر بازهم همه پاسخ ما بلی بود ‏که هیچ (یعنی نتیجه بسیار خوب و مطلوب ‏است ) در این صورت هر دو پرسشنامه به نام کودک مزبور ثبت می شود .</a:t>
            </a:r>
            <a:endParaRPr lang="fa-IR" dirty="0"/>
          </a:p>
        </p:txBody>
      </p:sp>
    </p:spTree>
  </p:cSld>
  <p:clrMapOvr>
    <a:masterClrMapping/>
  </p:clrMapOvr>
  <p:transition spd="slow">
    <p:zoom dir="in"/>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572272"/>
          </a:xfrm>
        </p:spPr>
        <p:txBody>
          <a:bodyPr>
            <a:normAutofit fontScale="70000" lnSpcReduction="20000"/>
          </a:bodyPr>
          <a:lstStyle/>
          <a:p>
            <a:pPr algn="just">
              <a:lnSpc>
                <a:spcPct val="170000"/>
              </a:lnSpc>
            </a:pPr>
            <a:r>
              <a:rPr lang="ar-SA" dirty="0" smtClean="0">
                <a:cs typeface="B Koodak" pitchFamily="2" charset="-78"/>
              </a:rPr>
              <a:t>اگر نتوانستیم برای تمام سوالات ‏پرسشنامه دوم پاسخ بلی بگیریم باید پرسشنامه سن بالاتر را به پدر و مادر بدهیم که به خانه ببرند و هر گاه سن کودک به سن مورد نظر برای سوالات آن پرسشنامه رسید آن را تکمیل کرده و بازگردانند. </a:t>
            </a:r>
            <a:endParaRPr lang="fa-IR" dirty="0" smtClean="0">
              <a:cs typeface="B Koodak" pitchFamily="2" charset="-78"/>
            </a:endParaRPr>
          </a:p>
          <a:p>
            <a:pPr algn="just">
              <a:lnSpc>
                <a:spcPct val="170000"/>
              </a:lnSpc>
            </a:pPr>
            <a:endParaRPr lang="fa-IR" dirty="0" smtClean="0">
              <a:cs typeface="B Koodak" pitchFamily="2" charset="-78"/>
            </a:endParaRPr>
          </a:p>
          <a:p>
            <a:pPr algn="just">
              <a:lnSpc>
                <a:spcPct val="170000"/>
              </a:lnSpc>
            </a:pPr>
            <a:r>
              <a:rPr lang="ar-SA" dirty="0" smtClean="0">
                <a:cs typeface="B Koodak" pitchFamily="2" charset="-78"/>
              </a:rPr>
              <a:t>اما اگر در ‏پرسشنامه سن پایین تر ( در اینجا 42 ‏ماهگی ) پاسخ بیش از نیمی از سوال ها  (بیشتر از 15 سوال) خیر ‏بود ، در اینصورت باید این نکته را با قلم قرمز و خط درشت روی پرسشنامه یادداشت کرده و علامت زد و کودک را ‏به همراه برگه ارجاع مخصوص (که حاوی شماره تماس و آدرس است ) برای ارزیابی بیشتر نزد متخصص امر بفرستیم. </a:t>
            </a:r>
            <a:endParaRPr lang="fa-IR" dirty="0" smtClean="0">
              <a:cs typeface="B Koodak" pitchFamily="2" charset="-78"/>
            </a:endParaRPr>
          </a:p>
          <a:p>
            <a:pPr algn="just">
              <a:lnSpc>
                <a:spcPct val="170000"/>
              </a:lnSpc>
            </a:pPr>
            <a:endParaRPr lang="fa-IR" dirty="0" smtClean="0">
              <a:cs typeface="B Koodak" pitchFamily="2" charset="-78"/>
            </a:endParaRPr>
          </a:p>
          <a:p>
            <a:pPr algn="just">
              <a:lnSpc>
                <a:spcPct val="170000"/>
              </a:lnSpc>
            </a:pPr>
            <a:r>
              <a:rPr lang="ar-SA" dirty="0" smtClean="0">
                <a:cs typeface="B Koodak" pitchFamily="2" charset="-78"/>
              </a:rPr>
              <a:t>حتی در این حالت هم وقتی کودک به سن مناسب پرسشنامه بعدی ( 48 ماهگی ) رسید برای اطمینان ‏بیشتر باز هم او را با آن پرسشنامه مورد ارزیابی قرار می دهیم .</a:t>
            </a:r>
            <a:endParaRPr lang="fa-IR" dirty="0"/>
          </a:p>
        </p:txBody>
      </p:sp>
    </p:spTree>
  </p:cSld>
  <p:clrMapOvr>
    <a:masterClrMapping/>
  </p:clrMapOvr>
  <p:transition spd="slow">
    <p:zoom dir="in"/>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gn="ctr">
              <a:buNone/>
            </a:pPr>
            <a:r>
              <a:rPr lang="ar-SA" sz="4000" dirty="0" smtClean="0">
                <a:solidFill>
                  <a:srgbClr val="FF0000"/>
                </a:solidFill>
                <a:cs typeface="B Koodak" pitchFamily="2" charset="-78"/>
              </a:rPr>
              <a:t>‏</a:t>
            </a:r>
            <a:r>
              <a:rPr lang="ar-SA" sz="4000" b="1" dirty="0" smtClean="0">
                <a:solidFill>
                  <a:srgbClr val="FF0000"/>
                </a:solidFill>
                <a:cs typeface="B Koodak" pitchFamily="2" charset="-78"/>
              </a:rPr>
              <a:t> نحوه امتیاز دهی نهایی به پرسشنامه های کامل</a:t>
            </a:r>
            <a:endParaRPr lang="en-US" sz="4000" dirty="0" smtClean="0">
              <a:solidFill>
                <a:srgbClr val="FF0000"/>
              </a:solidFill>
              <a:cs typeface="B Koodak" pitchFamily="2" charset="-78"/>
            </a:endParaRPr>
          </a:p>
          <a:p>
            <a:pPr algn="ctr"/>
            <a:endParaRPr lang="fa-IR" sz="4000" dirty="0">
              <a:solidFill>
                <a:srgbClr val="FF0000"/>
              </a:solidFill>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468313" y="1268413"/>
            <a:ext cx="8229600" cy="2952750"/>
          </a:xfrm>
        </p:spPr>
        <p:txBody>
          <a:bodyPr>
            <a:normAutofit fontScale="77500" lnSpcReduction="20000"/>
          </a:bodyPr>
          <a:lstStyle/>
          <a:p>
            <a:pPr algn="r" rtl="1" eaLnBrk="1" hangingPunct="1">
              <a:lnSpc>
                <a:spcPct val="160000"/>
              </a:lnSpc>
              <a:buFont typeface="Wingdings" pitchFamily="2" charset="2"/>
              <a:buNone/>
            </a:pPr>
            <a:r>
              <a:rPr lang="fa-IR" sz="2800" dirty="0" smtClean="0">
                <a:cs typeface="B Koodak" pitchFamily="2" charset="-78"/>
              </a:rPr>
              <a:t>برای هرسوال 3 گزینه پاسخ در نظر گرفته شده است : </a:t>
            </a:r>
          </a:p>
          <a:p>
            <a:pPr algn="r" rtl="1" eaLnBrk="1" hangingPunct="1">
              <a:lnSpc>
                <a:spcPct val="160000"/>
              </a:lnSpc>
            </a:pPr>
            <a:r>
              <a:rPr lang="fa-IR" sz="2800" dirty="0" smtClean="0">
                <a:cs typeface="B Koodak" pitchFamily="2" charset="-78"/>
              </a:rPr>
              <a:t>"</a:t>
            </a:r>
            <a:r>
              <a:rPr lang="fa-IR" sz="2800" b="1" dirty="0" smtClean="0">
                <a:cs typeface="B Koodak" pitchFamily="2" charset="-78"/>
              </a:rPr>
              <a:t>بله"</a:t>
            </a:r>
            <a:r>
              <a:rPr lang="fa-IR" sz="2800" dirty="0" smtClean="0">
                <a:cs typeface="B Koodak" pitchFamily="2" charset="-78"/>
              </a:rPr>
              <a:t> برای موقعی که کودک قادر به انجام آن کار هست </a:t>
            </a:r>
          </a:p>
          <a:p>
            <a:pPr algn="r" rtl="1" eaLnBrk="1" hangingPunct="1">
              <a:lnSpc>
                <a:spcPct val="160000"/>
              </a:lnSpc>
            </a:pPr>
            <a:r>
              <a:rPr lang="fa-IR" sz="2800" dirty="0" smtClean="0">
                <a:cs typeface="B Koodak" pitchFamily="2" charset="-78"/>
              </a:rPr>
              <a:t>"</a:t>
            </a:r>
            <a:r>
              <a:rPr lang="fa-IR" sz="2800" b="1" dirty="0" smtClean="0">
                <a:cs typeface="B Koodak" pitchFamily="2" charset="-78"/>
              </a:rPr>
              <a:t>گاهی"</a:t>
            </a:r>
            <a:r>
              <a:rPr lang="fa-IR" sz="2800" dirty="0" smtClean="0">
                <a:cs typeface="B Koodak" pitchFamily="2" charset="-78"/>
              </a:rPr>
              <a:t> فعالیت مورد اشاره بصورت گهگاه یا به تازگی از کودک سر زده باشد ؛ </a:t>
            </a:r>
          </a:p>
          <a:p>
            <a:pPr algn="r" rtl="1" eaLnBrk="1" hangingPunct="1">
              <a:lnSpc>
                <a:spcPct val="160000"/>
              </a:lnSpc>
            </a:pPr>
            <a:r>
              <a:rPr lang="fa-IR" sz="2800" dirty="0" smtClean="0">
                <a:cs typeface="B Koodak" pitchFamily="2" charset="-78"/>
              </a:rPr>
              <a:t> “</a:t>
            </a:r>
            <a:r>
              <a:rPr lang="fa-IR" sz="2800" b="1" dirty="0" smtClean="0">
                <a:cs typeface="B Koodak" pitchFamily="2" charset="-78"/>
              </a:rPr>
              <a:t>هنوزنه"</a:t>
            </a:r>
            <a:r>
              <a:rPr lang="fa-IR" sz="2800" dirty="0" smtClean="0">
                <a:cs typeface="B Koodak" pitchFamily="2" charset="-78"/>
              </a:rPr>
              <a:t> برای موقعی که هنوز این رفتا</a:t>
            </a:r>
            <a:r>
              <a:rPr lang="ar-SA" sz="2800" dirty="0" smtClean="0">
                <a:cs typeface="B Koodak" pitchFamily="2" charset="-78"/>
              </a:rPr>
              <a:t>‏ر یا فعالیت بخصوص را انجام نداده </a:t>
            </a:r>
            <a:r>
              <a:rPr lang="fa-IR" sz="2800" dirty="0" smtClean="0">
                <a:cs typeface="B Koodak" pitchFamily="2" charset="-78"/>
              </a:rPr>
              <a:t>است،</a:t>
            </a:r>
          </a:p>
          <a:p>
            <a:pPr algn="r" rtl="1" eaLnBrk="1" hangingPunct="1">
              <a:lnSpc>
                <a:spcPct val="160000"/>
              </a:lnSpc>
              <a:buFontTx/>
              <a:buNone/>
            </a:pPr>
            <a:r>
              <a:rPr lang="fa-IR" sz="2800" dirty="0" smtClean="0">
                <a:cs typeface="B Koodak" pitchFamily="2" charset="-78"/>
              </a:rPr>
              <a:t> </a:t>
            </a:r>
          </a:p>
        </p:txBody>
      </p:sp>
      <p:sp>
        <p:nvSpPr>
          <p:cNvPr id="4" name="Rectangle 2"/>
          <p:cNvSpPr txBox="1">
            <a:spLocks noGrp="1" noChangeArrowheads="1"/>
          </p:cNvSpPr>
          <p:nvPr>
            <p:ph type="title"/>
          </p:nvPr>
        </p:nvSpPr>
        <p:spPr>
          <a:xfrm>
            <a:off x="457200" y="44450"/>
            <a:ext cx="8229600" cy="1209675"/>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600" dirty="0">
                <a:solidFill>
                  <a:srgbClr val="00FFFF"/>
                </a:solidFill>
                <a:effectLst>
                  <a:outerShdw blurRad="38100" dist="38100" dir="2700000" algn="tl">
                    <a:srgbClr val="000000"/>
                  </a:outerShdw>
                </a:effectLst>
              </a:rPr>
              <a:t>ASQ </a:t>
            </a:r>
            <a:br>
              <a:rPr lang="en-US" sz="3600" dirty="0">
                <a:solidFill>
                  <a:srgbClr val="00FFFF"/>
                </a:solidFill>
                <a:effectLst>
                  <a:outerShdw blurRad="38100" dist="38100" dir="2700000" algn="tl">
                    <a:srgbClr val="000000"/>
                  </a:outerShdw>
                </a:effectLst>
              </a:rPr>
            </a:br>
            <a:r>
              <a:rPr lang="en-US" sz="3600" dirty="0">
                <a:solidFill>
                  <a:srgbClr val="FFFF00"/>
                </a:solidFill>
              </a:rPr>
              <a:t>Ages Stages </a:t>
            </a:r>
            <a:r>
              <a:rPr lang="en-US" sz="3600" dirty="0">
                <a:solidFill>
                  <a:srgbClr val="FFFF5F"/>
                </a:solidFill>
              </a:rPr>
              <a:t>Questionnaires</a:t>
            </a:r>
          </a:p>
        </p:txBody>
      </p:sp>
      <p:pic>
        <p:nvPicPr>
          <p:cNvPr id="10244" name="Picture 2" descr="fine"/>
          <p:cNvPicPr>
            <a:picLocks noChangeAspect="1" noChangeArrowheads="1"/>
          </p:cNvPicPr>
          <p:nvPr/>
        </p:nvPicPr>
        <p:blipFill>
          <a:blip r:embed="rId2" cstate="print"/>
          <a:srcRect/>
          <a:stretch>
            <a:fillRect/>
          </a:stretch>
        </p:blipFill>
        <p:spPr bwMode="auto">
          <a:xfrm>
            <a:off x="642910" y="4214818"/>
            <a:ext cx="7775575" cy="2260600"/>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57916"/>
          </a:xfrm>
        </p:spPr>
        <p:txBody>
          <a:bodyPr>
            <a:normAutofit lnSpcReduction="10000"/>
          </a:bodyPr>
          <a:lstStyle/>
          <a:p>
            <a:pPr algn="just">
              <a:lnSpc>
                <a:spcPct val="150000"/>
              </a:lnSpc>
              <a:buFont typeface="Wingdings" pitchFamily="2" charset="2"/>
              <a:buChar char="ü"/>
            </a:pPr>
            <a:r>
              <a:rPr lang="ar-SA" dirty="0" smtClean="0">
                <a:cs typeface="B Koodak" pitchFamily="2" charset="-78"/>
              </a:rPr>
              <a:t>ابتدا پرسشنامه را برای یافتن احتمالی سوالاتی که پدر و مادر بدون پاسخ گذاشته اند جست و جو  می کنیم .</a:t>
            </a:r>
            <a:endParaRPr lang="fa-IR" dirty="0" smtClean="0">
              <a:cs typeface="B Koodak" pitchFamily="2" charset="-78"/>
            </a:endParaRPr>
          </a:p>
          <a:p>
            <a:pPr algn="just">
              <a:lnSpc>
                <a:spcPct val="150000"/>
              </a:lnSpc>
              <a:buNone/>
            </a:pPr>
            <a:endParaRPr lang="fa-IR" dirty="0" smtClean="0">
              <a:cs typeface="B Koodak" pitchFamily="2" charset="-78"/>
            </a:endParaRPr>
          </a:p>
          <a:p>
            <a:pPr algn="just">
              <a:lnSpc>
                <a:spcPct val="150000"/>
              </a:lnSpc>
              <a:buFont typeface="Wingdings" pitchFamily="2" charset="2"/>
              <a:buChar char="ü"/>
            </a:pPr>
            <a:r>
              <a:rPr lang="ar-SA" dirty="0" smtClean="0">
                <a:cs typeface="B Koodak" pitchFamily="2" charset="-78"/>
              </a:rPr>
              <a:t>اگر تمام سوالات دارای پاسخ بودند ، قدم دوم را بر می دارید . ولی اگر سوالی بی جواب مانده بود ، مطابق توضیحاتی که در بخش بعدی ، یعنی "نحوه امتیاز دهی به پرسشنامه هایی که سوالات بی جواب دارند" داده خواهد شد ، اقدام می کنیم .</a:t>
            </a:r>
            <a:endParaRPr lang="en-US" dirty="0" smtClean="0">
              <a:cs typeface="B Koodak" pitchFamily="2" charset="-78"/>
            </a:endParaRPr>
          </a:p>
          <a:p>
            <a:pPr algn="just">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0"/>
            <a:ext cx="8229600" cy="6500834"/>
          </a:xfrm>
        </p:spPr>
        <p:txBody>
          <a:bodyPr>
            <a:normAutofit fontScale="92500"/>
          </a:bodyPr>
          <a:lstStyle/>
          <a:p>
            <a:pPr algn="just">
              <a:lnSpc>
                <a:spcPct val="150000"/>
              </a:lnSpc>
              <a:buFont typeface="Wingdings" pitchFamily="2" charset="2"/>
              <a:buChar char="ü"/>
            </a:pPr>
            <a:r>
              <a:rPr lang="ar-SA" dirty="0" smtClean="0">
                <a:cs typeface="B Koodak" pitchFamily="2" charset="-78"/>
              </a:rPr>
              <a:t> به هریک از سوالات ، با در نظر گرفتن 10 امتیاز برای پاسخ « ‏بلی » ،5 ‏امتیاز برای پاسخ « گاهی » ‏و  صفر امتیاز برای پاسخ « هنوز نه » ، در قسمت فضای خالی کنار هر سوال ، امتیاز دهید . </a:t>
            </a:r>
            <a:endParaRPr lang="en-US" dirty="0" smtClean="0">
              <a:cs typeface="B Koodak" pitchFamily="2" charset="-78"/>
            </a:endParaRPr>
          </a:p>
          <a:p>
            <a:pPr algn="just">
              <a:lnSpc>
                <a:spcPct val="150000"/>
              </a:lnSpc>
              <a:buFont typeface="Wingdings" pitchFamily="2" charset="2"/>
              <a:buChar char="ü"/>
            </a:pPr>
            <a:r>
              <a:rPr lang="ar-SA" dirty="0" smtClean="0">
                <a:cs typeface="B Koodak" pitchFamily="2" charset="-78"/>
              </a:rPr>
              <a:t> امتیازات مربوط به هر یک از حیطه های تکاملی را جمع بندی کنید . </a:t>
            </a:r>
            <a:endParaRPr lang="fa-IR" dirty="0" smtClean="0">
              <a:cs typeface="B Koodak" pitchFamily="2" charset="-78"/>
            </a:endParaRPr>
          </a:p>
          <a:p>
            <a:pPr algn="just">
              <a:lnSpc>
                <a:spcPct val="150000"/>
              </a:lnSpc>
              <a:buFont typeface="Wingdings" pitchFamily="2" charset="2"/>
              <a:buChar char="ü"/>
            </a:pPr>
            <a:r>
              <a:rPr lang="ar-SA" dirty="0" smtClean="0">
                <a:cs typeface="B Koodak" pitchFamily="2" charset="-78"/>
              </a:rPr>
              <a:t> امتیازات مربوط به هر یک از حیطه های تکاملی را با « نقطه برش» اعلام شده در برگه « نقاط برش پرسشنامه سنین و مراحل » برای همان حیطه تکاملی در گروه سنی مورد نظر ، ‏مقایسه کنید . </a:t>
            </a:r>
            <a:endParaRPr lang="en-US" dirty="0" smtClean="0">
              <a:cs typeface="B Koodak" pitchFamily="2" charset="-78"/>
            </a:endParaRPr>
          </a:p>
          <a:p>
            <a:pPr algn="just">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357166"/>
            <a:ext cx="8501122" cy="6286544"/>
          </a:xfrm>
        </p:spPr>
        <p:txBody>
          <a:bodyPr>
            <a:normAutofit fontScale="85000" lnSpcReduction="20000"/>
          </a:bodyPr>
          <a:lstStyle/>
          <a:p>
            <a:pPr algn="just">
              <a:lnSpc>
                <a:spcPct val="150000"/>
              </a:lnSpc>
              <a:buFont typeface="Wingdings" pitchFamily="2" charset="2"/>
              <a:buChar char="ü"/>
            </a:pPr>
            <a:r>
              <a:rPr lang="ar-SA" dirty="0" smtClean="0">
                <a:cs typeface="B Koodak" pitchFamily="2" charset="-78"/>
              </a:rPr>
              <a:t>گاهی ممکن است پیش بیاید که کودک فعالیتی را که در سوال مطرح شده است قبلا انجام می داده و هم اکنون دیگر انجام نمی دهد و به جای آن فعالیت پیشرفته تری را (از نظر تکاملی) انجام می دهد . </a:t>
            </a:r>
            <a:endParaRPr lang="fa-IR" dirty="0" smtClean="0">
              <a:cs typeface="B Koodak" pitchFamily="2" charset="-78"/>
            </a:endParaRPr>
          </a:p>
          <a:p>
            <a:pPr algn="just">
              <a:lnSpc>
                <a:spcPct val="150000"/>
              </a:lnSpc>
              <a:buFont typeface="Wingdings" pitchFamily="2" charset="2"/>
              <a:buChar char="ü"/>
            </a:pPr>
            <a:r>
              <a:rPr lang="ar-SA" dirty="0" smtClean="0">
                <a:cs typeface="B Koodak" pitchFamily="2" charset="-78"/>
              </a:rPr>
              <a:t>در این صورت باید به آن سوال پاسخ بلی داد . </a:t>
            </a:r>
            <a:endParaRPr lang="fa-IR" dirty="0" smtClean="0">
              <a:cs typeface="B Koodak" pitchFamily="2" charset="-78"/>
            </a:endParaRPr>
          </a:p>
          <a:p>
            <a:pPr algn="just">
              <a:lnSpc>
                <a:spcPct val="150000"/>
              </a:lnSpc>
              <a:buFont typeface="Wingdings" pitchFamily="2" charset="2"/>
              <a:buChar char="ü"/>
            </a:pPr>
            <a:r>
              <a:rPr lang="ar-SA" dirty="0" smtClean="0">
                <a:cs typeface="B Koodak" pitchFamily="2" charset="-78"/>
              </a:rPr>
              <a:t>اما به</a:t>
            </a:r>
            <a:r>
              <a:rPr lang="fa-IR" dirty="0" smtClean="0">
                <a:cs typeface="B Koodak" pitchFamily="2" charset="-78"/>
              </a:rPr>
              <a:t> ه</a:t>
            </a:r>
            <a:r>
              <a:rPr lang="ar-SA" dirty="0" smtClean="0">
                <a:cs typeface="B Koodak" pitchFamily="2" charset="-78"/>
              </a:rPr>
              <a:t>ر حال احتمال دارد که پدر و مادر ‏کودک علیرغم توضیحات کافی در این خصوص بازهم به اشتباه در چنین پاسخ « هنوز نه» یا « ‏گاهی »  ‏را علامت زده  ‏باشند . در این صورت باید هنگام امتیاز دهی باز هم همان10 ‏, امتیاز را برای ‏آ ن سوال بخصوص قائل شد، نه  5 ‏ یا صفر امتیاز را. </a:t>
            </a:r>
            <a:endParaRPr lang="fa-IR" dirty="0" smtClean="0">
              <a:cs typeface="B Koodak" pitchFamily="2" charset="-78"/>
            </a:endParaRPr>
          </a:p>
          <a:p>
            <a:pPr algn="just">
              <a:lnSpc>
                <a:spcPct val="150000"/>
              </a:lnSpc>
              <a:buFont typeface="Wingdings" pitchFamily="2" charset="2"/>
              <a:buChar char="ü"/>
            </a:pPr>
            <a:r>
              <a:rPr lang="ar-SA" dirty="0" smtClean="0">
                <a:cs typeface="B Koodak" pitchFamily="2" charset="-78"/>
              </a:rPr>
              <a:t>برای این منظور در پرسشنامه هر جا که لازم بوده ‏این موضوع یادآ وری شده است . </a:t>
            </a:r>
            <a:endParaRPr lang="en-US" dirty="0" smtClean="0">
              <a:cs typeface="B Koodak" pitchFamily="2" charset="-78"/>
            </a:endParaRPr>
          </a:p>
          <a:p>
            <a:pPr algn="just">
              <a:lnSpc>
                <a:spcPct val="15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fontScale="70000" lnSpcReduction="20000"/>
          </a:bodyPr>
          <a:lstStyle/>
          <a:p>
            <a:pPr algn="ctr">
              <a:lnSpc>
                <a:spcPct val="160000"/>
              </a:lnSpc>
              <a:buNone/>
            </a:pPr>
            <a:r>
              <a:rPr lang="ar-SA" sz="5700" b="1" dirty="0" smtClean="0">
                <a:solidFill>
                  <a:srgbClr val="FF0000"/>
                </a:solidFill>
                <a:cs typeface="B Koodak" pitchFamily="2" charset="-78"/>
              </a:rPr>
              <a:t>نقاط برش </a:t>
            </a:r>
            <a:endParaRPr lang="en-US" sz="5700" dirty="0" smtClean="0">
              <a:solidFill>
                <a:srgbClr val="FF0000"/>
              </a:solidFill>
              <a:cs typeface="B Koodak" pitchFamily="2" charset="-78"/>
            </a:endParaRPr>
          </a:p>
          <a:p>
            <a:pPr algn="just">
              <a:lnSpc>
                <a:spcPct val="160000"/>
              </a:lnSpc>
              <a:buNone/>
            </a:pPr>
            <a:r>
              <a:rPr lang="fa-IR" dirty="0" smtClean="0">
                <a:cs typeface="B Koodak" pitchFamily="2" charset="-78"/>
              </a:rPr>
              <a:t>    </a:t>
            </a:r>
            <a:r>
              <a:rPr lang="ar-SA" dirty="0" smtClean="0">
                <a:cs typeface="B Koodak" pitchFamily="2" charset="-78"/>
              </a:rPr>
              <a:t>همانطور که قبلا ذکر شد، آزمون </a:t>
            </a:r>
            <a:r>
              <a:rPr lang="en-US" dirty="0" smtClean="0">
                <a:cs typeface="B Koodak" pitchFamily="2" charset="-78"/>
              </a:rPr>
              <a:t>ASQ</a:t>
            </a:r>
            <a:r>
              <a:rPr lang="ar-SA" dirty="0" smtClean="0">
                <a:cs typeface="B Koodak" pitchFamily="2" charset="-78"/>
              </a:rPr>
              <a:t> برای تعیین اینکه کودک مورد نظر نیاز به پیگیری و ارزیابی های دقیق تر دارد یا نه ، از "نقاط برش" استفاده می کند . </a:t>
            </a:r>
            <a:endParaRPr lang="fa-IR" dirty="0" smtClean="0">
              <a:cs typeface="B Koodak" pitchFamily="2" charset="-78"/>
            </a:endParaRPr>
          </a:p>
          <a:p>
            <a:pPr algn="just">
              <a:lnSpc>
                <a:spcPct val="160000"/>
              </a:lnSpc>
              <a:buNone/>
            </a:pPr>
            <a:endParaRPr lang="fa-IR" dirty="0" smtClean="0">
              <a:cs typeface="B Koodak" pitchFamily="2" charset="-78"/>
            </a:endParaRPr>
          </a:p>
          <a:p>
            <a:pPr>
              <a:lnSpc>
                <a:spcPct val="160000"/>
              </a:lnSpc>
              <a:buNone/>
            </a:pPr>
            <a:r>
              <a:rPr lang="fa-IR" dirty="0" smtClean="0">
                <a:cs typeface="B Koodak" pitchFamily="2" charset="-78"/>
              </a:rPr>
              <a:t>    </a:t>
            </a:r>
            <a:r>
              <a:rPr lang="ar-SA" dirty="0" smtClean="0">
                <a:cs typeface="B Koodak" pitchFamily="2" charset="-78"/>
              </a:rPr>
              <a:t>نقطه برش در واقع امتیازی است که عملکرد متوسط گروه کثیری از کودکان را در یک گروه سنی بخصوص و به تفکیک هر حیطه تکاملی نمایان می سازد . این نقاط برش بعد از مطالعات گسترده و بررسی های آماری بر روی تعداد زیادی از کودکان تعیین می گردد .نقاط برش بر روی برگه "نقاط  برش پرسشنامه سنین و مراحل درکودکان ایرانی " برای هر سن بخصوص در حیطه تکاملی مورد نظر در دو ستون  "یک انحراف پایین تر از میانگین" و "دو انحراف پایین تر از میانگین" ثبت شده اند .</a:t>
            </a:r>
            <a:endParaRPr lang="en-US" dirty="0" smtClean="0">
              <a:cs typeface="B Koodak" pitchFamily="2" charset="-78"/>
            </a:endParaRPr>
          </a:p>
          <a:p>
            <a:pPr>
              <a:lnSpc>
                <a:spcPct val="160000"/>
              </a:lnSpc>
            </a:pPr>
            <a:endParaRPr lang="fa-IR"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468313" y="0"/>
            <a:ext cx="8229600" cy="14986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600" dirty="0">
                <a:solidFill>
                  <a:srgbClr val="00FFFF"/>
                </a:solidFill>
                <a:effectLst>
                  <a:outerShdw blurRad="38100" dist="38100" dir="2700000" algn="tl">
                    <a:srgbClr val="000000"/>
                  </a:outerShdw>
                </a:effectLst>
              </a:rPr>
              <a:t>ASQ </a:t>
            </a:r>
            <a:br>
              <a:rPr lang="en-US" sz="3600" dirty="0">
                <a:solidFill>
                  <a:srgbClr val="00FFFF"/>
                </a:solidFill>
                <a:effectLst>
                  <a:outerShdw blurRad="38100" dist="38100" dir="2700000" algn="tl">
                    <a:srgbClr val="000000"/>
                  </a:outerShdw>
                </a:effectLst>
              </a:rPr>
            </a:br>
            <a:r>
              <a:rPr lang="fa-IR" sz="3600" dirty="0" smtClean="0">
                <a:solidFill>
                  <a:srgbClr val="FFFF00"/>
                </a:solidFill>
              </a:rPr>
              <a:t>دستورالعمل </a:t>
            </a:r>
            <a:r>
              <a:rPr lang="ar-SA" sz="3600" b="1" dirty="0" smtClean="0">
                <a:solidFill>
                  <a:srgbClr val="FFFF00"/>
                </a:solidFill>
              </a:rPr>
              <a:t>نحوه امتیاز دهی نهایی </a:t>
            </a:r>
            <a:endParaRPr lang="en-US" sz="3600" dirty="0">
              <a:solidFill>
                <a:srgbClr val="FFFF00"/>
              </a:solidFill>
            </a:endParaRPr>
          </a:p>
        </p:txBody>
      </p:sp>
      <p:graphicFrame>
        <p:nvGraphicFramePr>
          <p:cNvPr id="7" name="Table 6"/>
          <p:cNvGraphicFramePr>
            <a:graphicFrameLocks noGrp="1"/>
          </p:cNvGraphicFramePr>
          <p:nvPr/>
        </p:nvGraphicFramePr>
        <p:xfrm>
          <a:off x="971550" y="2636838"/>
          <a:ext cx="7345363" cy="3883025"/>
        </p:xfrm>
        <a:graphic>
          <a:graphicData uri="http://schemas.openxmlformats.org/drawingml/2006/table">
            <a:tbl>
              <a:tblPr rtl="1"/>
              <a:tblGrid>
                <a:gridCol w="3962400"/>
                <a:gridCol w="633413"/>
                <a:gridCol w="1055687"/>
                <a:gridCol w="904875"/>
                <a:gridCol w="788988"/>
              </a:tblGrid>
              <a:tr h="327025">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100" b="1" i="0" u="none" strike="noStrike" cap="none" normalizeH="0" baseline="0" dirty="0" smtClean="0">
                          <a:ln>
                            <a:noFill/>
                          </a:ln>
                          <a:solidFill>
                            <a:schemeClr val="tx1"/>
                          </a:solidFill>
                          <a:effectLst/>
                          <a:latin typeface="Times New Roman" pitchFamily="18" charset="0"/>
                          <a:ea typeface="Times New Roman" pitchFamily="18" charset="0"/>
                          <a:cs typeface="B Titr" pitchFamily="2" charset="-78"/>
                        </a:rPr>
                        <a:t>حیطه برقراری ارتباط</a:t>
                      </a:r>
                      <a:r>
                        <a:rPr kumimoji="0" lang="fa-IR" sz="1100" b="1"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a:t>
                      </a:r>
                      <a:r>
                        <a:rPr kumimoji="0" lang="fa-IR" sz="11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a:t>
                      </a:r>
                      <a:r>
                        <a:rPr kumimoji="0" lang="fa-IR" sz="1600" b="1"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6 ماهگی</a:t>
                      </a:r>
                      <a:endParaRPr kumimoji="0" lang="en-US"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1-آیا کودک جیغ می زند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dirty="0" smtClean="0">
                          <a:ln>
                            <a:noFill/>
                          </a:ln>
                          <a:solidFill>
                            <a:srgbClr val="FF0000"/>
                          </a:solidFill>
                          <a:effectLst/>
                          <a:latin typeface="Times New Roman" pitchFamily="18" charset="0"/>
                          <a:cs typeface="Times New Roman" pitchFamily="18" charset="0"/>
                        </a:rPr>
                        <a:t>2-زمانی که کودک با صدای خودش بازی می کند ، آیا از خودش صداهای کلفت یا حلقی مانند قرقر یا خرخر را در می آورد؟</a:t>
                      </a:r>
                      <a:endParaRPr kumimoji="0" lang="en-US" sz="1200" b="0" i="0" u="none" strike="noStrike" cap="none" normalizeH="0" baseline="0" dirty="0" smtClean="0">
                        <a:ln>
                          <a:noFill/>
                        </a:ln>
                        <a:solidFill>
                          <a:srgbClr val="FF0000"/>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pitchFamily="2"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dirty="0" smtClean="0">
                          <a:ln>
                            <a:noFill/>
                          </a:ln>
                          <a:solidFill>
                            <a:schemeClr val="tx1"/>
                          </a:solidFill>
                          <a:effectLst/>
                          <a:latin typeface="Times New Roman" pitchFamily="18" charset="0"/>
                          <a:cs typeface="Times New Roman" pitchFamily="18" charset="0"/>
                        </a:rPr>
                        <a:t>3- زمانی که خارج از دید کودک هستید و او را صدا می کنید ،آیا به سمت شما بر می گردد؟</a:t>
                      </a:r>
                      <a:endParaRPr kumimoji="0" lang="en-US"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4- زمانی که صدای بلندی می آید ، آیا کودک برمی گردد تا ببیند آن صدا از کجا آمد؟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5- آیا کودک صداهایی مانند «دا»،«گا » ، « با » را از خودش در می آورد؟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6-اگر صداهایی که کودکتان از خودش در می آورد را تقلید کنید ، آیا آن صداها را بعد از شما تکرار می کند ؟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_____</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8" name="Rectangle 3"/>
          <p:cNvSpPr txBox="1">
            <a:spLocks noChangeArrowheads="1"/>
          </p:cNvSpPr>
          <p:nvPr/>
        </p:nvSpPr>
        <p:spPr bwMode="auto">
          <a:xfrm>
            <a:off x="0" y="1557338"/>
            <a:ext cx="9144000" cy="1008062"/>
          </a:xfrm>
          <a:prstGeom prst="rect">
            <a:avLst/>
          </a:prstGeom>
          <a:noFill/>
          <a:ln w="9525">
            <a:noFill/>
            <a:miter lim="800000"/>
            <a:headEnd/>
            <a:tailEnd/>
          </a:ln>
        </p:spPr>
        <p:txBody>
          <a:bodyPr/>
          <a:lstStyle/>
          <a:p>
            <a:pPr marL="514350" indent="-514350">
              <a:spcBef>
                <a:spcPct val="20000"/>
              </a:spcBef>
              <a:buFontTx/>
              <a:buAutoNum type="arabicPeriod"/>
              <a:defRPr/>
            </a:pPr>
            <a:r>
              <a:rPr lang="ar-SA" sz="3200" kern="0" dirty="0">
                <a:cs typeface="B Koodak" pitchFamily="2" charset="-78"/>
              </a:rPr>
              <a:t>ابتدا پرسشنامه را برای یافتن احتمالی سوالاتی که پدر و مادر بدون پاسخ گذاشته اند جست و جو  می کنیم</a:t>
            </a:r>
            <a:r>
              <a:rPr lang="en-US" sz="3200" kern="0" dirty="0">
                <a:cs typeface="B Koodak" pitchFamily="2" charset="-78"/>
              </a:rPr>
              <a:t>.</a:t>
            </a:r>
            <a:r>
              <a:rPr lang="ar-SA" sz="3200" kern="0" dirty="0">
                <a:cs typeface="B Koodak" pitchFamily="2" charset="-78"/>
              </a:rPr>
              <a:t> </a:t>
            </a:r>
            <a:endParaRPr lang="fa-IR" sz="3200" kern="0"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468313" y="0"/>
            <a:ext cx="8229600" cy="1138238"/>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200" dirty="0">
                <a:solidFill>
                  <a:srgbClr val="00FFFF"/>
                </a:solidFill>
                <a:effectLst>
                  <a:outerShdw blurRad="38100" dist="38100" dir="2700000" algn="tl">
                    <a:srgbClr val="000000"/>
                  </a:outerShdw>
                </a:effectLst>
              </a:rPr>
              <a:t>ASQ </a:t>
            </a:r>
            <a:br>
              <a:rPr lang="en-US" sz="3200" dirty="0">
                <a:solidFill>
                  <a:srgbClr val="00FFFF"/>
                </a:solidFill>
                <a:effectLst>
                  <a:outerShdw blurRad="38100" dist="38100" dir="2700000" algn="tl">
                    <a:srgbClr val="000000"/>
                  </a:outerShdw>
                </a:effectLst>
              </a:rPr>
            </a:br>
            <a:r>
              <a:rPr lang="fa-IR" sz="3200" dirty="0" smtClean="0">
                <a:solidFill>
                  <a:srgbClr val="FFFF00"/>
                </a:solidFill>
              </a:rPr>
              <a:t>دستورالعمل </a:t>
            </a:r>
            <a:r>
              <a:rPr lang="ar-SA" sz="3200" b="1" dirty="0" smtClean="0">
                <a:solidFill>
                  <a:srgbClr val="FFFF00"/>
                </a:solidFill>
              </a:rPr>
              <a:t>نحوه امتیاز دهی نهایی </a:t>
            </a:r>
            <a:endParaRPr lang="en-US" sz="3200" dirty="0">
              <a:solidFill>
                <a:srgbClr val="FFFF00"/>
              </a:solidFill>
            </a:endParaRPr>
          </a:p>
        </p:txBody>
      </p:sp>
      <p:sp>
        <p:nvSpPr>
          <p:cNvPr id="21507" name="Rectangle 3"/>
          <p:cNvSpPr txBox="1">
            <a:spLocks noChangeArrowheads="1"/>
          </p:cNvSpPr>
          <p:nvPr/>
        </p:nvSpPr>
        <p:spPr bwMode="auto">
          <a:xfrm>
            <a:off x="0" y="1196975"/>
            <a:ext cx="9144000" cy="1008063"/>
          </a:xfrm>
          <a:prstGeom prst="rect">
            <a:avLst/>
          </a:prstGeom>
          <a:noFill/>
          <a:ln w="9525">
            <a:noFill/>
            <a:miter lim="800000"/>
            <a:headEnd/>
            <a:tailEnd/>
          </a:ln>
        </p:spPr>
        <p:txBody>
          <a:bodyPr/>
          <a:lstStyle/>
          <a:p>
            <a:pPr marL="514350" indent="-514350">
              <a:buFont typeface="Arial" pitchFamily="34" charset="0"/>
              <a:buAutoNum type="arabicPeriod" startAt="2"/>
            </a:pPr>
            <a:r>
              <a:rPr lang="ar-SA" sz="2800" dirty="0">
                <a:cs typeface="B Koodak" pitchFamily="2" charset="-78"/>
              </a:rPr>
              <a:t>کودک فعالیتی را که در سوال مطرح شده است قبلا انجام می داده و هم اکنون دیگر انجام نمی دهد و به جای آن فعالیت پیشرفته تری را انجام می دهد . باید به آن سوال پاسخ بلی داد</a:t>
            </a:r>
            <a:r>
              <a:rPr lang="en-US" sz="2800" dirty="0">
                <a:cs typeface="B Koodak" pitchFamily="2" charset="-78"/>
              </a:rPr>
              <a:t>.</a:t>
            </a:r>
            <a:r>
              <a:rPr lang="ar-SA" sz="2800" dirty="0">
                <a:cs typeface="B Koodak" pitchFamily="2" charset="-78"/>
              </a:rPr>
              <a:t> </a:t>
            </a:r>
            <a:endParaRPr lang="fa-IR" sz="2800" dirty="0">
              <a:cs typeface="B Koodak" pitchFamily="2" charset="-78"/>
            </a:endParaRPr>
          </a:p>
        </p:txBody>
      </p:sp>
      <p:graphicFrame>
        <p:nvGraphicFramePr>
          <p:cNvPr id="5" name="Table 4"/>
          <p:cNvGraphicFramePr>
            <a:graphicFrameLocks noGrp="1"/>
          </p:cNvGraphicFramePr>
          <p:nvPr/>
        </p:nvGraphicFramePr>
        <p:xfrm>
          <a:off x="539750" y="2565400"/>
          <a:ext cx="8280400" cy="4160839"/>
        </p:xfrm>
        <a:graphic>
          <a:graphicData uri="http://schemas.openxmlformats.org/drawingml/2006/table">
            <a:tbl>
              <a:tblPr rtl="1"/>
              <a:tblGrid>
                <a:gridCol w="6759575"/>
                <a:gridCol w="200025"/>
                <a:gridCol w="117475"/>
                <a:gridCol w="376237"/>
                <a:gridCol w="415925"/>
                <a:gridCol w="411163"/>
              </a:tblGrid>
              <a:tr h="338138">
                <a:tc>
                  <a:txBody>
                    <a:bodyPr/>
                    <a:lstStyle/>
                    <a:p>
                      <a:pPr marL="0" marR="0" lvl="0" indent="0" algn="ctr" defTabSz="914400" rtl="1" eaLnBrk="1" fontAlgn="base" latinLnBrk="0" hangingPunct="1">
                        <a:lnSpc>
                          <a:spcPts val="1700"/>
                        </a:lnSpc>
                        <a:spcBef>
                          <a:spcPct val="0"/>
                        </a:spcBef>
                        <a:spcAft>
                          <a:spcPct val="0"/>
                        </a:spcAft>
                        <a:buClrTx/>
                        <a:buSzTx/>
                        <a:buFontTx/>
                        <a:buNone/>
                        <a:tabLst/>
                      </a:pPr>
                      <a:r>
                        <a:rPr kumimoji="0" lang="fa-IR" sz="1400" b="0" i="0" u="none" strike="noStrike" cap="none" normalizeH="0" baseline="0" dirty="0" smtClean="0">
                          <a:ln>
                            <a:noFill/>
                          </a:ln>
                          <a:solidFill>
                            <a:schemeClr val="tx1"/>
                          </a:solidFill>
                          <a:effectLst/>
                          <a:latin typeface="Times New Roman" pitchFamily="18" charset="0"/>
                          <a:ea typeface="Times New Roman" pitchFamily="18" charset="0"/>
                          <a:cs typeface="B Titr" pitchFamily="2" charset="-78"/>
                        </a:rPr>
                        <a:t>حیطه حرکات درشت</a:t>
                      </a:r>
                      <a:r>
                        <a:rPr kumimoji="0" lang="fa-IR" sz="14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a:t>
                      </a:r>
                      <a:r>
                        <a:rPr kumimoji="0" lang="fa-IR" sz="1400" b="1"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8 ماهگی</a:t>
                      </a:r>
                      <a:endParaRPr kumimoji="0" lang="en-US" sz="11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هنوز نه</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endPar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73088">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dirty="0" smtClean="0">
                          <a:ln>
                            <a:noFill/>
                          </a:ln>
                          <a:solidFill>
                            <a:srgbClr val="FF0000"/>
                          </a:solidFill>
                          <a:effectLst/>
                          <a:latin typeface="Times New Roman" pitchFamily="18" charset="0"/>
                          <a:ea typeface="Times New Roman" pitchFamily="18" charset="0"/>
                          <a:cs typeface="B Zar" pitchFamily="2" charset="-78"/>
                        </a:rPr>
                        <a:t>1-زمانیکه کودک را روی زمین می نشانید آیا از دست هایش بعنوان تکیه گاه استفاده می کند؟( اگر پیش از این خودش بدون تکیه دادن به دست هایش ، صاف می نشسته است ، پاسخ بله را علامت بزنید .)  </a:t>
                      </a:r>
                      <a:endParaRPr kumimoji="0" lang="en-US" sz="1100" b="0" i="0" u="none" strike="noStrike" cap="none" normalizeH="0" baseline="0" dirty="0" smtClean="0">
                        <a:ln>
                          <a:noFill/>
                        </a:ln>
                        <a:solidFill>
                          <a:srgbClr val="FF0000"/>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36575">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dirty="0" smtClean="0">
                          <a:ln>
                            <a:noFill/>
                          </a:ln>
                          <a:solidFill>
                            <a:srgbClr val="FF0000"/>
                          </a:solidFill>
                          <a:effectLst/>
                          <a:latin typeface="Times New Roman" pitchFamily="18" charset="0"/>
                          <a:ea typeface="Times New Roman" pitchFamily="18" charset="0"/>
                          <a:cs typeface="B Zar" pitchFamily="2" charset="-78"/>
                        </a:rPr>
                        <a:t>2- آیا کودک از حالت خوابیده به پشت ، روی شکم غلت زده و در همین حالت  دست هایش را از زیر تنه اش بیرون می کشد؟ </a:t>
                      </a:r>
                      <a:endParaRPr kumimoji="0" lang="en-US" sz="1100" b="0" i="0" u="none" strike="noStrike" cap="none" normalizeH="0" baseline="0" dirty="0" smtClean="0">
                        <a:ln>
                          <a:noFill/>
                        </a:ln>
                        <a:solidFill>
                          <a:srgbClr val="FF0000"/>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2070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3- آیا کودک با قرار گرفتن روی دست ها و زانوهایش ، به حالت چهار دست و پا در می آید؟</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524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4- اگر هر دو دست  کودک را صرفاً  برای حفــظ تعــادل وی بگیـرید ، آیا در حالی که ایستـاده است، وزنش را روی کف پاهایش تحمـل می کند؟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2070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5- آیا کودک بدون کمک دست هایش به عنوان تکیه گاه چند دقیقه صاف می نشیند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7810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6-زمانیکه کودک را نزدیک وسایلی مانند چهار پایه ، صندلی ، نرده تختش ، یا پشتی در حالت ایستاده قرار می دهید ، آیا بدون تکیه دادن سینه اش به آن وسیله ، با نگه داشتن دستش ، خودش را در وضعیت ایستاده نگه می دارد؟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338138">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200"/>
                        </a:lnSpc>
                        <a:spcBef>
                          <a:spcPct val="0"/>
                        </a:spcBef>
                        <a:spcAft>
                          <a:spcPct val="0"/>
                        </a:spcAft>
                        <a:buClrTx/>
                        <a:buSzTx/>
                        <a:buFontTx/>
                        <a:buNone/>
                        <a:tabLst/>
                      </a:pPr>
                      <a:endPar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w="6350" cap="flat" cmpd="sng" algn="ctr">
                      <a:solidFill>
                        <a:srgbClr val="FFFFFF"/>
                      </a:solidFill>
                      <a:prstDash val="solid"/>
                      <a:round/>
                      <a:headEnd type="none" w="med" len="med"/>
                      <a:tailEnd type="none" w="med" len="med"/>
                    </a:lnTlToBr>
                    <a:lnBlToTr>
                      <a:noFill/>
                    </a:lnBlToTr>
                    <a:noFill/>
                  </a:tcPr>
                </a:tc>
                <a:tc gridSpan="4">
                  <a:txBody>
                    <a:bodyPr/>
                    <a:lstStyle/>
                    <a:p>
                      <a:pPr marL="0" marR="0" lvl="0" indent="0" algn="l" defTabSz="914400" rtl="1" eaLnBrk="1" fontAlgn="base" latinLnBrk="0" hangingPunct="1">
                        <a:lnSpc>
                          <a:spcPts val="2200"/>
                        </a:lnSpc>
                        <a:spcBef>
                          <a:spcPct val="0"/>
                        </a:spcBef>
                        <a:spcAft>
                          <a:spcPct val="0"/>
                        </a:spcAft>
                        <a:buClrTx/>
                        <a:buSzTx/>
                        <a:buFontTx/>
                        <a:buNone/>
                        <a:tabLst/>
                      </a:pPr>
                      <a:r>
                        <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____</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Tree>
  </p:cSld>
  <p:clrMapOvr>
    <a:masterClrMapping/>
  </p:clrMapOvr>
  <p:transition spd="slow">
    <p:zoom dir="in"/>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395288" y="0"/>
            <a:ext cx="8229600" cy="993775"/>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normAutofit fontScale="90000"/>
          </a:bodyPr>
          <a:lstStyle/>
          <a:p>
            <a:pPr>
              <a:defRPr/>
            </a:pPr>
            <a:r>
              <a:rPr lang="en-US" sz="3200" dirty="0">
                <a:solidFill>
                  <a:srgbClr val="00FFFF"/>
                </a:solidFill>
                <a:effectLst>
                  <a:outerShdw blurRad="38100" dist="38100" dir="2700000" algn="tl">
                    <a:srgbClr val="000000"/>
                  </a:outerShdw>
                </a:effectLst>
              </a:rPr>
              <a:t>ASQ </a:t>
            </a:r>
            <a:br>
              <a:rPr lang="en-US" sz="3200" dirty="0">
                <a:solidFill>
                  <a:srgbClr val="00FFFF"/>
                </a:solidFill>
                <a:effectLst>
                  <a:outerShdw blurRad="38100" dist="38100" dir="2700000" algn="tl">
                    <a:srgbClr val="000000"/>
                  </a:outerShdw>
                </a:effectLst>
              </a:rPr>
            </a:br>
            <a:r>
              <a:rPr lang="fa-IR" sz="3200" dirty="0" smtClean="0">
                <a:solidFill>
                  <a:srgbClr val="FFFF00"/>
                </a:solidFill>
              </a:rPr>
              <a:t>دستورالعمل </a:t>
            </a:r>
            <a:r>
              <a:rPr lang="ar-SA" sz="3200" b="1" dirty="0" smtClean="0">
                <a:solidFill>
                  <a:srgbClr val="FFFF00"/>
                </a:solidFill>
              </a:rPr>
              <a:t>نحوه امتیاز دهی نهایی </a:t>
            </a:r>
            <a:endParaRPr lang="en-US" sz="3200" dirty="0">
              <a:solidFill>
                <a:srgbClr val="FFFF00"/>
              </a:solidFill>
            </a:endParaRPr>
          </a:p>
        </p:txBody>
      </p:sp>
      <p:graphicFrame>
        <p:nvGraphicFramePr>
          <p:cNvPr id="5" name="Table 4"/>
          <p:cNvGraphicFramePr>
            <a:graphicFrameLocks noGrp="1"/>
          </p:cNvGraphicFramePr>
          <p:nvPr/>
        </p:nvGraphicFramePr>
        <p:xfrm>
          <a:off x="755650" y="2636838"/>
          <a:ext cx="7777163" cy="3813175"/>
        </p:xfrm>
        <a:graphic>
          <a:graphicData uri="http://schemas.openxmlformats.org/drawingml/2006/table">
            <a:tbl>
              <a:tblPr rtl="1"/>
              <a:tblGrid>
                <a:gridCol w="4246563"/>
                <a:gridCol w="661987"/>
                <a:gridCol w="1101725"/>
                <a:gridCol w="944563"/>
                <a:gridCol w="822325"/>
              </a:tblGrid>
              <a:tr h="457200">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برقراری ارتباط</a:t>
                      </a: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6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 ماهگی</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1-آیا کودک جیغ می زند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2-زمانی که کودک با صدای خودش بازی می کند ، آیا از خودش صداهای کلفت یا حلقی مانند قرقر یا خرخر را در می آورد؟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3- زمانی که خارج از دید کودک هستید و او را صدا می کنید ،آیا به سمت شما بر می گردد؟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4- زمانی که صدای بلندی می آید ، آیا کودک برمی گردد تا ببیند آن صدا از کجا آمد؟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5- آیا کودک صداهایی مانند «دا»،«گا » ، « با » را از خودش در می آورد؟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6-اگر صداهایی که کودکتان از خودش در می آورد را تقلید کنید ، آیا آن صداها را بعد از شما تکرار می کند ؟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79425">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_____</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22584" name="Rectangle 5"/>
          <p:cNvSpPr>
            <a:spLocks noChangeArrowheads="1"/>
          </p:cNvSpPr>
          <p:nvPr/>
        </p:nvSpPr>
        <p:spPr bwMode="auto">
          <a:xfrm>
            <a:off x="250825" y="1125538"/>
            <a:ext cx="8642350" cy="1384300"/>
          </a:xfrm>
          <a:prstGeom prst="rect">
            <a:avLst/>
          </a:prstGeom>
          <a:noFill/>
          <a:ln w="9525">
            <a:noFill/>
            <a:miter lim="800000"/>
            <a:headEnd/>
            <a:tailEnd/>
          </a:ln>
        </p:spPr>
        <p:txBody>
          <a:bodyPr>
            <a:spAutoFit/>
          </a:bodyPr>
          <a:lstStyle/>
          <a:p>
            <a:pPr marL="514350" indent="-514350">
              <a:buFont typeface="Arial" pitchFamily="34" charset="0"/>
              <a:buAutoNum type="arabicPeriod" startAt="3"/>
            </a:pPr>
            <a:r>
              <a:rPr lang="ar-SA" sz="2800" dirty="0">
                <a:cs typeface="B Koodak" pitchFamily="2" charset="-78"/>
              </a:rPr>
              <a:t>به هریک از سوالات ، با در نظر گرفتن </a:t>
            </a:r>
            <a:r>
              <a:rPr lang="ar-SA" sz="2800" dirty="0">
                <a:solidFill>
                  <a:srgbClr val="00B050"/>
                </a:solidFill>
                <a:cs typeface="B Koodak" pitchFamily="2" charset="-78"/>
              </a:rPr>
              <a:t>10 امتیاز </a:t>
            </a:r>
            <a:r>
              <a:rPr lang="ar-SA" sz="2800" dirty="0">
                <a:cs typeface="B Koodak" pitchFamily="2" charset="-78"/>
              </a:rPr>
              <a:t>برای پاسخ </a:t>
            </a:r>
            <a:r>
              <a:rPr lang="ar-SA" sz="2800" dirty="0">
                <a:solidFill>
                  <a:srgbClr val="00B050"/>
                </a:solidFill>
                <a:cs typeface="B Koodak" pitchFamily="2" charset="-78"/>
              </a:rPr>
              <a:t>« ‏بلی » </a:t>
            </a:r>
            <a:r>
              <a:rPr lang="ar-SA" sz="2800" dirty="0">
                <a:cs typeface="B Koodak" pitchFamily="2" charset="-78"/>
              </a:rPr>
              <a:t>،</a:t>
            </a:r>
            <a:r>
              <a:rPr lang="ar-SA" sz="2800" dirty="0">
                <a:solidFill>
                  <a:srgbClr val="6B6BCF"/>
                </a:solidFill>
                <a:cs typeface="B Koodak" pitchFamily="2" charset="-78"/>
              </a:rPr>
              <a:t>5 ‏امتیاز </a:t>
            </a:r>
            <a:r>
              <a:rPr lang="ar-SA" sz="2800" dirty="0">
                <a:cs typeface="B Koodak" pitchFamily="2" charset="-78"/>
              </a:rPr>
              <a:t>برای پاسخ </a:t>
            </a:r>
            <a:r>
              <a:rPr lang="ar-SA" sz="2800" dirty="0">
                <a:solidFill>
                  <a:srgbClr val="6B6BCF"/>
                </a:solidFill>
                <a:cs typeface="B Koodak" pitchFamily="2" charset="-78"/>
              </a:rPr>
              <a:t>« گاهی » </a:t>
            </a:r>
            <a:r>
              <a:rPr lang="ar-SA" sz="2800" dirty="0">
                <a:cs typeface="B Koodak" pitchFamily="2" charset="-78"/>
              </a:rPr>
              <a:t>‏و  </a:t>
            </a:r>
            <a:r>
              <a:rPr lang="ar-SA" sz="2800" dirty="0">
                <a:solidFill>
                  <a:srgbClr val="FF0000"/>
                </a:solidFill>
                <a:cs typeface="B Koodak" pitchFamily="2" charset="-78"/>
              </a:rPr>
              <a:t>صفر امتیاز </a:t>
            </a:r>
            <a:r>
              <a:rPr lang="ar-SA" sz="2800" dirty="0">
                <a:cs typeface="B Koodak" pitchFamily="2" charset="-78"/>
              </a:rPr>
              <a:t>برای پاسخ </a:t>
            </a:r>
            <a:r>
              <a:rPr lang="ar-SA" sz="2800" dirty="0">
                <a:solidFill>
                  <a:srgbClr val="FF0000"/>
                </a:solidFill>
                <a:cs typeface="B Koodak" pitchFamily="2" charset="-78"/>
              </a:rPr>
              <a:t>« هنوز نه » </a:t>
            </a:r>
            <a:r>
              <a:rPr lang="ar-SA" sz="2800" dirty="0">
                <a:cs typeface="B Koodak" pitchFamily="2" charset="-78"/>
              </a:rPr>
              <a:t>، در قسمت فضای خالی کنار هر سوال ، امتیاز دهید </a:t>
            </a:r>
            <a:r>
              <a:rPr lang="en-US" sz="2800" dirty="0">
                <a:cs typeface="B Koodak" pitchFamily="2" charset="-78"/>
              </a:rPr>
              <a:t>.</a:t>
            </a:r>
            <a:endParaRPr lang="fa-IR" sz="2800"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395288" y="58738"/>
            <a:ext cx="8229600" cy="10668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200" dirty="0">
                <a:solidFill>
                  <a:srgbClr val="00FFFF"/>
                </a:solidFill>
                <a:effectLst>
                  <a:outerShdw blurRad="38100" dist="38100" dir="2700000" algn="tl">
                    <a:srgbClr val="000000"/>
                  </a:outerShdw>
                </a:effectLst>
              </a:rPr>
              <a:t>ASQ </a:t>
            </a:r>
            <a:br>
              <a:rPr lang="en-US" sz="3200" dirty="0">
                <a:solidFill>
                  <a:srgbClr val="00FFFF"/>
                </a:solidFill>
                <a:effectLst>
                  <a:outerShdw blurRad="38100" dist="38100" dir="2700000" algn="tl">
                    <a:srgbClr val="000000"/>
                  </a:outerShdw>
                </a:effectLst>
              </a:rPr>
            </a:br>
            <a:r>
              <a:rPr lang="fa-IR" sz="3200" dirty="0" smtClean="0">
                <a:solidFill>
                  <a:srgbClr val="FFFF00"/>
                </a:solidFill>
              </a:rPr>
              <a:t>دستورالعمل </a:t>
            </a:r>
            <a:r>
              <a:rPr lang="ar-SA" sz="3200" b="1" dirty="0" smtClean="0">
                <a:solidFill>
                  <a:srgbClr val="FFFF00"/>
                </a:solidFill>
              </a:rPr>
              <a:t>نحوه امتیاز دهی نهایی </a:t>
            </a:r>
            <a:endParaRPr lang="en-US" sz="3200" dirty="0">
              <a:solidFill>
                <a:srgbClr val="FFFF00"/>
              </a:solidFill>
            </a:endParaRPr>
          </a:p>
        </p:txBody>
      </p:sp>
      <p:graphicFrame>
        <p:nvGraphicFramePr>
          <p:cNvPr id="5" name="Table 4"/>
          <p:cNvGraphicFramePr>
            <a:graphicFrameLocks noGrp="1"/>
          </p:cNvGraphicFramePr>
          <p:nvPr/>
        </p:nvGraphicFramePr>
        <p:xfrm>
          <a:off x="323533" y="2420887"/>
          <a:ext cx="8640956" cy="4248471"/>
        </p:xfrm>
        <a:graphic>
          <a:graphicData uri="http://schemas.openxmlformats.org/drawingml/2006/table">
            <a:tbl>
              <a:tblPr rtl="1"/>
              <a:tblGrid>
                <a:gridCol w="398745"/>
                <a:gridCol w="1644819"/>
                <a:gridCol w="1250605"/>
                <a:gridCol w="1214355"/>
                <a:gridCol w="502960"/>
                <a:gridCol w="1672004"/>
                <a:gridCol w="978734"/>
                <a:gridCol w="978734"/>
              </a:tblGrid>
              <a:tr h="239850">
                <a:tc>
                  <a:txBody>
                    <a:bodyPr/>
                    <a:lstStyle/>
                    <a:p>
                      <a:pPr algn="l" rtl="0" fontAlgn="ctr"/>
                      <a:endParaRPr lang="fa-IR" sz="900" b="0" i="0" u="none" strike="noStrike">
                        <a:solidFill>
                          <a:srgbClr val="000000"/>
                        </a:solidFill>
                        <a:latin typeface="Arial"/>
                      </a:endParaRPr>
                    </a:p>
                  </a:txBody>
                  <a:tcPr marL="8213" marR="8213" marT="8213" marB="0" anchor="ctr">
                    <a:lnL>
                      <a:noFill/>
                    </a:lnL>
                    <a:lnR>
                      <a:noFill/>
                    </a:lnR>
                    <a:lnT>
                      <a:noFill/>
                    </a:lnT>
                    <a:lnB>
                      <a:noFill/>
                    </a:lnB>
                  </a:tcPr>
                </a:tc>
                <a:tc gridSpan="6">
                  <a:txBody>
                    <a:bodyPr/>
                    <a:lstStyle/>
                    <a:p>
                      <a:pPr algn="ctr" rtl="1" fontAlgn="ctr"/>
                      <a:r>
                        <a:rPr lang="fa-IR" sz="1200" b="0" i="0" u="none" strike="noStrike">
                          <a:solidFill>
                            <a:srgbClr val="000000"/>
                          </a:solidFill>
                          <a:latin typeface="B Lotus"/>
                        </a:rPr>
                        <a:t> نقاط برش </a:t>
                      </a:r>
                      <a:r>
                        <a:rPr lang="en-US" sz="1200" b="0" i="0" u="none" strike="noStrike">
                          <a:solidFill>
                            <a:srgbClr val="000000"/>
                          </a:solidFill>
                          <a:latin typeface="B Lotus"/>
                        </a:rPr>
                        <a:t>ASQ </a:t>
                      </a:r>
                      <a:r>
                        <a:rPr lang="fa-IR" sz="1200" b="0" i="0" u="none" strike="noStrike">
                          <a:solidFill>
                            <a:srgbClr val="000000"/>
                          </a:solidFill>
                          <a:latin typeface="B Lotus"/>
                        </a:rPr>
                        <a:t>در کودکان  ایرانی   </a:t>
                      </a:r>
                    </a:p>
                  </a:txBody>
                  <a:tcPr marL="8213" marR="8213" marT="8213"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l" rtl="0" fontAlgn="b"/>
                      <a:endParaRPr lang="fa-IR" sz="900" b="0" i="0" u="none" strike="noStrike">
                        <a:solidFill>
                          <a:srgbClr val="000000"/>
                        </a:solidFill>
                        <a:latin typeface="Arial"/>
                      </a:endParaRPr>
                    </a:p>
                  </a:txBody>
                  <a:tcPr marL="8213" marR="8213" marT="8213" marB="0" anchor="b">
                    <a:lnL>
                      <a:noFill/>
                    </a:lnL>
                    <a:lnR>
                      <a:noFill/>
                    </a:lnR>
                    <a:lnT>
                      <a:noFill/>
                    </a:lnT>
                    <a:lnB w="12700" cap="flat" cmpd="sng" algn="ctr">
                      <a:solidFill>
                        <a:srgbClr val="000000"/>
                      </a:solidFill>
                      <a:prstDash val="solid"/>
                      <a:round/>
                      <a:headEnd type="none" w="med" len="med"/>
                      <a:tailEnd type="none" w="med" len="med"/>
                    </a:lnB>
                  </a:tcPr>
                </a:tc>
              </a:tr>
              <a:tr h="436869">
                <a:tc>
                  <a:txBody>
                    <a:bodyPr/>
                    <a:lstStyle/>
                    <a:p>
                      <a:pPr algn="l" rtl="0" fontAlgn="b"/>
                      <a:endParaRPr lang="fa-IR" sz="900" b="0" i="0" u="none" strike="noStrike">
                        <a:solidFill>
                          <a:srgbClr val="000000"/>
                        </a:solidFill>
                        <a:latin typeface="Arial"/>
                      </a:endParaRPr>
                    </a:p>
                  </a:txBody>
                  <a:tcPr marL="8213" marR="8213" marT="8213"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rtl="1" fontAlgn="ctr"/>
                      <a:r>
                        <a:rPr lang="fa-IR" sz="900" b="1" i="0" u="none" strike="noStrike">
                          <a:solidFill>
                            <a:srgbClr val="000000"/>
                          </a:solidFill>
                          <a:latin typeface="Arial"/>
                        </a:rPr>
                        <a:t>حیطه </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ctr" rtl="1" fontAlgn="auto"/>
                      <a:r>
                        <a:rPr lang="fa-IR" sz="900" b="1" i="0" u="none" strike="noStrike">
                          <a:solidFill>
                            <a:srgbClr val="000000"/>
                          </a:solidFill>
                          <a:latin typeface="B Lotus"/>
                        </a:rPr>
                        <a:t>یک انحراف پایین تر از میانگین</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fontAlgn="ctr"/>
                      <a:r>
                        <a:rPr lang="fa-IR" sz="900" b="1" i="0" u="none" strike="noStrike">
                          <a:solidFill>
                            <a:srgbClr val="000000"/>
                          </a:solidFill>
                          <a:latin typeface="B Lotus"/>
                        </a:rPr>
                        <a:t>دو انحراف پایین تر از میانگین</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endParaRPr lang="fa-IR" sz="900" b="0" i="0" u="none" strike="noStrike">
                        <a:solidFill>
                          <a:srgbClr val="000000"/>
                        </a:solidFill>
                        <a:latin typeface="Arial"/>
                      </a:endParaRP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rtl="1" fontAlgn="ctr"/>
                      <a:r>
                        <a:rPr lang="fa-IR" sz="900" b="1" i="0" u="none" strike="noStrike">
                          <a:solidFill>
                            <a:srgbClr val="000000"/>
                          </a:solidFill>
                          <a:latin typeface="Arial"/>
                        </a:rPr>
                        <a:t>حیطه </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ctr" rtl="1" fontAlgn="auto"/>
                      <a:r>
                        <a:rPr lang="fa-IR" sz="900" b="1" i="0" u="none" strike="noStrike">
                          <a:solidFill>
                            <a:srgbClr val="000000"/>
                          </a:solidFill>
                          <a:latin typeface="B Lotus"/>
                        </a:rPr>
                        <a:t>یک انحراف پایین تر از میانگین</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fontAlgn="ctr"/>
                      <a:r>
                        <a:rPr lang="fa-IR" sz="900" b="1" i="0" u="none" strike="noStrike">
                          <a:solidFill>
                            <a:srgbClr val="000000"/>
                          </a:solidFill>
                          <a:latin typeface="B Lotus"/>
                        </a:rPr>
                        <a:t>دو انحراف پایین تر از میانگین</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2652">
                <a:tc rowSpan="5">
                  <a:txBody>
                    <a:bodyPr/>
                    <a:lstStyle/>
                    <a:p>
                      <a:pPr algn="ctr" rtl="1" fontAlgn="ctr"/>
                      <a:r>
                        <a:rPr lang="fa-IR" sz="1400" b="1" i="0" u="none" strike="noStrike">
                          <a:solidFill>
                            <a:srgbClr val="000000"/>
                          </a:solidFill>
                          <a:latin typeface="Arial"/>
                        </a:rPr>
                        <a:t>چهار ماهگی</a:t>
                      </a:r>
                    </a:p>
                  </a:txBody>
                  <a:tcPr marL="8213" marR="8213" marT="8213"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fontAlgn="b"/>
                      <a:r>
                        <a:rPr lang="fa-IR" sz="900" b="1" i="0" u="none" strike="noStrike">
                          <a:solidFill>
                            <a:srgbClr val="000000"/>
                          </a:solidFill>
                          <a:latin typeface="B Lotus"/>
                        </a:rPr>
                        <a:t>حیطه برقراری ارتباط</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38.7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27.9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fontAlgn="ctr"/>
                      <a:r>
                        <a:rPr lang="fa-IR" sz="1400" b="1" i="0" u="none" strike="noStrike">
                          <a:solidFill>
                            <a:srgbClr val="000000"/>
                          </a:solidFill>
                          <a:latin typeface="Arial"/>
                        </a:rPr>
                        <a:t>شانزده ماهگی</a:t>
                      </a:r>
                    </a:p>
                  </a:txBody>
                  <a:tcPr marL="8213" marR="8213" marT="8213"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fontAlgn="b"/>
                      <a:r>
                        <a:rPr lang="fa-IR" sz="900" b="1" i="0" u="none" strike="noStrike">
                          <a:solidFill>
                            <a:srgbClr val="000000"/>
                          </a:solidFill>
                          <a:latin typeface="B Lotus"/>
                        </a:rPr>
                        <a:t>حیطه برقراری ارتباط</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35.2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22.2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درشت</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38.1</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25.2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درشت</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42.1</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29.5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ظریف</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35.8</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22.9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ظریف</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39.5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28.5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حل مساله</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41.6</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30.5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حل مساله</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44.5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34.9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شخصی- اجتماعی</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39.1</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26.6</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شخصی- اجتماعی</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37.7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25.3</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2652">
                <a:tc rowSpan="5">
                  <a:txBody>
                    <a:bodyPr/>
                    <a:lstStyle/>
                    <a:p>
                      <a:pPr algn="ctr" rtl="1" fontAlgn="ctr"/>
                      <a:r>
                        <a:rPr lang="fa-IR" sz="1400" b="1" i="0" u="none" strike="noStrike">
                          <a:solidFill>
                            <a:srgbClr val="000000"/>
                          </a:solidFill>
                          <a:latin typeface="Arial"/>
                        </a:rPr>
                        <a:t>شش ماهگی</a:t>
                      </a:r>
                    </a:p>
                  </a:txBody>
                  <a:tcPr marL="8213" marR="8213" marT="8213"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1" fontAlgn="b"/>
                      <a:r>
                        <a:rPr lang="fa-IR" sz="900" b="1" i="0" u="none" strike="noStrike">
                          <a:solidFill>
                            <a:srgbClr val="000000"/>
                          </a:solidFill>
                          <a:latin typeface="B Lotus"/>
                        </a:rPr>
                        <a:t>حیطه برقراری ارتباط</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38.9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27.9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rowSpan="5">
                  <a:txBody>
                    <a:bodyPr/>
                    <a:lstStyle/>
                    <a:p>
                      <a:pPr algn="ctr" rtl="1" fontAlgn="ctr"/>
                      <a:r>
                        <a:rPr lang="fa-IR" sz="1400" b="1" i="0" u="none" strike="noStrike">
                          <a:solidFill>
                            <a:srgbClr val="000000"/>
                          </a:solidFill>
                          <a:latin typeface="Arial"/>
                        </a:rPr>
                        <a:t>هیجده ماهگی</a:t>
                      </a:r>
                    </a:p>
                  </a:txBody>
                  <a:tcPr marL="8213" marR="8213" marT="8213"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1" fontAlgn="b"/>
                      <a:r>
                        <a:rPr lang="fa-IR" sz="900" b="1" i="0" u="none" strike="noStrike">
                          <a:solidFill>
                            <a:srgbClr val="000000"/>
                          </a:solidFill>
                          <a:latin typeface="B Lotus"/>
                        </a:rPr>
                        <a:t>حیطه برقراری ارتباط</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35.4</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22.2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درشت</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27.3</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10.4</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درشت</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45.2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34.5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ظریف</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41.4</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30.7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ظریف</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37.7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26.2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حل مساله</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41.7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31.3</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حل مساله</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39.2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28.3</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شخصی- اجتماعی</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34.2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20.8</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شخصی- اجتماعی</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42.9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fa-IR" sz="900" b="1" i="0" u="none" strike="noStrike">
                          <a:solidFill>
                            <a:srgbClr val="000000"/>
                          </a:solidFill>
                          <a:latin typeface="Arial"/>
                        </a:rPr>
                        <a:t>31.9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2652">
                <a:tc rowSpan="5">
                  <a:txBody>
                    <a:bodyPr/>
                    <a:lstStyle/>
                    <a:p>
                      <a:pPr algn="ctr" rtl="1" fontAlgn="ctr"/>
                      <a:r>
                        <a:rPr lang="fa-IR" sz="1400" b="1" i="0" u="none" strike="noStrike">
                          <a:solidFill>
                            <a:srgbClr val="000000"/>
                          </a:solidFill>
                          <a:latin typeface="Arial"/>
                        </a:rPr>
                        <a:t>هشت ماهگی</a:t>
                      </a:r>
                    </a:p>
                  </a:txBody>
                  <a:tcPr marL="8213" marR="8213" marT="8213"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fontAlgn="b"/>
                      <a:r>
                        <a:rPr lang="fa-IR" sz="900" b="1" i="0" u="none" strike="noStrike">
                          <a:solidFill>
                            <a:srgbClr val="000000"/>
                          </a:solidFill>
                          <a:latin typeface="B Lotus"/>
                        </a:rPr>
                        <a:t>حیطه برقراری ارتباط</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40</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28.8</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fontAlgn="ctr"/>
                      <a:r>
                        <a:rPr lang="fa-IR" sz="1400" b="1" i="0" u="none" strike="noStrike">
                          <a:solidFill>
                            <a:srgbClr val="000000"/>
                          </a:solidFill>
                          <a:latin typeface="Arial"/>
                        </a:rPr>
                        <a:t>بیست ماهگی</a:t>
                      </a:r>
                    </a:p>
                  </a:txBody>
                  <a:tcPr marL="8213" marR="8213" marT="8213"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fontAlgn="b"/>
                      <a:r>
                        <a:rPr lang="fa-IR" sz="900" b="1" i="0" u="none" strike="noStrike">
                          <a:solidFill>
                            <a:srgbClr val="000000"/>
                          </a:solidFill>
                          <a:latin typeface="B Lotus"/>
                        </a:rPr>
                        <a:t>حیطه برقراری ارتباط</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37.8</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24.8</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درشت</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37.1</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24.2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درشت</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43.7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32.5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ظریف</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46.7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37.3</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حرکات ظریف</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38.3</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27.2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حل مساله</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45.8</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36.5</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حل مساله</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32.6</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983">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شخصی- اجتماعی</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41.1</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29.2</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fontAlgn="b"/>
                      <a:r>
                        <a:rPr lang="fa-IR" sz="900" b="1" i="0" u="none" strike="noStrike">
                          <a:solidFill>
                            <a:srgbClr val="000000"/>
                          </a:solidFill>
                          <a:latin typeface="B Lotus"/>
                        </a:rPr>
                        <a:t>حیطه شخصی- اجتماعی</a:t>
                      </a:r>
                    </a:p>
                  </a:txBody>
                  <a:tcPr marL="8213" marR="8213" marT="821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a:solidFill>
                            <a:srgbClr val="000000"/>
                          </a:solidFill>
                          <a:latin typeface="Arial"/>
                        </a:rPr>
                        <a:t>40.9</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a-IR" sz="900" b="1" i="0" u="none" strike="noStrike" dirty="0">
                          <a:solidFill>
                            <a:srgbClr val="000000"/>
                          </a:solidFill>
                          <a:latin typeface="Arial"/>
                        </a:rPr>
                        <a:t>29.7</a:t>
                      </a:r>
                    </a:p>
                  </a:txBody>
                  <a:tcPr marL="8213" marR="8213" marT="821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4580" name="Rectangle 5"/>
          <p:cNvSpPr>
            <a:spLocks noChangeArrowheads="1"/>
          </p:cNvSpPr>
          <p:nvPr/>
        </p:nvSpPr>
        <p:spPr bwMode="auto">
          <a:xfrm>
            <a:off x="0" y="1125538"/>
            <a:ext cx="8820150" cy="1384300"/>
          </a:xfrm>
          <a:prstGeom prst="rect">
            <a:avLst/>
          </a:prstGeom>
          <a:noFill/>
          <a:ln w="9525">
            <a:noFill/>
            <a:miter lim="800000"/>
            <a:headEnd/>
            <a:tailEnd/>
          </a:ln>
        </p:spPr>
        <p:txBody>
          <a:bodyPr>
            <a:spAutoFit/>
          </a:bodyPr>
          <a:lstStyle/>
          <a:p>
            <a:pPr marL="514350" indent="-514350">
              <a:buFont typeface="Arial" pitchFamily="34" charset="0"/>
              <a:buAutoNum type="arabicPeriod" startAt="5"/>
            </a:pPr>
            <a:r>
              <a:rPr lang="ar-SA" sz="2800" dirty="0">
                <a:cs typeface="B Koodak" pitchFamily="2" charset="-78"/>
              </a:rPr>
              <a:t>امتیازات مربوط به هر یک از حیطه های تکاملی را با « نقطه برش» اعلام شده در برگه « نقاط برش» برای همان حیطه تکاملی در گروه سنی مورد نظر ، ‏مقایسه کنید .</a:t>
            </a:r>
            <a:endParaRPr lang="fa-IR" sz="2800"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395288" y="0"/>
            <a:ext cx="8229600" cy="993775"/>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2800" dirty="0">
                <a:solidFill>
                  <a:srgbClr val="00FFFF"/>
                </a:solidFill>
                <a:effectLst>
                  <a:outerShdw blurRad="38100" dist="38100" dir="2700000" algn="tl">
                    <a:srgbClr val="000000"/>
                  </a:outerShdw>
                </a:effectLst>
              </a:rPr>
              <a:t>ASQ </a:t>
            </a:r>
            <a:br>
              <a:rPr lang="en-US" sz="2800" dirty="0">
                <a:solidFill>
                  <a:srgbClr val="00FFFF"/>
                </a:solidFill>
                <a:effectLst>
                  <a:outerShdw blurRad="38100" dist="38100" dir="2700000" algn="tl">
                    <a:srgbClr val="000000"/>
                  </a:outerShdw>
                </a:effectLst>
              </a:rPr>
            </a:br>
            <a:r>
              <a:rPr lang="fa-IR" sz="2800" dirty="0" smtClean="0">
                <a:solidFill>
                  <a:srgbClr val="FFFF00"/>
                </a:solidFill>
              </a:rPr>
              <a:t>دستورالعمل </a:t>
            </a:r>
            <a:r>
              <a:rPr lang="ar-SA" sz="2800" b="1" dirty="0" smtClean="0">
                <a:solidFill>
                  <a:srgbClr val="FFFF00"/>
                </a:solidFill>
              </a:rPr>
              <a:t>نحوه امتیاز دهی نهایی </a:t>
            </a:r>
            <a:endParaRPr lang="en-US" sz="2800" dirty="0">
              <a:solidFill>
                <a:srgbClr val="FFFF00"/>
              </a:solidFill>
            </a:endParaRPr>
          </a:p>
        </p:txBody>
      </p:sp>
      <p:sp>
        <p:nvSpPr>
          <p:cNvPr id="25603" name="Rectangle 11"/>
          <p:cNvSpPr>
            <a:spLocks noChangeArrowheads="1"/>
          </p:cNvSpPr>
          <p:nvPr/>
        </p:nvSpPr>
        <p:spPr bwMode="auto">
          <a:xfrm>
            <a:off x="0" y="981075"/>
            <a:ext cx="9144000" cy="1384300"/>
          </a:xfrm>
          <a:prstGeom prst="rect">
            <a:avLst/>
          </a:prstGeom>
          <a:noFill/>
          <a:ln w="9525">
            <a:noFill/>
            <a:miter lim="800000"/>
            <a:headEnd/>
            <a:tailEnd/>
          </a:ln>
        </p:spPr>
        <p:txBody>
          <a:bodyPr>
            <a:spAutoFit/>
          </a:bodyPr>
          <a:lstStyle/>
          <a:p>
            <a:pPr marL="514350" indent="-514350" algn="just">
              <a:buFont typeface="Arial" pitchFamily="34" charset="0"/>
              <a:buAutoNum type="arabicPeriod" startAt="6"/>
            </a:pPr>
            <a:r>
              <a:rPr lang="ar-SA" sz="2800" dirty="0">
                <a:cs typeface="B Koodak" pitchFamily="2" charset="-78"/>
              </a:rPr>
              <a:t>چنانچه امتیازات در هر یک از حیطه های تکاملی از نقطه برش اعلام شده در ستون  "دو انحراف پایین تر از میانگین"کمتر یا بر آن منطبق بود ‏کودک باید برای پیگیری و ارزیابی های دقیق تر ارجاع شود</a:t>
            </a:r>
            <a:endParaRPr lang="fa-IR" sz="2800" dirty="0">
              <a:cs typeface="B Koodak" pitchFamily="2" charset="-78"/>
            </a:endParaRPr>
          </a:p>
        </p:txBody>
      </p:sp>
      <p:graphicFrame>
        <p:nvGraphicFramePr>
          <p:cNvPr id="7" name="Table 6"/>
          <p:cNvGraphicFramePr>
            <a:graphicFrameLocks noGrp="1"/>
          </p:cNvGraphicFramePr>
          <p:nvPr/>
        </p:nvGraphicFramePr>
        <p:xfrm>
          <a:off x="323850" y="2420938"/>
          <a:ext cx="8208963" cy="1993900"/>
        </p:xfrm>
        <a:graphic>
          <a:graphicData uri="http://schemas.openxmlformats.org/drawingml/2006/table">
            <a:tbl>
              <a:tblPr rtl="1"/>
              <a:tblGrid>
                <a:gridCol w="5857875"/>
                <a:gridCol w="293688"/>
                <a:gridCol w="527050"/>
                <a:gridCol w="587375"/>
                <a:gridCol w="942975"/>
              </a:tblGrid>
              <a:tr h="311150">
                <a:tc>
                  <a:txBody>
                    <a:bodyPr/>
                    <a:lstStyle/>
                    <a:p>
                      <a:pPr marL="0" marR="0" lvl="0" indent="0" algn="ctr" defTabSz="914400" rtl="1" eaLnBrk="1" fontAlgn="base" latinLnBrk="0" hangingPunct="1">
                        <a:lnSpc>
                          <a:spcPts val="17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حرکات درشت</a:t>
                      </a:r>
                      <a:r>
                        <a:rPr kumimoji="0" lang="fa-IR" sz="1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6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8 ماهگی</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ts val="2200"/>
                        </a:lnSpc>
                        <a:spcBef>
                          <a:spcPct val="0"/>
                        </a:spcBef>
                        <a:spcAft>
                          <a:spcPct val="0"/>
                        </a:spcAft>
                        <a:buClrTx/>
                        <a:buSzTx/>
                        <a:buFontTx/>
                        <a:buNone/>
                        <a:tabLst/>
                      </a:pPr>
                      <a:r>
                        <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ts val="2200"/>
                        </a:lnSpc>
                        <a:spcBef>
                          <a:spcPct val="0"/>
                        </a:spcBef>
                        <a:spcAft>
                          <a:spcPct val="0"/>
                        </a:spcAft>
                        <a:buClrTx/>
                        <a:buSzTx/>
                        <a:buFontTx/>
                        <a:buNone/>
                        <a:tabLst/>
                      </a:pPr>
                      <a:r>
                        <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349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1-زمانیکه کودک را روی زمین می نشانید آیا از دست هایش بعنوان تکیه گاه استفاده می کند؟ </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349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2- آیا کودک از حالت خوابیده به پشت ، روی شکم غلت زده و در همین حالت  دست هایش را از زیر تنه اش بیرون می کشد؟ </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349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3- آیا کودک با قرار گرفتن روی دست ها و زانوهایش ، به حالت چهار دست و پا در می آید؟</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349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4- اگر هر دو دست  کودک را صرفاً  برای حفــظ تعــادل وی بگیـرید ، آیا در حالی که ایستـاده است، وزنش را روی کف پاهایش تحمـل می کند؟ </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349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5- آیا کودک بدون کمک دست هایش به عنوان تکیه گاه چند دقیقه صاف می نشیند ؟</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968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6-زمانیکه کودک در حالت ایستاده قرار می دهید ، آیا بدون تکیه دادن سینه اش به آن وسیله ، با نگه داشتن دستش ، خودش را در وضعیت ایستاده نگه می دارد؟ </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16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84150">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w="6350" cap="flat" cmpd="sng" algn="ctr">
                      <a:solidFill>
                        <a:srgbClr val="FFFFFF"/>
                      </a:solidFill>
                      <a:prstDash val="solid"/>
                      <a:round/>
                      <a:headEnd type="none" w="med" len="med"/>
                      <a:tailEnd type="none" w="med" len="med"/>
                    </a:lnTlToBr>
                    <a:lnBlToTr>
                      <a:noFill/>
                    </a:lnBlToTr>
                    <a:noFill/>
                  </a:tcPr>
                </a:tc>
                <a:tc hMerge="1">
                  <a:txBody>
                    <a:bodyPr/>
                    <a:lstStyle/>
                    <a:p>
                      <a:pPr rtl="1"/>
                      <a:endParaRPr lang="fa-IR"/>
                    </a:p>
                  </a:txBody>
                  <a:tcPr/>
                </a:tc>
                <a:tc hMerge="1">
                  <a:txBody>
                    <a:bodyPr/>
                    <a:lstStyle/>
                    <a:p>
                      <a:pPr rtl="1"/>
                      <a:endParaRPr lang="fa-IR"/>
                    </a:p>
                  </a:txBody>
                  <a:tcPr/>
                </a:tc>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a:t>
                      </a:r>
                      <a:r>
                        <a:rPr kumimoji="0" lang="fa-IR" sz="1600" b="0" i="0" u="none" strike="noStrike" cap="none" normalizeH="0" baseline="0" smtClean="0">
                          <a:ln>
                            <a:noFill/>
                          </a:ln>
                          <a:solidFill>
                            <a:srgbClr val="FF0000"/>
                          </a:solidFill>
                          <a:effectLst/>
                          <a:latin typeface="Times New Roman" pitchFamily="18" charset="0"/>
                          <a:ea typeface="Times New Roman" pitchFamily="18" charset="0"/>
                          <a:cs typeface="B Zar" pitchFamily="2" charset="-78"/>
                        </a:rPr>
                        <a:t>20</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8580" marR="68580"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8" name="Table 7"/>
          <p:cNvGraphicFramePr>
            <a:graphicFrameLocks noGrp="1"/>
          </p:cNvGraphicFramePr>
          <p:nvPr/>
        </p:nvGraphicFramePr>
        <p:xfrm>
          <a:off x="755576" y="4408001"/>
          <a:ext cx="7776863" cy="1898669"/>
        </p:xfrm>
        <a:graphic>
          <a:graphicData uri="http://schemas.openxmlformats.org/drawingml/2006/table">
            <a:tbl>
              <a:tblPr rtl="1"/>
              <a:tblGrid>
                <a:gridCol w="572329"/>
                <a:gridCol w="2359849"/>
                <a:gridCol w="2107383"/>
                <a:gridCol w="2062180"/>
                <a:gridCol w="675122"/>
              </a:tblGrid>
              <a:tr h="161766">
                <a:tc>
                  <a:txBody>
                    <a:bodyPr/>
                    <a:lstStyle/>
                    <a:p>
                      <a:pPr rtl="1">
                        <a:lnSpc>
                          <a:spcPct val="115000"/>
                        </a:lnSpc>
                      </a:pPr>
                      <a:endParaRPr lang="en-US" sz="700">
                        <a:latin typeface="Calibri"/>
                        <a:ea typeface="Times New Roman"/>
                      </a:endParaRPr>
                    </a:p>
                  </a:txBody>
                  <a:tcPr marL="46606" marR="46606" marT="0" marB="0" anchor="ctr">
                    <a:lnL>
                      <a:noFill/>
                    </a:lnL>
                    <a:lnR>
                      <a:noFill/>
                    </a:lnR>
                    <a:lnT>
                      <a:noFill/>
                    </a:lnT>
                    <a:lnB>
                      <a:noFill/>
                    </a:lnB>
                  </a:tcPr>
                </a:tc>
                <a:tc gridSpan="3">
                  <a:txBody>
                    <a:bodyPr/>
                    <a:lstStyle/>
                    <a:p>
                      <a:pPr algn="r" rtl="1">
                        <a:lnSpc>
                          <a:spcPct val="115000"/>
                        </a:lnSpc>
                        <a:spcAft>
                          <a:spcPts val="0"/>
                        </a:spcAft>
                      </a:pPr>
                      <a:r>
                        <a:rPr lang="fa-IR" sz="1000" dirty="0">
                          <a:solidFill>
                            <a:srgbClr val="000000"/>
                          </a:solidFill>
                          <a:latin typeface="Arial"/>
                          <a:ea typeface="Times New Roman"/>
                          <a:cs typeface="B Lotus"/>
                        </a:rPr>
                        <a:t> نقاط برش </a:t>
                      </a:r>
                      <a:r>
                        <a:rPr lang="en-US" sz="1000" dirty="0">
                          <a:solidFill>
                            <a:srgbClr val="000000"/>
                          </a:solidFill>
                          <a:latin typeface="Arial"/>
                          <a:ea typeface="Times New Roman"/>
                          <a:cs typeface="B Lotus"/>
                        </a:rPr>
                        <a:t>ASQ</a:t>
                      </a:r>
                      <a:r>
                        <a:rPr lang="fa-IR" sz="1000" dirty="0">
                          <a:solidFill>
                            <a:srgbClr val="000000"/>
                          </a:solidFill>
                          <a:latin typeface="Arial"/>
                          <a:ea typeface="Times New Roman"/>
                          <a:cs typeface="B Lotus"/>
                        </a:rPr>
                        <a:t> در کودکان  ایرانی   </a:t>
                      </a:r>
                      <a:endParaRPr lang="en-US" sz="800" dirty="0">
                        <a:latin typeface="Times New Roman"/>
                        <a:ea typeface="Times New Roman"/>
                      </a:endParaRPr>
                    </a:p>
                  </a:txBody>
                  <a:tcPr marL="46606" marR="46606"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en-US" sz="800">
                          <a:latin typeface="Times New Roman"/>
                          <a:ea typeface="Times New Roman"/>
                        </a:rPr>
                        <a:t> </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r>
              <a:tr h="285899">
                <a:tc>
                  <a:txBody>
                    <a:bodyPr/>
                    <a:lstStyle/>
                    <a:p>
                      <a:pPr rtl="1">
                        <a:lnSpc>
                          <a:spcPct val="115000"/>
                        </a:lnSpc>
                      </a:pPr>
                      <a:endParaRPr lang="en-US" sz="700">
                        <a:latin typeface="Calibri"/>
                        <a:ea typeface="Times New Roman"/>
                      </a:endParaRPr>
                    </a:p>
                  </a:txBody>
                  <a:tcPr marL="46606" marR="46606"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rtl="1">
                        <a:lnSpc>
                          <a:spcPct val="115000"/>
                        </a:lnSpc>
                        <a:spcAft>
                          <a:spcPts val="0"/>
                        </a:spcAft>
                      </a:pPr>
                      <a:r>
                        <a:rPr lang="fa-IR" sz="1200" b="1">
                          <a:solidFill>
                            <a:srgbClr val="000000"/>
                          </a:solidFill>
                          <a:latin typeface="Times New Roman"/>
                          <a:ea typeface="Times New Roman"/>
                          <a:cs typeface="Arial"/>
                        </a:rPr>
                        <a:t>حیطه ها </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fa-IR" sz="1200" b="1" dirty="0" smtClean="0">
                          <a:solidFill>
                            <a:srgbClr val="000000"/>
                          </a:solidFill>
                          <a:latin typeface="+mn-lt"/>
                          <a:ea typeface="Times New Roman"/>
                          <a:cs typeface="B Lotus"/>
                        </a:rPr>
                        <a:t>یک انحراف پایین تر از میانگین</a:t>
                      </a:r>
                      <a:endParaRPr lang="fa-IR" sz="1200" b="0" dirty="0" smtClean="0">
                        <a:solidFill>
                          <a:schemeClr val="tx1"/>
                        </a:solidFill>
                        <a:latin typeface="Times New Roman"/>
                        <a:ea typeface="Times New Roman"/>
                        <a:cs typeface="+mn-cs"/>
                      </a:endParaRPr>
                    </a:p>
                    <a:p>
                      <a:pPr marL="0" marR="0" indent="0" algn="ctr" defTabSz="914400" rtl="1" eaLnBrk="1" fontAlgn="auto" latinLnBrk="0" hangingPunct="1">
                        <a:lnSpc>
                          <a:spcPct val="115000"/>
                        </a:lnSpc>
                        <a:spcBef>
                          <a:spcPts val="0"/>
                        </a:spcBef>
                        <a:spcAft>
                          <a:spcPts val="0"/>
                        </a:spcAft>
                        <a:buClrTx/>
                        <a:buSzTx/>
                        <a:buFontTx/>
                        <a:buNone/>
                        <a:tabLst/>
                        <a:defRPr/>
                      </a:pPr>
                      <a:endParaRPr lang="en-US" sz="1200" dirty="0" smtClean="0">
                        <a:latin typeface="Times New Roman"/>
                        <a:ea typeface="Times New Roman"/>
                      </a:endParaRPr>
                    </a:p>
                  </a:txBody>
                  <a:tcPr marL="46606" marR="4660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fa-IR" sz="1200" b="1" dirty="0" smtClean="0">
                          <a:solidFill>
                            <a:srgbClr val="000000"/>
                          </a:solidFill>
                          <a:latin typeface="+mn-lt"/>
                          <a:ea typeface="Times New Roman"/>
                          <a:cs typeface="B Lotus"/>
                        </a:rPr>
                        <a:t>دو انحراف پایین تر از میانگین</a:t>
                      </a:r>
                    </a:p>
                    <a:p>
                      <a:pPr marL="0" marR="0" indent="0" algn="ctr" defTabSz="914400" rtl="1" eaLnBrk="1" fontAlgn="auto" latinLnBrk="0" hangingPunct="1">
                        <a:lnSpc>
                          <a:spcPct val="115000"/>
                        </a:lnSpc>
                        <a:spcBef>
                          <a:spcPts val="0"/>
                        </a:spcBef>
                        <a:spcAft>
                          <a:spcPts val="0"/>
                        </a:spcAft>
                        <a:buClrTx/>
                        <a:buSzTx/>
                        <a:buFontTx/>
                        <a:buNone/>
                        <a:tabLst/>
                        <a:defRPr/>
                      </a:pPr>
                      <a:endParaRPr lang="en-US" sz="1200" dirty="0" smtClean="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r>
              <a:tr h="260557">
                <a:tc rowSpan="5">
                  <a:txBody>
                    <a:bodyPr/>
                    <a:lstStyle/>
                    <a:p>
                      <a:pPr algn="ctr" rtl="1">
                        <a:lnSpc>
                          <a:spcPct val="115000"/>
                        </a:lnSpc>
                        <a:spcAft>
                          <a:spcPts val="0"/>
                        </a:spcAft>
                      </a:pPr>
                      <a:r>
                        <a:rPr lang="fa-IR" sz="1100" b="1">
                          <a:solidFill>
                            <a:srgbClr val="000000"/>
                          </a:solidFill>
                          <a:latin typeface="Times New Roman"/>
                          <a:ea typeface="Times New Roman"/>
                          <a:cs typeface="Arial"/>
                        </a:rPr>
                        <a:t>هشت ماهگی</a:t>
                      </a:r>
                      <a:endParaRPr lang="en-US" sz="800">
                        <a:latin typeface="Times New Roman"/>
                        <a:ea typeface="Times New Roman"/>
                      </a:endParaRPr>
                    </a:p>
                  </a:txBody>
                  <a:tcPr marL="46606" marR="46606"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8D8D8"/>
                    </a:solidFill>
                  </a:tcPr>
                </a:tc>
                <a:tc>
                  <a:txBody>
                    <a:bodyPr/>
                    <a:lstStyle/>
                    <a:p>
                      <a:pPr algn="ctr" rtl="1">
                        <a:lnSpc>
                          <a:spcPct val="115000"/>
                        </a:lnSpc>
                        <a:spcAft>
                          <a:spcPts val="0"/>
                        </a:spcAft>
                      </a:pPr>
                      <a:r>
                        <a:rPr lang="fa-IR" sz="1200" b="1">
                          <a:solidFill>
                            <a:srgbClr val="000000"/>
                          </a:solidFill>
                          <a:latin typeface="Arial"/>
                          <a:ea typeface="Times New Roman"/>
                          <a:cs typeface="B Lotus"/>
                        </a:rPr>
                        <a:t>حیطه برقراری ارتباط</a:t>
                      </a:r>
                      <a:endParaRPr lang="en-US" sz="800">
                        <a:latin typeface="Times New Roman"/>
                        <a:ea typeface="Times New Roman"/>
                      </a:endParaRPr>
                    </a:p>
                  </a:txBody>
                  <a:tcPr marL="46606" marR="4660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400" b="1" dirty="0">
                          <a:solidFill>
                            <a:srgbClr val="000000"/>
                          </a:solidFill>
                          <a:latin typeface="Arial"/>
                          <a:ea typeface="Times New Roman"/>
                        </a:rPr>
                        <a:t>40</a:t>
                      </a:r>
                      <a:endParaRPr lang="en-US" sz="800" dirty="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400" b="1" dirty="0">
                          <a:solidFill>
                            <a:srgbClr val="000000"/>
                          </a:solidFill>
                          <a:latin typeface="Arial"/>
                          <a:ea typeface="Times New Roman"/>
                        </a:rPr>
                        <a:t>28.8</a:t>
                      </a:r>
                      <a:endParaRPr lang="en-US" sz="800" dirty="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260557">
                <a:tc vMerge="1">
                  <a:txBody>
                    <a:bodyPr/>
                    <a:lstStyle/>
                    <a:p>
                      <a:pPr rtl="1"/>
                      <a:endParaRPr lang="fa-IR"/>
                    </a:p>
                  </a:txBody>
                  <a:tcPr/>
                </a:tc>
                <a:tc>
                  <a:txBody>
                    <a:bodyPr/>
                    <a:lstStyle/>
                    <a:p>
                      <a:pPr algn="ctr" rtl="1">
                        <a:lnSpc>
                          <a:spcPct val="115000"/>
                        </a:lnSpc>
                        <a:spcAft>
                          <a:spcPts val="0"/>
                        </a:spcAft>
                      </a:pPr>
                      <a:r>
                        <a:rPr lang="fa-IR" sz="1200" b="1">
                          <a:solidFill>
                            <a:srgbClr val="000000"/>
                          </a:solidFill>
                          <a:latin typeface="Arial"/>
                          <a:ea typeface="Times New Roman"/>
                          <a:cs typeface="B Lotus"/>
                        </a:rPr>
                        <a:t>حیطه حرکات درشت</a:t>
                      </a:r>
                      <a:endParaRPr lang="en-US" sz="800">
                        <a:latin typeface="Times New Roman"/>
                        <a:ea typeface="Times New Roman"/>
                      </a:endParaRPr>
                    </a:p>
                  </a:txBody>
                  <a:tcPr marL="46606" marR="4660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400" b="1">
                          <a:solidFill>
                            <a:srgbClr val="000000"/>
                          </a:solidFill>
                          <a:latin typeface="Arial"/>
                          <a:ea typeface="Times New Roman"/>
                        </a:rPr>
                        <a:t>37.1</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400" b="1">
                          <a:solidFill>
                            <a:srgbClr val="000000"/>
                          </a:solidFill>
                          <a:latin typeface="Arial"/>
                          <a:ea typeface="Times New Roman"/>
                        </a:rPr>
                        <a:t>24.2</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260557">
                <a:tc vMerge="1">
                  <a:txBody>
                    <a:bodyPr/>
                    <a:lstStyle/>
                    <a:p>
                      <a:pPr rtl="1"/>
                      <a:endParaRPr lang="fa-IR"/>
                    </a:p>
                  </a:txBody>
                  <a:tcPr/>
                </a:tc>
                <a:tc>
                  <a:txBody>
                    <a:bodyPr/>
                    <a:lstStyle/>
                    <a:p>
                      <a:pPr algn="ctr" rtl="1">
                        <a:lnSpc>
                          <a:spcPct val="115000"/>
                        </a:lnSpc>
                        <a:spcAft>
                          <a:spcPts val="0"/>
                        </a:spcAft>
                      </a:pPr>
                      <a:r>
                        <a:rPr lang="fa-IR" sz="1200" b="1">
                          <a:solidFill>
                            <a:srgbClr val="000000"/>
                          </a:solidFill>
                          <a:latin typeface="Arial"/>
                          <a:ea typeface="Times New Roman"/>
                          <a:cs typeface="B Lotus"/>
                        </a:rPr>
                        <a:t>حیطه حرکات ظریف</a:t>
                      </a:r>
                      <a:endParaRPr lang="en-US" sz="800">
                        <a:latin typeface="Times New Roman"/>
                        <a:ea typeface="Times New Roman"/>
                      </a:endParaRPr>
                    </a:p>
                  </a:txBody>
                  <a:tcPr marL="46606" marR="4660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400" b="1">
                          <a:solidFill>
                            <a:srgbClr val="000000"/>
                          </a:solidFill>
                          <a:latin typeface="Arial"/>
                          <a:ea typeface="Times New Roman"/>
                        </a:rPr>
                        <a:t>46.7</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400" b="1">
                          <a:solidFill>
                            <a:srgbClr val="000000"/>
                          </a:solidFill>
                          <a:latin typeface="Arial"/>
                          <a:ea typeface="Times New Roman"/>
                        </a:rPr>
                        <a:t>37.3</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260557">
                <a:tc vMerge="1">
                  <a:txBody>
                    <a:bodyPr/>
                    <a:lstStyle/>
                    <a:p>
                      <a:pPr rtl="1"/>
                      <a:endParaRPr lang="fa-IR"/>
                    </a:p>
                  </a:txBody>
                  <a:tcPr/>
                </a:tc>
                <a:tc>
                  <a:txBody>
                    <a:bodyPr/>
                    <a:lstStyle/>
                    <a:p>
                      <a:pPr algn="ctr" rtl="1">
                        <a:lnSpc>
                          <a:spcPct val="115000"/>
                        </a:lnSpc>
                        <a:spcAft>
                          <a:spcPts val="0"/>
                        </a:spcAft>
                      </a:pPr>
                      <a:r>
                        <a:rPr lang="fa-IR" sz="1200" b="1">
                          <a:solidFill>
                            <a:srgbClr val="000000"/>
                          </a:solidFill>
                          <a:latin typeface="Arial"/>
                          <a:ea typeface="Times New Roman"/>
                          <a:cs typeface="B Lotus"/>
                        </a:rPr>
                        <a:t>حیطه حل مساله</a:t>
                      </a:r>
                      <a:endParaRPr lang="en-US" sz="800">
                        <a:latin typeface="Times New Roman"/>
                        <a:ea typeface="Times New Roman"/>
                      </a:endParaRPr>
                    </a:p>
                  </a:txBody>
                  <a:tcPr marL="46606" marR="4660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400" b="1">
                          <a:solidFill>
                            <a:srgbClr val="000000"/>
                          </a:solidFill>
                          <a:latin typeface="Arial"/>
                          <a:ea typeface="Times New Roman"/>
                        </a:rPr>
                        <a:t>45.8</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400" b="1">
                          <a:solidFill>
                            <a:srgbClr val="000000"/>
                          </a:solidFill>
                          <a:latin typeface="Arial"/>
                          <a:ea typeface="Times New Roman"/>
                        </a:rPr>
                        <a:t>36.5</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260557">
                <a:tc vMerge="1">
                  <a:txBody>
                    <a:bodyPr/>
                    <a:lstStyle/>
                    <a:p>
                      <a:pPr rtl="1"/>
                      <a:endParaRPr lang="fa-IR"/>
                    </a:p>
                  </a:txBody>
                  <a:tcPr/>
                </a:tc>
                <a:tc>
                  <a:txBody>
                    <a:bodyPr/>
                    <a:lstStyle/>
                    <a:p>
                      <a:pPr algn="ctr" rtl="1">
                        <a:lnSpc>
                          <a:spcPct val="115000"/>
                        </a:lnSpc>
                        <a:spcAft>
                          <a:spcPts val="0"/>
                        </a:spcAft>
                      </a:pPr>
                      <a:r>
                        <a:rPr lang="fa-IR" sz="1200" b="1">
                          <a:solidFill>
                            <a:srgbClr val="000000"/>
                          </a:solidFill>
                          <a:latin typeface="Arial"/>
                          <a:ea typeface="Times New Roman"/>
                          <a:cs typeface="B Lotus"/>
                        </a:rPr>
                        <a:t>حیطه شخصی- اجتماعی</a:t>
                      </a:r>
                      <a:endParaRPr lang="en-US" sz="800">
                        <a:latin typeface="Times New Roman"/>
                        <a:ea typeface="Times New Roman"/>
                      </a:endParaRPr>
                    </a:p>
                  </a:txBody>
                  <a:tcPr marL="46606" marR="4660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400" b="1">
                          <a:solidFill>
                            <a:srgbClr val="000000"/>
                          </a:solidFill>
                          <a:latin typeface="Arial"/>
                          <a:ea typeface="Times New Roman"/>
                        </a:rPr>
                        <a:t>41.1</a:t>
                      </a:r>
                      <a:endParaRPr lang="en-US" sz="80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400" b="1" dirty="0">
                          <a:solidFill>
                            <a:srgbClr val="000000"/>
                          </a:solidFill>
                          <a:latin typeface="Arial"/>
                          <a:ea typeface="Times New Roman"/>
                        </a:rPr>
                        <a:t>29.2</a:t>
                      </a:r>
                      <a:endParaRPr lang="en-US" sz="800" dirty="0">
                        <a:latin typeface="Times New Roman"/>
                        <a:ea typeface="Times New Roman"/>
                      </a:endParaRPr>
                    </a:p>
                  </a:txBody>
                  <a:tcPr marL="46606" marR="466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bl>
          </a:graphicData>
        </a:graphic>
      </p:graphicFrame>
    </p:spTree>
  </p:cSld>
  <p:clrMapOvr>
    <a:masterClrMapping/>
  </p:clrMapOvr>
  <p:transition spd="slow">
    <p:zoom dir="in"/>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395288" y="0"/>
            <a:ext cx="8229600" cy="993775"/>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2800" dirty="0">
                <a:solidFill>
                  <a:srgbClr val="00FFFF"/>
                </a:solidFill>
                <a:effectLst>
                  <a:outerShdw blurRad="38100" dist="38100" dir="2700000" algn="tl">
                    <a:srgbClr val="000000"/>
                  </a:outerShdw>
                </a:effectLst>
              </a:rPr>
              <a:t>ASQ </a:t>
            </a:r>
            <a:br>
              <a:rPr lang="en-US" sz="2800" dirty="0">
                <a:solidFill>
                  <a:srgbClr val="00FFFF"/>
                </a:solidFill>
                <a:effectLst>
                  <a:outerShdw blurRad="38100" dist="38100" dir="2700000" algn="tl">
                    <a:srgbClr val="000000"/>
                  </a:outerShdw>
                </a:effectLst>
              </a:rPr>
            </a:br>
            <a:r>
              <a:rPr lang="fa-IR" sz="2800" dirty="0" smtClean="0">
                <a:solidFill>
                  <a:srgbClr val="FFFF00"/>
                </a:solidFill>
              </a:rPr>
              <a:t>دستورالعمل </a:t>
            </a:r>
            <a:r>
              <a:rPr lang="ar-SA" sz="2800" b="1" dirty="0" smtClean="0">
                <a:solidFill>
                  <a:srgbClr val="FFFF00"/>
                </a:solidFill>
              </a:rPr>
              <a:t>نحوه امتیاز دهی نهایی </a:t>
            </a:r>
            <a:endParaRPr lang="en-US" sz="2800" dirty="0">
              <a:solidFill>
                <a:srgbClr val="FFFF00"/>
              </a:solidFill>
            </a:endParaRPr>
          </a:p>
        </p:txBody>
      </p:sp>
      <p:graphicFrame>
        <p:nvGraphicFramePr>
          <p:cNvPr id="10" name="Table 9"/>
          <p:cNvGraphicFramePr>
            <a:graphicFrameLocks noGrp="1"/>
          </p:cNvGraphicFramePr>
          <p:nvPr/>
        </p:nvGraphicFramePr>
        <p:xfrm>
          <a:off x="1547813" y="2349500"/>
          <a:ext cx="6096000" cy="2222500"/>
        </p:xfrm>
        <a:graphic>
          <a:graphicData uri="http://schemas.openxmlformats.org/drawingml/2006/table">
            <a:tbl>
              <a:tblPr rtl="1"/>
              <a:tblGrid>
                <a:gridCol w="3267075"/>
                <a:gridCol w="523875"/>
                <a:gridCol w="871538"/>
                <a:gridCol w="784225"/>
                <a:gridCol w="649287"/>
              </a:tblGrid>
              <a:tr h="193675">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برقراری ارتباط</a:t>
                      </a: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5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 ماهگی</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ts val="2100"/>
                        </a:lnSpc>
                        <a:spcBef>
                          <a:spcPct val="0"/>
                        </a:spcBef>
                        <a:spcAft>
                          <a:spcPct val="0"/>
                        </a:spcAft>
                        <a:buClrTx/>
                        <a:buSzTx/>
                        <a:buFontTx/>
                        <a:buNone/>
                        <a:tabLst/>
                      </a:pPr>
                      <a:endParaRPr kumimoji="0" lang="fa-IR"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93675">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1-آیا کودک جیغ می زند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825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2-زمانی که کودک با صدای خودش بازی می کند ، آیا از خودش صداهای کلفت یا حلقی مانند قرقر یا خرخر را در می آورد؟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825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3- زمانی که خارج از دید کودک هستید و او را صدا می کنید ،آیا به سمت شما بر می گردد؟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825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4- زمانی که صدای بلندی می آید ، آیا کودک برمی گردد تا ببیند آن صدا از کجا آمد؟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825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5- آیا کودک صداهایی مانند «دا»،«گا » ، « با » را از خودش در می آورد؟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1825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6-اگر صداهایی که کودکتان از خودش در می آورد را تقلید کنید ، آیا آن صداها را بعد از شما تکرار می کند ؟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03200">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17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جمع کل __</a:t>
                      </a:r>
                      <a:r>
                        <a:rPr kumimoji="0" lang="fa-IR" sz="1700" b="0" i="0" u="none" strike="noStrike" cap="none" normalizeH="0" baseline="0" dirty="0" smtClean="0">
                          <a:ln>
                            <a:noFill/>
                          </a:ln>
                          <a:solidFill>
                            <a:srgbClr val="FF0000"/>
                          </a:solidFill>
                          <a:effectLst/>
                          <a:latin typeface="Times New Roman" pitchFamily="18" charset="0"/>
                          <a:ea typeface="Times New Roman" pitchFamily="18" charset="0"/>
                          <a:cs typeface="B Zar" pitchFamily="2" charset="-78"/>
                        </a:rPr>
                        <a:t>30</a:t>
                      </a:r>
                      <a:r>
                        <a:rPr kumimoji="0" lang="fa-IR" sz="17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_</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401" marR="66401"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graphicFrame>
        <p:nvGraphicFramePr>
          <p:cNvPr id="11" name="Table 10"/>
          <p:cNvGraphicFramePr>
            <a:graphicFrameLocks noGrp="1"/>
          </p:cNvGraphicFramePr>
          <p:nvPr/>
        </p:nvGraphicFramePr>
        <p:xfrm>
          <a:off x="611560" y="4437112"/>
          <a:ext cx="7776865" cy="2348879"/>
        </p:xfrm>
        <a:graphic>
          <a:graphicData uri="http://schemas.openxmlformats.org/drawingml/2006/table">
            <a:tbl>
              <a:tblPr rtl="1"/>
              <a:tblGrid>
                <a:gridCol w="937719"/>
                <a:gridCol w="2509918"/>
                <a:gridCol w="2241196"/>
                <a:gridCol w="1411709"/>
                <a:gridCol w="676323"/>
              </a:tblGrid>
              <a:tr h="231329">
                <a:tc>
                  <a:txBody>
                    <a:bodyPr/>
                    <a:lstStyle/>
                    <a:p>
                      <a:pPr rtl="1">
                        <a:lnSpc>
                          <a:spcPct val="115000"/>
                        </a:lnSpc>
                      </a:pPr>
                      <a:endParaRPr lang="en-US" sz="1000" dirty="0">
                        <a:latin typeface="Calibri"/>
                        <a:ea typeface="Times New Roman"/>
                      </a:endParaRPr>
                    </a:p>
                  </a:txBody>
                  <a:tcPr marL="63810" marR="63810" marT="0" marB="0" anchor="ctr">
                    <a:lnL>
                      <a:noFill/>
                    </a:lnL>
                    <a:lnR>
                      <a:noFill/>
                    </a:lnR>
                    <a:lnT>
                      <a:noFill/>
                    </a:lnT>
                    <a:lnB>
                      <a:noFill/>
                    </a:lnB>
                  </a:tcPr>
                </a:tc>
                <a:tc gridSpan="3">
                  <a:txBody>
                    <a:bodyPr/>
                    <a:lstStyle/>
                    <a:p>
                      <a:pPr algn="r" rtl="1">
                        <a:lnSpc>
                          <a:spcPct val="115000"/>
                        </a:lnSpc>
                        <a:spcAft>
                          <a:spcPts val="0"/>
                        </a:spcAft>
                      </a:pPr>
                      <a:r>
                        <a:rPr lang="fa-IR" sz="1300" dirty="0">
                          <a:solidFill>
                            <a:srgbClr val="000000"/>
                          </a:solidFill>
                          <a:latin typeface="Arial"/>
                          <a:ea typeface="Times New Roman"/>
                          <a:cs typeface="B Lotus"/>
                        </a:rPr>
                        <a:t> نقاط برش </a:t>
                      </a:r>
                      <a:r>
                        <a:rPr lang="en-US" sz="1300" dirty="0">
                          <a:solidFill>
                            <a:srgbClr val="000000"/>
                          </a:solidFill>
                          <a:latin typeface="Arial"/>
                          <a:ea typeface="Times New Roman"/>
                          <a:cs typeface="B Lotus"/>
                        </a:rPr>
                        <a:t>ASQ</a:t>
                      </a:r>
                      <a:r>
                        <a:rPr lang="fa-IR" sz="1300" dirty="0">
                          <a:solidFill>
                            <a:srgbClr val="000000"/>
                          </a:solidFill>
                          <a:latin typeface="Arial"/>
                          <a:ea typeface="Times New Roman"/>
                          <a:cs typeface="B Lotus"/>
                        </a:rPr>
                        <a:t> در کودکان  ایرانی   </a:t>
                      </a:r>
                      <a:endParaRPr lang="en-US" sz="1100" dirty="0">
                        <a:latin typeface="Times New Roman"/>
                        <a:ea typeface="Times New Roman"/>
                      </a:endParaRPr>
                    </a:p>
                  </a:txBody>
                  <a:tcPr marL="63810" marR="6381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en-US" sz="1100">
                          <a:latin typeface="Times New Roman"/>
                          <a:ea typeface="Times New Roman"/>
                        </a:rPr>
                        <a:t> </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r>
              <a:tr h="605015">
                <a:tc>
                  <a:txBody>
                    <a:bodyPr/>
                    <a:lstStyle/>
                    <a:p>
                      <a:pPr rtl="1">
                        <a:lnSpc>
                          <a:spcPct val="115000"/>
                        </a:lnSpc>
                      </a:pPr>
                      <a:endParaRPr lang="en-US" sz="1000">
                        <a:latin typeface="Calibri"/>
                        <a:ea typeface="Times New Roman"/>
                      </a:endParaRPr>
                    </a:p>
                  </a:txBody>
                  <a:tcPr marL="63810" marR="6381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rtl="1">
                        <a:lnSpc>
                          <a:spcPct val="115000"/>
                        </a:lnSpc>
                        <a:spcAft>
                          <a:spcPts val="0"/>
                        </a:spcAft>
                      </a:pPr>
                      <a:r>
                        <a:rPr lang="fa-IR" sz="1700" b="1">
                          <a:solidFill>
                            <a:srgbClr val="000000"/>
                          </a:solidFill>
                          <a:latin typeface="Times New Roman"/>
                          <a:ea typeface="Times New Roman"/>
                          <a:cs typeface="Arial"/>
                        </a:rPr>
                        <a:t>حیطه ها </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ctr" rtl="1">
                        <a:lnSpc>
                          <a:spcPct val="115000"/>
                        </a:lnSpc>
                        <a:spcAft>
                          <a:spcPts val="0"/>
                        </a:spcAft>
                      </a:pPr>
                      <a:r>
                        <a:rPr lang="fa-IR" sz="1700" b="1">
                          <a:solidFill>
                            <a:srgbClr val="000000"/>
                          </a:solidFill>
                          <a:latin typeface="Arial"/>
                          <a:ea typeface="Times New Roman"/>
                          <a:cs typeface="B Lotus"/>
                        </a:rPr>
                        <a:t>یک انحراف پایین تر از میانگین</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1">
                        <a:lnSpc>
                          <a:spcPct val="115000"/>
                        </a:lnSpc>
                        <a:spcAft>
                          <a:spcPts val="0"/>
                        </a:spcAft>
                      </a:pPr>
                      <a:r>
                        <a:rPr lang="fa-IR" sz="1700" b="1">
                          <a:solidFill>
                            <a:srgbClr val="000000"/>
                          </a:solidFill>
                          <a:latin typeface="Arial"/>
                          <a:ea typeface="Times New Roman"/>
                          <a:cs typeface="B Lotus"/>
                        </a:rPr>
                        <a:t>دو انحراف پایین تر از میانگین</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r>
              <a:tr h="302507">
                <a:tc rowSpan="5">
                  <a:txBody>
                    <a:bodyPr/>
                    <a:lstStyle/>
                    <a:p>
                      <a:pPr algn="ctr" rtl="1">
                        <a:lnSpc>
                          <a:spcPct val="115000"/>
                        </a:lnSpc>
                        <a:spcAft>
                          <a:spcPts val="0"/>
                        </a:spcAft>
                      </a:pPr>
                      <a:r>
                        <a:rPr lang="fa-IR" sz="1500" b="1">
                          <a:solidFill>
                            <a:srgbClr val="000000"/>
                          </a:solidFill>
                          <a:latin typeface="Times New Roman"/>
                          <a:ea typeface="Times New Roman"/>
                          <a:cs typeface="Arial"/>
                        </a:rPr>
                        <a:t>شش ماهگی</a:t>
                      </a:r>
                      <a:endParaRPr lang="en-US" sz="1100">
                        <a:latin typeface="Times New Roman"/>
                        <a:ea typeface="Times New Roman"/>
                      </a:endParaRPr>
                    </a:p>
                  </a:txBody>
                  <a:tcPr marL="63810" marR="6381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8D8D8"/>
                    </a:solidFill>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برقراری ارتباط</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38.9</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dirty="0">
                          <a:solidFill>
                            <a:srgbClr val="000000"/>
                          </a:solidFill>
                          <a:latin typeface="Arial"/>
                          <a:ea typeface="Times New Roman"/>
                        </a:rPr>
                        <a:t>27.9</a:t>
                      </a:r>
                      <a:endParaRPr lang="en-US" sz="1100" dirty="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حرکات درشت</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27.3</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a:solidFill>
                            <a:srgbClr val="000000"/>
                          </a:solidFill>
                          <a:latin typeface="Arial"/>
                          <a:ea typeface="Times New Roman"/>
                        </a:rPr>
                        <a:t>10.4</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حرکات ظریف</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41.4</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a:solidFill>
                            <a:srgbClr val="000000"/>
                          </a:solidFill>
                          <a:latin typeface="Arial"/>
                          <a:ea typeface="Times New Roman"/>
                        </a:rPr>
                        <a:t>30.7</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حل مساله</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41.7</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a:solidFill>
                            <a:srgbClr val="000000"/>
                          </a:solidFill>
                          <a:latin typeface="Arial"/>
                          <a:ea typeface="Times New Roman"/>
                        </a:rPr>
                        <a:t>31.3</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شخصی- اجتماعی</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34.2</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dirty="0">
                          <a:solidFill>
                            <a:srgbClr val="000000"/>
                          </a:solidFill>
                          <a:latin typeface="Arial"/>
                          <a:ea typeface="Times New Roman"/>
                        </a:rPr>
                        <a:t>20.8</a:t>
                      </a:r>
                      <a:endParaRPr lang="en-US" sz="1100" dirty="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bl>
          </a:graphicData>
        </a:graphic>
      </p:graphicFrame>
      <p:sp>
        <p:nvSpPr>
          <p:cNvPr id="26681" name="Rectangle 11"/>
          <p:cNvSpPr>
            <a:spLocks noChangeArrowheads="1"/>
          </p:cNvSpPr>
          <p:nvPr/>
        </p:nvSpPr>
        <p:spPr bwMode="auto">
          <a:xfrm>
            <a:off x="0" y="981075"/>
            <a:ext cx="9144000" cy="1200150"/>
          </a:xfrm>
          <a:prstGeom prst="rect">
            <a:avLst/>
          </a:prstGeom>
          <a:noFill/>
          <a:ln w="9525">
            <a:noFill/>
            <a:miter lim="800000"/>
            <a:headEnd/>
            <a:tailEnd/>
          </a:ln>
        </p:spPr>
        <p:txBody>
          <a:bodyPr>
            <a:spAutoFit/>
          </a:bodyPr>
          <a:lstStyle/>
          <a:p>
            <a:pPr marL="514350" indent="-514350">
              <a:buFontTx/>
              <a:buAutoNum type="arabicPeriod" startAt="7"/>
            </a:pPr>
            <a:r>
              <a:rPr lang="ar-SA" sz="2400" dirty="0">
                <a:cs typeface="B Koodak" pitchFamily="2" charset="-78"/>
              </a:rPr>
              <a:t>چنانچه امتیازات در بین دو ستون  "یک انحراف پایین تر از میانگین" و "دو انحراف پایین تر از میانگین"قرارگیردباید پدرومادرتمرین هایی برای رشد ویادگیری کودک درسنین مربوطه انجام دهدومجددا تست برای کودک انجام گیرد </a:t>
            </a:r>
            <a:endParaRPr lang="fa-IR" sz="2400" dirty="0">
              <a:cs typeface="B Koodak" pitchFamily="2" charset="-78"/>
            </a:endParaRPr>
          </a:p>
        </p:txBody>
      </p:sp>
    </p:spTree>
  </p:cSld>
  <p:clrMapOvr>
    <a:masterClrMapping/>
  </p:clrMapOvr>
  <p:transition spd="slow">
    <p:zoom dir="in"/>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395288" y="0"/>
            <a:ext cx="8229600" cy="993775"/>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2800" dirty="0">
                <a:solidFill>
                  <a:srgbClr val="00FFFF"/>
                </a:solidFill>
                <a:effectLst>
                  <a:outerShdw blurRad="38100" dist="38100" dir="2700000" algn="tl">
                    <a:srgbClr val="000000"/>
                  </a:outerShdw>
                </a:effectLst>
              </a:rPr>
              <a:t>ASQ </a:t>
            </a:r>
            <a:br>
              <a:rPr lang="en-US" sz="2800" dirty="0">
                <a:solidFill>
                  <a:srgbClr val="00FFFF"/>
                </a:solidFill>
                <a:effectLst>
                  <a:outerShdw blurRad="38100" dist="38100" dir="2700000" algn="tl">
                    <a:srgbClr val="000000"/>
                  </a:outerShdw>
                </a:effectLst>
              </a:rPr>
            </a:br>
            <a:r>
              <a:rPr lang="fa-IR" sz="2800" dirty="0" smtClean="0">
                <a:solidFill>
                  <a:srgbClr val="FFFF00"/>
                </a:solidFill>
              </a:rPr>
              <a:t>دستورالعمل </a:t>
            </a:r>
            <a:r>
              <a:rPr lang="ar-SA" sz="2800" b="1" dirty="0" smtClean="0">
                <a:solidFill>
                  <a:srgbClr val="FFFF00"/>
                </a:solidFill>
              </a:rPr>
              <a:t>نحوه امتیاز دهی نهایی </a:t>
            </a:r>
            <a:endParaRPr lang="en-US" sz="2800" dirty="0">
              <a:solidFill>
                <a:srgbClr val="FFFF00"/>
              </a:solidFill>
            </a:endParaRPr>
          </a:p>
        </p:txBody>
      </p:sp>
      <p:graphicFrame>
        <p:nvGraphicFramePr>
          <p:cNvPr id="11" name="Table 10"/>
          <p:cNvGraphicFramePr>
            <a:graphicFrameLocks noGrp="1"/>
          </p:cNvGraphicFramePr>
          <p:nvPr/>
        </p:nvGraphicFramePr>
        <p:xfrm>
          <a:off x="611560" y="4437112"/>
          <a:ext cx="7776865" cy="2348879"/>
        </p:xfrm>
        <a:graphic>
          <a:graphicData uri="http://schemas.openxmlformats.org/drawingml/2006/table">
            <a:tbl>
              <a:tblPr rtl="1"/>
              <a:tblGrid>
                <a:gridCol w="937719"/>
                <a:gridCol w="2509918"/>
                <a:gridCol w="2241196"/>
                <a:gridCol w="1411709"/>
                <a:gridCol w="676323"/>
              </a:tblGrid>
              <a:tr h="231329">
                <a:tc>
                  <a:txBody>
                    <a:bodyPr/>
                    <a:lstStyle/>
                    <a:p>
                      <a:pPr rtl="1">
                        <a:lnSpc>
                          <a:spcPct val="115000"/>
                        </a:lnSpc>
                      </a:pPr>
                      <a:endParaRPr lang="en-US" sz="1000" dirty="0">
                        <a:latin typeface="Calibri"/>
                        <a:ea typeface="Times New Roman"/>
                      </a:endParaRPr>
                    </a:p>
                  </a:txBody>
                  <a:tcPr marL="63810" marR="63810" marT="0" marB="0" anchor="ctr">
                    <a:lnL>
                      <a:noFill/>
                    </a:lnL>
                    <a:lnR>
                      <a:noFill/>
                    </a:lnR>
                    <a:lnT>
                      <a:noFill/>
                    </a:lnT>
                    <a:lnB>
                      <a:noFill/>
                    </a:lnB>
                  </a:tcPr>
                </a:tc>
                <a:tc gridSpan="3">
                  <a:txBody>
                    <a:bodyPr/>
                    <a:lstStyle/>
                    <a:p>
                      <a:pPr algn="r" rtl="1">
                        <a:lnSpc>
                          <a:spcPct val="115000"/>
                        </a:lnSpc>
                        <a:spcAft>
                          <a:spcPts val="0"/>
                        </a:spcAft>
                      </a:pPr>
                      <a:r>
                        <a:rPr lang="fa-IR" sz="1300" dirty="0">
                          <a:solidFill>
                            <a:srgbClr val="000000"/>
                          </a:solidFill>
                          <a:latin typeface="Arial"/>
                          <a:ea typeface="Times New Roman"/>
                          <a:cs typeface="B Lotus"/>
                        </a:rPr>
                        <a:t> نقاط برش </a:t>
                      </a:r>
                      <a:r>
                        <a:rPr lang="en-US" sz="1300" dirty="0">
                          <a:solidFill>
                            <a:srgbClr val="000000"/>
                          </a:solidFill>
                          <a:latin typeface="Arial"/>
                          <a:ea typeface="Times New Roman"/>
                          <a:cs typeface="B Lotus"/>
                        </a:rPr>
                        <a:t>ASQ</a:t>
                      </a:r>
                      <a:r>
                        <a:rPr lang="fa-IR" sz="1300" dirty="0">
                          <a:solidFill>
                            <a:srgbClr val="000000"/>
                          </a:solidFill>
                          <a:latin typeface="Arial"/>
                          <a:ea typeface="Times New Roman"/>
                          <a:cs typeface="B Lotus"/>
                        </a:rPr>
                        <a:t> در کودکان  ایرانی   </a:t>
                      </a:r>
                      <a:endParaRPr lang="en-US" sz="1100" dirty="0">
                        <a:latin typeface="Times New Roman"/>
                        <a:ea typeface="Times New Roman"/>
                      </a:endParaRPr>
                    </a:p>
                  </a:txBody>
                  <a:tcPr marL="63810" marR="6381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en-US" sz="1100">
                          <a:latin typeface="Times New Roman"/>
                          <a:ea typeface="Times New Roman"/>
                        </a:rPr>
                        <a:t> </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r>
              <a:tr h="605015">
                <a:tc>
                  <a:txBody>
                    <a:bodyPr/>
                    <a:lstStyle/>
                    <a:p>
                      <a:pPr rtl="1">
                        <a:lnSpc>
                          <a:spcPct val="115000"/>
                        </a:lnSpc>
                      </a:pPr>
                      <a:endParaRPr lang="en-US" sz="1000">
                        <a:latin typeface="Calibri"/>
                        <a:ea typeface="Times New Roman"/>
                      </a:endParaRPr>
                    </a:p>
                  </a:txBody>
                  <a:tcPr marL="63810" marR="6381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rtl="1">
                        <a:lnSpc>
                          <a:spcPct val="115000"/>
                        </a:lnSpc>
                        <a:spcAft>
                          <a:spcPts val="0"/>
                        </a:spcAft>
                      </a:pPr>
                      <a:r>
                        <a:rPr lang="fa-IR" sz="1700" b="1" dirty="0">
                          <a:solidFill>
                            <a:srgbClr val="000000"/>
                          </a:solidFill>
                          <a:latin typeface="Times New Roman"/>
                          <a:ea typeface="Times New Roman"/>
                          <a:cs typeface="Arial"/>
                        </a:rPr>
                        <a:t>حیطه ها </a:t>
                      </a:r>
                      <a:endParaRPr lang="en-US" sz="1100" dirty="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ctr" rtl="1">
                        <a:lnSpc>
                          <a:spcPct val="115000"/>
                        </a:lnSpc>
                        <a:spcAft>
                          <a:spcPts val="0"/>
                        </a:spcAft>
                      </a:pPr>
                      <a:r>
                        <a:rPr lang="fa-IR" sz="1700" b="1">
                          <a:solidFill>
                            <a:srgbClr val="000000"/>
                          </a:solidFill>
                          <a:latin typeface="Arial"/>
                          <a:ea typeface="Times New Roman"/>
                          <a:cs typeface="B Lotus"/>
                        </a:rPr>
                        <a:t>یک انحراف پایین تر از میانگین</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1">
                        <a:lnSpc>
                          <a:spcPct val="115000"/>
                        </a:lnSpc>
                        <a:spcAft>
                          <a:spcPts val="0"/>
                        </a:spcAft>
                      </a:pPr>
                      <a:r>
                        <a:rPr lang="fa-IR" sz="1700" b="1">
                          <a:solidFill>
                            <a:srgbClr val="000000"/>
                          </a:solidFill>
                          <a:latin typeface="Arial"/>
                          <a:ea typeface="Times New Roman"/>
                          <a:cs typeface="B Lotus"/>
                        </a:rPr>
                        <a:t>دو انحراف پایین تر از میانگین</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r>
              <a:tr h="302507">
                <a:tc rowSpan="5">
                  <a:txBody>
                    <a:bodyPr/>
                    <a:lstStyle/>
                    <a:p>
                      <a:pPr algn="ctr" rtl="1">
                        <a:lnSpc>
                          <a:spcPct val="115000"/>
                        </a:lnSpc>
                        <a:spcAft>
                          <a:spcPts val="0"/>
                        </a:spcAft>
                      </a:pPr>
                      <a:r>
                        <a:rPr lang="fa-IR" sz="1500" b="1">
                          <a:solidFill>
                            <a:srgbClr val="000000"/>
                          </a:solidFill>
                          <a:latin typeface="Times New Roman"/>
                          <a:ea typeface="Times New Roman"/>
                          <a:cs typeface="Arial"/>
                        </a:rPr>
                        <a:t>شش ماهگی</a:t>
                      </a:r>
                      <a:endParaRPr lang="en-US" sz="1100">
                        <a:latin typeface="Times New Roman"/>
                        <a:ea typeface="Times New Roman"/>
                      </a:endParaRPr>
                    </a:p>
                  </a:txBody>
                  <a:tcPr marL="63810" marR="6381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8D8D8"/>
                    </a:solidFill>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برقراری ارتباط</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38.9</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dirty="0">
                          <a:solidFill>
                            <a:srgbClr val="000000"/>
                          </a:solidFill>
                          <a:latin typeface="Arial"/>
                          <a:ea typeface="Times New Roman"/>
                        </a:rPr>
                        <a:t>27.9</a:t>
                      </a:r>
                      <a:endParaRPr lang="en-US" sz="1100" dirty="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حرکات درشت</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27.3</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a:solidFill>
                            <a:srgbClr val="000000"/>
                          </a:solidFill>
                          <a:latin typeface="Arial"/>
                          <a:ea typeface="Times New Roman"/>
                        </a:rPr>
                        <a:t>10.4</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حرکات ظریف</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41.4</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a:solidFill>
                            <a:srgbClr val="000000"/>
                          </a:solidFill>
                          <a:latin typeface="Arial"/>
                          <a:ea typeface="Times New Roman"/>
                        </a:rPr>
                        <a:t>30.7</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حل مساله</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41.7</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a:solidFill>
                            <a:srgbClr val="000000"/>
                          </a:solidFill>
                          <a:latin typeface="Arial"/>
                          <a:ea typeface="Times New Roman"/>
                        </a:rPr>
                        <a:t>31.3</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r h="302507">
                <a:tc vMerge="1">
                  <a:txBody>
                    <a:bodyPr/>
                    <a:lstStyle/>
                    <a:p>
                      <a:pPr rtl="1"/>
                      <a:endParaRPr lang="fa-IR"/>
                    </a:p>
                  </a:txBody>
                  <a:tcPr/>
                </a:tc>
                <a:tc>
                  <a:txBody>
                    <a:bodyPr/>
                    <a:lstStyle/>
                    <a:p>
                      <a:pPr algn="ctr" rtl="1">
                        <a:lnSpc>
                          <a:spcPct val="115000"/>
                        </a:lnSpc>
                        <a:spcAft>
                          <a:spcPts val="0"/>
                        </a:spcAft>
                      </a:pPr>
                      <a:r>
                        <a:rPr lang="fa-IR" sz="1700" b="1">
                          <a:solidFill>
                            <a:srgbClr val="000000"/>
                          </a:solidFill>
                          <a:latin typeface="Arial"/>
                          <a:ea typeface="Times New Roman"/>
                          <a:cs typeface="B Lotus"/>
                        </a:rPr>
                        <a:t>حیطه شخصی- اجتماعی</a:t>
                      </a:r>
                      <a:endParaRPr lang="en-US" sz="1100">
                        <a:latin typeface="Times New Roman"/>
                        <a:ea typeface="Times New Roman"/>
                      </a:endParaRPr>
                    </a:p>
                  </a:txBody>
                  <a:tcPr marL="63810" marR="6381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a:lnSpc>
                          <a:spcPct val="115000"/>
                        </a:lnSpc>
                        <a:spcAft>
                          <a:spcPts val="0"/>
                        </a:spcAft>
                      </a:pPr>
                      <a:r>
                        <a:rPr lang="en-US" sz="1700" b="1">
                          <a:solidFill>
                            <a:srgbClr val="000000"/>
                          </a:solidFill>
                          <a:latin typeface="Arial"/>
                          <a:ea typeface="Times New Roman"/>
                        </a:rPr>
                        <a:t>34.2</a:t>
                      </a:r>
                      <a:endParaRPr lang="en-US" sz="110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2">
                  <a:txBody>
                    <a:bodyPr/>
                    <a:lstStyle/>
                    <a:p>
                      <a:pPr algn="ctr" rtl="0">
                        <a:lnSpc>
                          <a:spcPct val="115000"/>
                        </a:lnSpc>
                        <a:spcAft>
                          <a:spcPts val="0"/>
                        </a:spcAft>
                      </a:pPr>
                      <a:r>
                        <a:rPr lang="en-US" sz="1700" b="1" dirty="0">
                          <a:solidFill>
                            <a:srgbClr val="000000"/>
                          </a:solidFill>
                          <a:latin typeface="Arial"/>
                          <a:ea typeface="Times New Roman"/>
                        </a:rPr>
                        <a:t>20.8</a:t>
                      </a:r>
                      <a:endParaRPr lang="en-US" sz="1100" dirty="0">
                        <a:latin typeface="Times New Roman"/>
                        <a:ea typeface="Times New Roman"/>
                      </a:endParaRPr>
                    </a:p>
                  </a:txBody>
                  <a:tcPr marL="63810" marR="638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pPr rtl="1"/>
                      <a:endParaRPr lang="fa-IR"/>
                    </a:p>
                  </a:txBody>
                  <a:tcPr/>
                </a:tc>
              </a:tr>
            </a:tbl>
          </a:graphicData>
        </a:graphic>
      </p:graphicFrame>
      <p:sp>
        <p:nvSpPr>
          <p:cNvPr id="27652" name="Rectangle 11"/>
          <p:cNvSpPr>
            <a:spLocks noChangeArrowheads="1"/>
          </p:cNvSpPr>
          <p:nvPr/>
        </p:nvSpPr>
        <p:spPr bwMode="auto">
          <a:xfrm>
            <a:off x="0" y="981075"/>
            <a:ext cx="9144000" cy="954088"/>
          </a:xfrm>
          <a:prstGeom prst="rect">
            <a:avLst/>
          </a:prstGeom>
          <a:noFill/>
          <a:ln w="9525">
            <a:noFill/>
            <a:miter lim="800000"/>
            <a:headEnd/>
            <a:tailEnd/>
          </a:ln>
        </p:spPr>
        <p:txBody>
          <a:bodyPr>
            <a:spAutoFit/>
          </a:bodyPr>
          <a:lstStyle/>
          <a:p>
            <a:pPr marL="514350" indent="-514350">
              <a:buFont typeface="Arial" pitchFamily="34" charset="0"/>
              <a:buAutoNum type="arabicPeriod" startAt="8"/>
            </a:pPr>
            <a:r>
              <a:rPr lang="fa-IR" sz="2800" dirty="0">
                <a:cs typeface="B Koodak" pitchFamily="2" charset="-78"/>
              </a:rPr>
              <a:t>اگربرای باردوم ارزیابی </a:t>
            </a:r>
            <a:r>
              <a:rPr lang="ar-SA" sz="2800" dirty="0">
                <a:cs typeface="B Koodak" pitchFamily="2" charset="-78"/>
              </a:rPr>
              <a:t>بالاتراز ستون "یک انحراف پایین ترازمیانگین”</a:t>
            </a:r>
            <a:r>
              <a:rPr lang="fa-IR" sz="2800" dirty="0">
                <a:cs typeface="B Koodak" pitchFamily="2" charset="-78"/>
              </a:rPr>
              <a:t> </a:t>
            </a:r>
            <a:r>
              <a:rPr lang="ar-SA" sz="2800" dirty="0">
                <a:cs typeface="B Koodak" pitchFamily="2" charset="-78"/>
              </a:rPr>
              <a:t>قرارنگیرد کودک برای پیگیری و ارزیابی های دقیق تر ارجاع شود.</a:t>
            </a:r>
            <a:endParaRPr lang="fa-IR" sz="2800" dirty="0">
              <a:cs typeface="B Koodak" pitchFamily="2" charset="-78"/>
            </a:endParaRPr>
          </a:p>
        </p:txBody>
      </p:sp>
      <p:graphicFrame>
        <p:nvGraphicFramePr>
          <p:cNvPr id="6" name="Table 5"/>
          <p:cNvGraphicFramePr>
            <a:graphicFrameLocks noGrp="1"/>
          </p:cNvGraphicFramePr>
          <p:nvPr/>
        </p:nvGraphicFramePr>
        <p:xfrm>
          <a:off x="1524000" y="2205038"/>
          <a:ext cx="6096000" cy="2222500"/>
        </p:xfrm>
        <a:graphic>
          <a:graphicData uri="http://schemas.openxmlformats.org/drawingml/2006/table">
            <a:tbl>
              <a:tblPr rtl="1"/>
              <a:tblGrid>
                <a:gridCol w="3287712"/>
                <a:gridCol w="527050"/>
                <a:gridCol w="876300"/>
                <a:gridCol w="750888"/>
                <a:gridCol w="654050"/>
              </a:tblGrid>
              <a:tr h="260350">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برقراری ارتباط</a:t>
                      </a: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6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 ماهگی</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1-آیا کودک جیغ می زند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2-زمانی که کودک با صدای خودش بازی می کند ، آیا از خودش صداهای کلفت یا حلقی مانند قرقر یا خرخر را در می آورد؟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3- زمانی که خارج از دید کودک هستید و او را صدا می کنید ،آیا به سمت شما بر می گردد؟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4- زمانی که صدای بلندی می آید ، آیا کودک برمی گردد تا ببیند آن صدا از کجا آمد؟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5- آیا کودک صداهایی مانند «دا»،«گا » ، « با » را از خودش در می آورد؟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6-اگر صداهایی که کودکتان از خودش در می آورد را تقلید کنید ، آیا آن صداها را بعد از شما تکرار می کند ؟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a:t>
                      </a:r>
                      <a:r>
                        <a:rPr kumimoji="0" lang="fa-IR" sz="1800" b="0" i="0" u="none" strike="noStrike" cap="none" normalizeH="0" baseline="0" smtClean="0">
                          <a:ln>
                            <a:noFill/>
                          </a:ln>
                          <a:solidFill>
                            <a:srgbClr val="FF0000"/>
                          </a:solidFill>
                          <a:effectLst/>
                          <a:latin typeface="Times New Roman" pitchFamily="18" charset="0"/>
                          <a:ea typeface="Times New Roman" pitchFamily="18" charset="0"/>
                          <a:cs typeface="B Zar" pitchFamily="2" charset="-78"/>
                        </a:rPr>
                        <a:t>40</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_</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Tree>
  </p:cSld>
  <p:clrMapOvr>
    <a:masterClrMapping/>
  </p:clrMapOvr>
  <p:transition spd="slow">
    <p:zoom dir="in"/>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468313" y="0"/>
            <a:ext cx="8229600" cy="993775"/>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normAutofit fontScale="90000"/>
          </a:bodyPr>
          <a:lstStyle/>
          <a:p>
            <a:pPr>
              <a:defRPr/>
            </a:pPr>
            <a:r>
              <a:rPr lang="en-US" sz="3200" dirty="0">
                <a:solidFill>
                  <a:srgbClr val="00FFFF"/>
                </a:solidFill>
                <a:effectLst>
                  <a:outerShdw blurRad="38100" dist="38100" dir="2700000" algn="tl">
                    <a:srgbClr val="000000"/>
                  </a:outerShdw>
                </a:effectLst>
              </a:rPr>
              <a:t>ASQ </a:t>
            </a:r>
            <a:br>
              <a:rPr lang="en-US" sz="3200" dirty="0">
                <a:solidFill>
                  <a:srgbClr val="00FFFF"/>
                </a:solidFill>
                <a:effectLst>
                  <a:outerShdw blurRad="38100" dist="38100" dir="2700000" algn="tl">
                    <a:srgbClr val="000000"/>
                  </a:outerShdw>
                </a:effectLst>
              </a:rPr>
            </a:br>
            <a:r>
              <a:rPr lang="fa-IR" sz="3200" dirty="0" smtClean="0">
                <a:solidFill>
                  <a:srgbClr val="FFFF00"/>
                </a:solidFill>
              </a:rPr>
              <a:t>دستورالعمل </a:t>
            </a:r>
            <a:r>
              <a:rPr lang="ar-SA" sz="3200" b="1" dirty="0" smtClean="0">
                <a:solidFill>
                  <a:srgbClr val="FFFF00"/>
                </a:solidFill>
              </a:rPr>
              <a:t>نحوه امتیاز دهی نهایی </a:t>
            </a:r>
            <a:endParaRPr lang="en-US" sz="3200" dirty="0">
              <a:solidFill>
                <a:srgbClr val="FFFF00"/>
              </a:solidFill>
            </a:endParaRPr>
          </a:p>
        </p:txBody>
      </p:sp>
      <p:sp>
        <p:nvSpPr>
          <p:cNvPr id="28675" name="Rectangle 4"/>
          <p:cNvSpPr>
            <a:spLocks noChangeArrowheads="1"/>
          </p:cNvSpPr>
          <p:nvPr/>
        </p:nvSpPr>
        <p:spPr bwMode="auto">
          <a:xfrm>
            <a:off x="0" y="1196975"/>
            <a:ext cx="8820150" cy="1076325"/>
          </a:xfrm>
          <a:prstGeom prst="rect">
            <a:avLst/>
          </a:prstGeom>
          <a:noFill/>
          <a:ln w="9525">
            <a:noFill/>
            <a:miter lim="800000"/>
            <a:headEnd/>
            <a:tailEnd/>
          </a:ln>
        </p:spPr>
        <p:txBody>
          <a:bodyPr>
            <a:spAutoFit/>
          </a:bodyPr>
          <a:lstStyle/>
          <a:p>
            <a:pPr marL="514350" indent="-514350">
              <a:buFont typeface="Arial" pitchFamily="34" charset="0"/>
              <a:buAutoNum type="arabicPeriod" startAt="9"/>
            </a:pPr>
            <a:r>
              <a:rPr lang="ar-SA" sz="3200" dirty="0">
                <a:cs typeface="B Koodak" pitchFamily="2" charset="-78"/>
              </a:rPr>
              <a:t>بخش سوا لات عمومی</a:t>
            </a:r>
            <a:r>
              <a:rPr lang="fa-IR" sz="3200" dirty="0">
                <a:cs typeface="B Koodak" pitchFamily="2" charset="-78"/>
              </a:rPr>
              <a:t>،</a:t>
            </a:r>
            <a:r>
              <a:rPr lang="ar-SA" sz="3200" dirty="0">
                <a:cs typeface="B Koodak" pitchFamily="2" charset="-78"/>
              </a:rPr>
              <a:t> هر گ</a:t>
            </a:r>
            <a:r>
              <a:rPr lang="fa-IR" sz="3200" dirty="0">
                <a:cs typeface="B Koodak" pitchFamily="2" charset="-78"/>
              </a:rPr>
              <a:t>ونه</a:t>
            </a:r>
            <a:r>
              <a:rPr lang="ar-SA" sz="3200" dirty="0">
                <a:cs typeface="B Koodak" pitchFamily="2" charset="-78"/>
              </a:rPr>
              <a:t>  ‏نگرانی</a:t>
            </a:r>
            <a:r>
              <a:rPr lang="fa-IR" sz="3200" dirty="0">
                <a:cs typeface="B Koodak" pitchFamily="2" charset="-78"/>
              </a:rPr>
              <a:t>،</a:t>
            </a:r>
            <a:r>
              <a:rPr lang="ar-SA" sz="3200" dirty="0">
                <a:cs typeface="B Koodak" pitchFamily="2" charset="-78"/>
              </a:rPr>
              <a:t> صرف نظر از امتیاز ‏اخذ شده بر</a:t>
            </a:r>
            <a:r>
              <a:rPr lang="fa-IR" sz="3200" dirty="0">
                <a:cs typeface="B Koodak" pitchFamily="2" charset="-78"/>
              </a:rPr>
              <a:t>ای ارزیابی های ‏دقیق تر کودک ارجاع شود.‏</a:t>
            </a:r>
            <a:endParaRPr lang="en-US" sz="3200" dirty="0">
              <a:cs typeface="B Koodak" pitchFamily="2" charset="-78"/>
            </a:endParaRPr>
          </a:p>
        </p:txBody>
      </p:sp>
      <p:graphicFrame>
        <p:nvGraphicFramePr>
          <p:cNvPr id="8" name="Table 7"/>
          <p:cNvGraphicFramePr>
            <a:graphicFrameLocks noGrp="1"/>
          </p:cNvGraphicFramePr>
          <p:nvPr/>
        </p:nvGraphicFramePr>
        <p:xfrm>
          <a:off x="683368" y="2349500"/>
          <a:ext cx="7920882" cy="4176460"/>
        </p:xfrm>
        <a:graphic>
          <a:graphicData uri="http://schemas.openxmlformats.org/drawingml/2006/table">
            <a:tbl>
              <a:tblPr rtl="1"/>
              <a:tblGrid>
                <a:gridCol w="7090662"/>
                <a:gridCol w="354617"/>
                <a:gridCol w="475603"/>
              </a:tblGrid>
              <a:tr h="403279">
                <a:tc>
                  <a:txBody>
                    <a:bodyPr/>
                    <a:lstStyle/>
                    <a:p>
                      <a:pPr algn="r" rtl="1">
                        <a:lnSpc>
                          <a:spcPts val="1600"/>
                        </a:lnSpc>
                        <a:spcAft>
                          <a:spcPts val="0"/>
                        </a:spcAft>
                      </a:pPr>
                      <a:r>
                        <a:rPr lang="fa-IR" sz="900" dirty="0">
                          <a:latin typeface="Times New Roman"/>
                          <a:ea typeface="Times New Roman"/>
                          <a:cs typeface="B Titr"/>
                        </a:rPr>
                        <a:t>مـــــوارد کـــــلی</a:t>
                      </a:r>
                      <a:endParaRPr lang="en-US" sz="1200" dirty="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1">
                        <a:lnSpc>
                          <a:spcPts val="1600"/>
                        </a:lnSpc>
                        <a:spcAft>
                          <a:spcPts val="0"/>
                        </a:spcAft>
                      </a:pPr>
                      <a:r>
                        <a:rPr lang="fa-IR" sz="1100">
                          <a:latin typeface="Times New Roman"/>
                          <a:ea typeface="Times New Roman"/>
                          <a:cs typeface="B Zar"/>
                        </a:rPr>
                        <a:t>بله </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1">
                        <a:lnSpc>
                          <a:spcPts val="1600"/>
                        </a:lnSpc>
                        <a:spcAft>
                          <a:spcPts val="0"/>
                        </a:spcAft>
                      </a:pPr>
                      <a:r>
                        <a:rPr lang="fa-IR" sz="1100">
                          <a:latin typeface="Times New Roman"/>
                          <a:ea typeface="Times New Roman"/>
                          <a:cs typeface="B Zar"/>
                        </a:rPr>
                        <a:t>خیر </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r>
              <a:tr h="604919">
                <a:tc>
                  <a:txBody>
                    <a:bodyPr/>
                    <a:lstStyle/>
                    <a:p>
                      <a:pPr algn="r" rtl="1">
                        <a:lnSpc>
                          <a:spcPts val="2400"/>
                        </a:lnSpc>
                        <a:spcAft>
                          <a:spcPts val="0"/>
                        </a:spcAft>
                      </a:pPr>
                      <a:r>
                        <a:rPr lang="fa-IR" sz="1200">
                          <a:latin typeface="Times New Roman"/>
                          <a:ea typeface="Times New Roman"/>
                          <a:cs typeface="B Zar"/>
                        </a:rPr>
                        <a:t>1-بنظر شما آیا کودکتان خوب می شنود؟ اگر نه توضیح دهید..........................</a:t>
                      </a:r>
                      <a:endParaRPr lang="en-US" sz="120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r>
              <a:tr h="604919">
                <a:tc>
                  <a:txBody>
                    <a:bodyPr/>
                    <a:lstStyle/>
                    <a:p>
                      <a:pPr algn="r" rtl="1">
                        <a:lnSpc>
                          <a:spcPts val="2400"/>
                        </a:lnSpc>
                        <a:spcAft>
                          <a:spcPts val="0"/>
                        </a:spcAft>
                      </a:pPr>
                      <a:r>
                        <a:rPr lang="fa-IR" sz="1200">
                          <a:latin typeface="Times New Roman"/>
                          <a:ea typeface="Times New Roman"/>
                          <a:cs typeface="B Zar"/>
                        </a:rPr>
                        <a:t>2-آیا کودک از دو دست خود در یک حد استفاده می کند ؟ اگر نه توضیح دهید.........</a:t>
                      </a:r>
                      <a:endParaRPr lang="en-US" sz="120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r>
              <a:tr h="604919">
                <a:tc>
                  <a:txBody>
                    <a:bodyPr/>
                    <a:lstStyle/>
                    <a:p>
                      <a:pPr algn="r" rtl="1">
                        <a:lnSpc>
                          <a:spcPts val="2400"/>
                        </a:lnSpc>
                        <a:spcAft>
                          <a:spcPts val="0"/>
                        </a:spcAft>
                      </a:pPr>
                      <a:r>
                        <a:rPr lang="fa-IR" sz="1200">
                          <a:latin typeface="Times New Roman"/>
                          <a:ea typeface="Times New Roman"/>
                          <a:cs typeface="B Zar"/>
                        </a:rPr>
                        <a:t>3-زمانی که به کودکتان کمک می کنید تا در حالت ایستاده قرار گیرد ،آیا دراکثر مواقع روی کف پاهایش می ایستد؟ </a:t>
                      </a:r>
                      <a:endParaRPr lang="en-US" sz="120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r>
              <a:tr h="604919">
                <a:tc>
                  <a:txBody>
                    <a:bodyPr/>
                    <a:lstStyle/>
                    <a:p>
                      <a:pPr algn="r" rtl="1">
                        <a:lnSpc>
                          <a:spcPts val="2400"/>
                        </a:lnSpc>
                        <a:spcAft>
                          <a:spcPts val="0"/>
                        </a:spcAft>
                      </a:pPr>
                      <a:r>
                        <a:rPr lang="fa-IR" sz="1200">
                          <a:latin typeface="Times New Roman"/>
                          <a:ea typeface="Times New Roman"/>
                          <a:cs typeface="B Zar"/>
                        </a:rPr>
                        <a:t>4- آیا سابقه ناشنوایی و یا مشکلات شنوایی در دوران کودکی اعضای خانواده ی هر یک از والدین وجود دارد ؟ </a:t>
                      </a:r>
                      <a:endParaRPr lang="en-US" sz="120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r>
              <a:tr h="604919">
                <a:tc>
                  <a:txBody>
                    <a:bodyPr/>
                    <a:lstStyle/>
                    <a:p>
                      <a:pPr algn="r" rtl="1">
                        <a:lnSpc>
                          <a:spcPts val="2400"/>
                        </a:lnSpc>
                        <a:spcAft>
                          <a:spcPts val="0"/>
                        </a:spcAft>
                      </a:pPr>
                      <a:r>
                        <a:rPr lang="fa-IR" sz="1200">
                          <a:latin typeface="Times New Roman"/>
                          <a:ea typeface="Times New Roman"/>
                          <a:cs typeface="B Zar"/>
                        </a:rPr>
                        <a:t>5- آیا به نظر شما ، کودکتان از نظر بینایی مشکلی دارد ؟ اگر بله توضیح دهید...................</a:t>
                      </a:r>
                      <a:endParaRPr lang="en-US" sz="120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r>
              <a:tr h="748586">
                <a:tc>
                  <a:txBody>
                    <a:bodyPr/>
                    <a:lstStyle/>
                    <a:p>
                      <a:pPr algn="r" rtl="1">
                        <a:lnSpc>
                          <a:spcPts val="2400"/>
                        </a:lnSpc>
                        <a:spcAft>
                          <a:spcPts val="0"/>
                        </a:spcAft>
                      </a:pPr>
                      <a:r>
                        <a:rPr lang="fa-IR" sz="1200" dirty="0">
                          <a:latin typeface="Times New Roman"/>
                          <a:ea typeface="Times New Roman"/>
                          <a:cs typeface="B Zar"/>
                        </a:rPr>
                        <a:t>6- آیا در مورد کودک خود نگرانی خاصی دارید؟ اگر بله توضیح دهید...............</a:t>
                      </a:r>
                      <a:endParaRPr lang="en-US" sz="1200" dirty="0">
                        <a:latin typeface="Times New Roman"/>
                        <a:ea typeface="Times New Roman"/>
                      </a:endParaRPr>
                    </a:p>
                  </a:txBody>
                  <a:tcPr marL="68580" marR="68580" marT="0" marB="0">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tcPr>
                </a:tc>
                <a:tc>
                  <a:txBody>
                    <a:bodyPr/>
                    <a:lstStyle/>
                    <a:p>
                      <a:pPr algn="r" rtl="0">
                        <a:lnSpc>
                          <a:spcPts val="2400"/>
                        </a:lnSpc>
                        <a:spcAft>
                          <a:spcPts val="0"/>
                        </a:spcAft>
                      </a:pPr>
                      <a:r>
                        <a:rPr lang="en-US" sz="1100">
                          <a:latin typeface="Times New Roman"/>
                          <a:ea typeface="Times New Roman"/>
                          <a:cs typeface="B Zar"/>
                          <a:sym typeface="Wingdings 2"/>
                        </a:rPr>
                        <a:t></a:t>
                      </a:r>
                      <a:endParaRPr lang="en-US" sz="120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tcPr>
                </a:tc>
                <a:tc>
                  <a:txBody>
                    <a:bodyPr/>
                    <a:lstStyle/>
                    <a:p>
                      <a:pPr algn="r" rtl="0">
                        <a:lnSpc>
                          <a:spcPts val="2400"/>
                        </a:lnSpc>
                        <a:spcAft>
                          <a:spcPts val="0"/>
                        </a:spcAft>
                      </a:pPr>
                      <a:r>
                        <a:rPr lang="en-US" sz="1100" dirty="0">
                          <a:latin typeface="Times New Roman"/>
                          <a:ea typeface="Times New Roman"/>
                          <a:cs typeface="B Zar"/>
                          <a:sym typeface="Wingdings 2"/>
                        </a:rPr>
                        <a:t></a:t>
                      </a:r>
                      <a:endParaRPr lang="en-US" sz="1200" dirty="0">
                        <a:latin typeface="Times New Roman"/>
                        <a:ea typeface="Times New Roman"/>
                      </a:endParaRPr>
                    </a:p>
                  </a:txBody>
                  <a:tcPr marL="68580" marR="68580" marT="0" marB="0">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tcPr>
                </a:tc>
              </a:tr>
            </a:tbl>
          </a:graphicData>
        </a:graphic>
      </p:graphicFrame>
    </p:spTree>
  </p:cSld>
  <p:clrMapOvr>
    <a:masterClrMapping/>
  </p:clrMapOvr>
  <p:transition spd="slow">
    <p:zoom dir="in"/>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468313" y="0"/>
            <a:ext cx="8229600" cy="14986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600" dirty="0">
                <a:solidFill>
                  <a:srgbClr val="00FFFF"/>
                </a:solidFill>
                <a:effectLst>
                  <a:outerShdw blurRad="38100" dist="38100" dir="2700000" algn="tl">
                    <a:srgbClr val="000000"/>
                  </a:outerShdw>
                </a:effectLst>
              </a:rPr>
              <a:t>ASQ </a:t>
            </a:r>
            <a:br>
              <a:rPr lang="en-US" sz="3600" dirty="0">
                <a:solidFill>
                  <a:srgbClr val="00FFFF"/>
                </a:solidFill>
                <a:effectLst>
                  <a:outerShdw blurRad="38100" dist="38100" dir="2700000" algn="tl">
                    <a:srgbClr val="000000"/>
                  </a:outerShdw>
                </a:effectLst>
              </a:rPr>
            </a:br>
            <a:r>
              <a:rPr lang="fa-IR" sz="3600" dirty="0" smtClean="0">
                <a:solidFill>
                  <a:srgbClr val="FFFF00"/>
                </a:solidFill>
              </a:rPr>
              <a:t>دستورالعمل </a:t>
            </a:r>
            <a:r>
              <a:rPr lang="ar-SA" sz="3600" b="1" dirty="0" smtClean="0">
                <a:solidFill>
                  <a:srgbClr val="FFFF00"/>
                </a:solidFill>
              </a:rPr>
              <a:t>نحوه امتیاز دهی ن</a:t>
            </a:r>
            <a:r>
              <a:rPr lang="fa-IR" sz="3600" b="1" dirty="0" smtClean="0">
                <a:solidFill>
                  <a:srgbClr val="FFFF00"/>
                </a:solidFill>
              </a:rPr>
              <a:t>سبی</a:t>
            </a:r>
            <a:r>
              <a:rPr lang="ar-SA" sz="3600" b="1" dirty="0" smtClean="0">
                <a:solidFill>
                  <a:srgbClr val="FFFF00"/>
                </a:solidFill>
              </a:rPr>
              <a:t> </a:t>
            </a:r>
            <a:endParaRPr lang="en-US" sz="3600" dirty="0">
              <a:solidFill>
                <a:srgbClr val="FFFF00"/>
              </a:solidFill>
            </a:endParaRPr>
          </a:p>
        </p:txBody>
      </p:sp>
      <p:sp>
        <p:nvSpPr>
          <p:cNvPr id="29699" name="Rectangle 3"/>
          <p:cNvSpPr txBox="1">
            <a:spLocks noChangeArrowheads="1"/>
          </p:cNvSpPr>
          <p:nvPr/>
        </p:nvSpPr>
        <p:spPr bwMode="auto">
          <a:xfrm>
            <a:off x="0" y="1557338"/>
            <a:ext cx="9144000" cy="1008062"/>
          </a:xfrm>
          <a:prstGeom prst="rect">
            <a:avLst/>
          </a:prstGeom>
          <a:noFill/>
          <a:ln w="9525">
            <a:noFill/>
            <a:miter lim="800000"/>
            <a:headEnd/>
            <a:tailEnd/>
          </a:ln>
        </p:spPr>
        <p:txBody>
          <a:bodyPr/>
          <a:lstStyle/>
          <a:p>
            <a:pPr marL="514350" indent="-514350">
              <a:buFont typeface="Arial" pitchFamily="34" charset="0"/>
              <a:buChar char="•"/>
            </a:pPr>
            <a:r>
              <a:rPr lang="ar-SA" sz="3200" dirty="0">
                <a:cs typeface="B Koodak" pitchFamily="2" charset="-78"/>
              </a:rPr>
              <a:t>اگر بیش از 2 سوال از هر یک از حیطه های تکاملی بدون پاسخ باشد، ‏امتیاز دهی صحیح به آ‏ن حیطه تکاملی ممکن نخواهد بود </a:t>
            </a:r>
            <a:endParaRPr lang="fa-IR" sz="3200" dirty="0">
              <a:cs typeface="B Koodak" pitchFamily="2" charset="-78"/>
            </a:endParaRPr>
          </a:p>
        </p:txBody>
      </p:sp>
      <p:graphicFrame>
        <p:nvGraphicFramePr>
          <p:cNvPr id="5" name="Table 4"/>
          <p:cNvGraphicFramePr>
            <a:graphicFrameLocks noGrp="1"/>
          </p:cNvGraphicFramePr>
          <p:nvPr/>
        </p:nvGraphicFramePr>
        <p:xfrm>
          <a:off x="395288" y="2768600"/>
          <a:ext cx="8497887" cy="3830640"/>
        </p:xfrm>
        <a:graphic>
          <a:graphicData uri="http://schemas.openxmlformats.org/drawingml/2006/table">
            <a:tbl>
              <a:tblPr rtl="1"/>
              <a:tblGrid>
                <a:gridCol w="6935787"/>
                <a:gridCol w="206375"/>
                <a:gridCol w="120650"/>
                <a:gridCol w="385763"/>
                <a:gridCol w="427037"/>
                <a:gridCol w="422275"/>
              </a:tblGrid>
              <a:tr h="319088">
                <a:tc>
                  <a:txBody>
                    <a:bodyPr/>
                    <a:lstStyle/>
                    <a:p>
                      <a:pPr marL="0" marR="0" lvl="0" indent="0" algn="ctr" defTabSz="914400" rtl="1" eaLnBrk="1" fontAlgn="base" latinLnBrk="0" hangingPunct="1">
                        <a:lnSpc>
                          <a:spcPts val="1700"/>
                        </a:lnSpc>
                        <a:spcBef>
                          <a:spcPct val="0"/>
                        </a:spcBef>
                        <a:spcAft>
                          <a:spcPct val="0"/>
                        </a:spcAft>
                        <a:buClrTx/>
                        <a:buSzTx/>
                        <a:buFontTx/>
                        <a:buNone/>
                        <a:tabLst/>
                      </a:pPr>
                      <a:r>
                        <a:rPr kumimoji="0" lang="fa-IR" sz="1400" b="0"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حرکات درشت</a:t>
                      </a:r>
                      <a:r>
                        <a:rPr kumimoji="0" lang="fa-IR" sz="14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4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8 ماهگی</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r>
                        <a:rPr kumimoji="0" lang="fa-IR" sz="6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هنوز نه</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200"/>
                        </a:lnSpc>
                        <a:spcBef>
                          <a:spcPct val="0"/>
                        </a:spcBef>
                        <a:spcAft>
                          <a:spcPct val="0"/>
                        </a:spcAft>
                        <a:buClrTx/>
                        <a:buSzTx/>
                        <a:buFontTx/>
                        <a:buNone/>
                        <a:tabLst/>
                      </a:pPr>
                      <a:endParaRPr kumimoji="0" lang="fa-IR"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61975">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1-زمانیکه کودک را روی زمین می نشانید آیا از دست هایش بعنوان تکیه گاه استفاده می کند؟( اگر پیش از این خودش بدون تکیه دادن به دست هایش ، صاف می نشسته است ، پاسخ بله را علامت بزنید .)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27050">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2- آیا کودک از حالت خوابیده به پشت ، روی شکم غلت زده و در همین حالت  دست هایش را از زیر تنه اش بیرون می کشد؟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55613">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3- آیا کودک با قرار گرفتن روی دست ها و زانوهایش ، به حالت چهار دست و پا در می آید؟</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509588">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4- اگر هر دو دست  کودک را صرفاً  برای حفــظ تعــادل وی بگیـرید ، آیا در حالی که ایستـاده است، وزنش را روی کف پاهایش تحمـل می کند؟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455613">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5- آیا کودک بدون کمک دست هایش به عنوان تکیه گاه چند دقیقه صاف می نشیند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682625">
                <a:tc>
                  <a:txBody>
                    <a:bodyPr/>
                    <a:lstStyle/>
                    <a:p>
                      <a:pPr marL="0" marR="0" lvl="0" indent="0" algn="r" defTabSz="914400" rtl="1" eaLnBrk="1" fontAlgn="base" latinLnBrk="0" hangingPunct="1">
                        <a:lnSpc>
                          <a:spcPts val="1800"/>
                        </a:lnSpc>
                        <a:spcBef>
                          <a:spcPct val="0"/>
                        </a:spcBef>
                        <a:spcAft>
                          <a:spcPct val="0"/>
                        </a:spcAft>
                        <a:buClrTx/>
                        <a:buSzTx/>
                        <a:buFontTx/>
                        <a:buNone/>
                        <a:tabLst/>
                      </a:pPr>
                      <a:r>
                        <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6-زمانیکه کودک را نزدیک وسایلی مانند چهار پایه ، صندلی ، نرده تختش ، یا پشتی در حالت ایستاده قرار می دهید ، آیا بدون تکیه دادن سینه اش به آن وسیله ، با نگه داشتن دستش ، خودش را در وضعیت ایستاده نگه می دارد؟ </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gridSpan="2">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18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1800"/>
                        </a:lnSpc>
                        <a:spcBef>
                          <a:spcPct val="0"/>
                        </a:spcBef>
                        <a:spcAft>
                          <a:spcPct val="0"/>
                        </a:spcAft>
                        <a:buClrTx/>
                        <a:buSzTx/>
                        <a:buFontTx/>
                        <a:buNone/>
                        <a:tabLst/>
                      </a:pPr>
                      <a:r>
                        <a:rPr kumimoji="0" lang="fa-IR" sz="700" b="0" i="0" u="none" strike="noStrike" cap="none" normalizeH="0" baseline="0" smtClean="0">
                          <a:ln>
                            <a:noFill/>
                          </a:ln>
                          <a:solidFill>
                            <a:schemeClr val="tx1"/>
                          </a:solidFill>
                          <a:effectLst/>
                          <a:latin typeface="Times New Roman" pitchFamily="18" charset="0"/>
                          <a:cs typeface="Times New Roman" pitchFamily="18" charset="0"/>
                        </a:rPr>
                        <a:t>____</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319088">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200"/>
                        </a:lnSpc>
                        <a:spcBef>
                          <a:spcPct val="0"/>
                        </a:spcBef>
                        <a:spcAft>
                          <a:spcPct val="0"/>
                        </a:spcAft>
                        <a:buClrTx/>
                        <a:buSzTx/>
                        <a:buFontTx/>
                        <a:buNone/>
                        <a:tabLst/>
                      </a:pPr>
                      <a:endPar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w="6350" cap="flat" cmpd="sng" algn="ctr">
                      <a:solidFill>
                        <a:srgbClr val="FFFFFF"/>
                      </a:solidFill>
                      <a:prstDash val="solid"/>
                      <a:round/>
                      <a:headEnd type="none" w="med" len="med"/>
                      <a:tailEnd type="none" w="med" len="med"/>
                    </a:lnTlToBr>
                    <a:lnBlToTr>
                      <a:noFill/>
                    </a:lnBlToTr>
                    <a:noFill/>
                  </a:tcPr>
                </a:tc>
                <a:tc gridSpan="4">
                  <a:txBody>
                    <a:bodyPr/>
                    <a:lstStyle/>
                    <a:p>
                      <a:pPr marL="0" marR="0" lvl="0" indent="0" algn="l" defTabSz="914400" rtl="1" eaLnBrk="1" fontAlgn="base" latinLnBrk="0" hangingPunct="1">
                        <a:lnSpc>
                          <a:spcPts val="2200"/>
                        </a:lnSpc>
                        <a:spcBef>
                          <a:spcPct val="0"/>
                        </a:spcBef>
                        <a:spcAft>
                          <a:spcPct val="0"/>
                        </a:spcAft>
                        <a:buClrTx/>
                        <a:buSzTx/>
                        <a:buFontTx/>
                        <a:buNone/>
                        <a:tabLst/>
                      </a:pPr>
                      <a:r>
                        <a:rPr kumimoji="0" lang="fa-IR" sz="10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____</a:t>
                      </a:r>
                      <a:endParaRPr kumimoji="0" lang="en-US"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1129" marR="61129"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Tree>
  </p:cSld>
  <p:clrMapOvr>
    <a:masterClrMapping/>
  </p:clrMapOvr>
  <p:transition spd="slow">
    <p:zoom dir="in"/>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468313" y="0"/>
            <a:ext cx="8229600" cy="14986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600" dirty="0">
                <a:solidFill>
                  <a:srgbClr val="00FFFF"/>
                </a:solidFill>
                <a:effectLst>
                  <a:outerShdw blurRad="38100" dist="38100" dir="2700000" algn="tl">
                    <a:srgbClr val="000000"/>
                  </a:outerShdw>
                </a:effectLst>
              </a:rPr>
              <a:t>ASQ </a:t>
            </a:r>
            <a:br>
              <a:rPr lang="en-US" sz="3600" dirty="0">
                <a:solidFill>
                  <a:srgbClr val="00FFFF"/>
                </a:solidFill>
                <a:effectLst>
                  <a:outerShdw blurRad="38100" dist="38100" dir="2700000" algn="tl">
                    <a:srgbClr val="000000"/>
                  </a:outerShdw>
                </a:effectLst>
              </a:rPr>
            </a:br>
            <a:r>
              <a:rPr lang="fa-IR" sz="3600" dirty="0" smtClean="0">
                <a:solidFill>
                  <a:srgbClr val="FFFF00"/>
                </a:solidFill>
              </a:rPr>
              <a:t>دستورالعمل </a:t>
            </a:r>
            <a:r>
              <a:rPr lang="ar-SA" sz="3600" b="1" dirty="0" smtClean="0">
                <a:solidFill>
                  <a:srgbClr val="FFFF00"/>
                </a:solidFill>
              </a:rPr>
              <a:t>نحوه امتیاز دهی ن</a:t>
            </a:r>
            <a:r>
              <a:rPr lang="fa-IR" sz="3600" b="1" dirty="0" smtClean="0">
                <a:solidFill>
                  <a:srgbClr val="FFFF00"/>
                </a:solidFill>
              </a:rPr>
              <a:t>سبی</a:t>
            </a:r>
            <a:r>
              <a:rPr lang="ar-SA" sz="3600" b="1" dirty="0" smtClean="0">
                <a:solidFill>
                  <a:srgbClr val="FFFF00"/>
                </a:solidFill>
              </a:rPr>
              <a:t> </a:t>
            </a:r>
            <a:endParaRPr lang="en-US" sz="3600" dirty="0">
              <a:solidFill>
                <a:srgbClr val="FFFF00"/>
              </a:solidFill>
            </a:endParaRPr>
          </a:p>
        </p:txBody>
      </p:sp>
      <p:sp>
        <p:nvSpPr>
          <p:cNvPr id="30723" name="Rectangle 3"/>
          <p:cNvSpPr txBox="1">
            <a:spLocks noChangeArrowheads="1"/>
          </p:cNvSpPr>
          <p:nvPr/>
        </p:nvSpPr>
        <p:spPr bwMode="auto">
          <a:xfrm>
            <a:off x="0" y="1557338"/>
            <a:ext cx="9144000" cy="1008062"/>
          </a:xfrm>
          <a:prstGeom prst="rect">
            <a:avLst/>
          </a:prstGeom>
          <a:noFill/>
          <a:ln w="9525">
            <a:noFill/>
            <a:miter lim="800000"/>
            <a:headEnd/>
            <a:tailEnd/>
          </a:ln>
        </p:spPr>
        <p:txBody>
          <a:bodyPr/>
          <a:lstStyle/>
          <a:p>
            <a:pPr marL="514350" indent="-514350" algn="just"/>
            <a:r>
              <a:rPr lang="ar-SA" sz="2400" dirty="0">
                <a:cs typeface="B Koodak" pitchFamily="2" charset="-78"/>
              </a:rPr>
              <a:t>اگر فقط به یکی از سوالات یک حیطه تکاملی پاسخ داده نشده بود با تقسیم کردن امتیاز کلی آن حیطه تکاملی بر تعداد سوا لات پاسخ داده شده ، رقمی ‏بین  0 ‏تا 10 بدست می آید </a:t>
            </a:r>
            <a:r>
              <a:rPr lang="fa-IR" sz="2400" dirty="0">
                <a:cs typeface="B Koodak" pitchFamily="2" charset="-78"/>
              </a:rPr>
              <a:t>وسپس به </a:t>
            </a:r>
            <a:r>
              <a:rPr lang="ar-SA" sz="2400" dirty="0">
                <a:cs typeface="B Koodak" pitchFamily="2" charset="-78"/>
              </a:rPr>
              <a:t>امتیاز کلی همان حیطه اضافه می نماییم . </a:t>
            </a:r>
            <a:endParaRPr lang="fa-IR" sz="2400" dirty="0">
              <a:cs typeface="B Koodak" pitchFamily="2" charset="-78"/>
            </a:endParaRPr>
          </a:p>
        </p:txBody>
      </p:sp>
      <p:graphicFrame>
        <p:nvGraphicFramePr>
          <p:cNvPr id="5" name="Table 4"/>
          <p:cNvGraphicFramePr>
            <a:graphicFrameLocks noGrp="1"/>
          </p:cNvGraphicFramePr>
          <p:nvPr/>
        </p:nvGraphicFramePr>
        <p:xfrm>
          <a:off x="1547813" y="2781300"/>
          <a:ext cx="6096000" cy="2222500"/>
        </p:xfrm>
        <a:graphic>
          <a:graphicData uri="http://schemas.openxmlformats.org/drawingml/2006/table">
            <a:tbl>
              <a:tblPr rtl="1"/>
              <a:tblGrid>
                <a:gridCol w="3287713"/>
                <a:gridCol w="527050"/>
                <a:gridCol w="876300"/>
                <a:gridCol w="750887"/>
                <a:gridCol w="654050"/>
              </a:tblGrid>
              <a:tr h="260350">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برقراری ارتباط</a:t>
                      </a: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6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 ماهگی</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1-آیا کودک جیغ می زند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2-زمانی که کودک با صدای خودش بازی می کند ، آیا از خودش صداهای کلفت یا حلقی مانند قرقر یا خرخر را در می آورد؟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3- زمانی که خارج از دید کودک هستید و او را صدا می کنید ،آیا به سمت شما بر می گردد؟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4- زمانی که صدای بلندی می آید ، آیا کودک برمی گردد تا ببیند آن صدا از کجا آمد؟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5- آیا کودک صداهایی مانند «دا»،«گا » ، « با » را از خودش در می آورد؟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6-اگر صداهایی که کودکتان از خودش در می آورد را تقلید کنید ، آیا آن صداها را بعد از شما تکرار می کند ؟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جمع کل _</a:t>
                      </a:r>
                      <a:r>
                        <a:rPr kumimoji="0" lang="fa-IR" sz="1800" b="0" i="0" u="none" strike="noStrike" cap="none" normalizeH="0" baseline="0" smtClean="0">
                          <a:ln>
                            <a:noFill/>
                          </a:ln>
                          <a:solidFill>
                            <a:srgbClr val="FF0000"/>
                          </a:solidFill>
                          <a:effectLst/>
                          <a:latin typeface="Times New Roman" pitchFamily="18" charset="0"/>
                          <a:ea typeface="Times New Roman" pitchFamily="18" charset="0"/>
                          <a:cs typeface="B Zar" pitchFamily="2" charset="-78"/>
                        </a:rPr>
                        <a:t>35</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_</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6" name="Rectangle 3"/>
          <p:cNvSpPr txBox="1">
            <a:spLocks noChangeArrowheads="1"/>
          </p:cNvSpPr>
          <p:nvPr/>
        </p:nvSpPr>
        <p:spPr bwMode="auto">
          <a:xfrm>
            <a:off x="0" y="5229225"/>
            <a:ext cx="9144000" cy="1008063"/>
          </a:xfrm>
          <a:prstGeom prst="rect">
            <a:avLst/>
          </a:prstGeom>
          <a:noFill/>
          <a:ln w="9525">
            <a:noFill/>
            <a:miter lim="800000"/>
            <a:headEnd/>
            <a:tailEnd/>
          </a:ln>
        </p:spPr>
        <p:txBody>
          <a:bodyPr/>
          <a:lstStyle/>
          <a:p>
            <a:pPr marL="514350" indent="-514350">
              <a:defRPr/>
            </a:pPr>
            <a:r>
              <a:rPr lang="fa-IR" sz="3200" dirty="0"/>
              <a:t> </a:t>
            </a:r>
            <a:r>
              <a:rPr lang="ar-SA" sz="3200" dirty="0"/>
              <a:t>امتیاز </a:t>
            </a:r>
            <a:r>
              <a:rPr lang="fa-IR" sz="3200" dirty="0"/>
              <a:t>نسبی سوال پنج      7 =  5 تقسیم بر 35</a:t>
            </a:r>
          </a:p>
          <a:p>
            <a:pPr marL="514350" indent="-514350">
              <a:defRPr/>
            </a:pPr>
            <a:r>
              <a:rPr lang="ar-SA" sz="3200" dirty="0"/>
              <a:t>امتیاز کلی</a:t>
            </a:r>
            <a:r>
              <a:rPr lang="fa-IR" sz="3200" dirty="0"/>
              <a:t> اصلاح شده   </a:t>
            </a:r>
            <a:r>
              <a:rPr lang="ar-SA" sz="3200" dirty="0"/>
              <a:t> </a:t>
            </a:r>
            <a:r>
              <a:rPr lang="fa-IR" sz="3200" dirty="0">
                <a:solidFill>
                  <a:schemeClr val="accent6">
                    <a:lumMod val="60000"/>
                    <a:lumOff val="40000"/>
                  </a:schemeClr>
                </a:solidFill>
              </a:rPr>
              <a:t>42</a:t>
            </a:r>
            <a:r>
              <a:rPr lang="fa-IR" sz="3200" dirty="0"/>
              <a:t> = 7 + 35 </a:t>
            </a:r>
          </a:p>
          <a:p>
            <a:pPr marL="514350" indent="-514350" algn="ctr">
              <a:defRPr/>
            </a:pPr>
            <a:endParaRPr lang="fa-IR" sz="3200" dirty="0"/>
          </a:p>
        </p:txBody>
      </p:sp>
    </p:spTree>
  </p:cSld>
  <p:clrMapOvr>
    <a:masterClrMapping/>
  </p:clrMapOvr>
  <p:transition spd="slow">
    <p:zoom dir="in"/>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title"/>
          </p:nvPr>
        </p:nvSpPr>
        <p:spPr>
          <a:xfrm>
            <a:off x="468313" y="0"/>
            <a:ext cx="8229600" cy="14986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lstStyle/>
          <a:p>
            <a:pPr>
              <a:defRPr/>
            </a:pPr>
            <a:r>
              <a:rPr lang="en-US" sz="3600" dirty="0">
                <a:solidFill>
                  <a:srgbClr val="00FFFF"/>
                </a:solidFill>
                <a:effectLst>
                  <a:outerShdw blurRad="38100" dist="38100" dir="2700000" algn="tl">
                    <a:srgbClr val="000000"/>
                  </a:outerShdw>
                </a:effectLst>
              </a:rPr>
              <a:t>ASQ </a:t>
            </a:r>
            <a:br>
              <a:rPr lang="en-US" sz="3600" dirty="0">
                <a:solidFill>
                  <a:srgbClr val="00FFFF"/>
                </a:solidFill>
                <a:effectLst>
                  <a:outerShdw blurRad="38100" dist="38100" dir="2700000" algn="tl">
                    <a:srgbClr val="000000"/>
                  </a:outerShdw>
                </a:effectLst>
              </a:rPr>
            </a:br>
            <a:r>
              <a:rPr lang="fa-IR" sz="3600" dirty="0" smtClean="0">
                <a:solidFill>
                  <a:srgbClr val="FFFF00"/>
                </a:solidFill>
              </a:rPr>
              <a:t>دستورالعمل </a:t>
            </a:r>
            <a:r>
              <a:rPr lang="ar-SA" sz="3600" b="1" dirty="0" smtClean="0">
                <a:solidFill>
                  <a:srgbClr val="FFFF00"/>
                </a:solidFill>
              </a:rPr>
              <a:t>نحوه امتیاز دهی ن</a:t>
            </a:r>
            <a:r>
              <a:rPr lang="fa-IR" sz="3600" b="1" dirty="0" smtClean="0">
                <a:solidFill>
                  <a:srgbClr val="FFFF00"/>
                </a:solidFill>
              </a:rPr>
              <a:t>سبی</a:t>
            </a:r>
            <a:r>
              <a:rPr lang="ar-SA" sz="3600" b="1" dirty="0" smtClean="0">
                <a:solidFill>
                  <a:srgbClr val="FFFF00"/>
                </a:solidFill>
              </a:rPr>
              <a:t> </a:t>
            </a:r>
            <a:endParaRPr lang="en-US" sz="3600" dirty="0">
              <a:solidFill>
                <a:srgbClr val="FFFF00"/>
              </a:solidFill>
            </a:endParaRPr>
          </a:p>
        </p:txBody>
      </p:sp>
      <p:sp>
        <p:nvSpPr>
          <p:cNvPr id="31747" name="Rectangle 3"/>
          <p:cNvSpPr txBox="1">
            <a:spLocks noChangeArrowheads="1"/>
          </p:cNvSpPr>
          <p:nvPr/>
        </p:nvSpPr>
        <p:spPr bwMode="auto">
          <a:xfrm>
            <a:off x="0" y="1557338"/>
            <a:ext cx="9144000" cy="935037"/>
          </a:xfrm>
          <a:prstGeom prst="rect">
            <a:avLst/>
          </a:prstGeom>
          <a:noFill/>
          <a:ln w="9525">
            <a:noFill/>
            <a:miter lim="800000"/>
            <a:headEnd/>
            <a:tailEnd/>
          </a:ln>
        </p:spPr>
        <p:txBody>
          <a:bodyPr/>
          <a:lstStyle/>
          <a:p>
            <a:pPr marL="173038" indent="-173038"/>
            <a:r>
              <a:rPr lang="ar-SA" sz="2400" dirty="0">
                <a:cs typeface="B Koodak" pitchFamily="2" charset="-78"/>
              </a:rPr>
              <a:t>در صورتیکه دو سوال یک حیطه بدون پاسخ باقی مانده بود، ‏همان محاسبات قبلی ‏را انجام می دهیم با این تفاوت که رقم </a:t>
            </a:r>
            <a:r>
              <a:rPr lang="fa-IR" sz="2400" dirty="0">
                <a:cs typeface="B Koodak" pitchFamily="2" charset="-78"/>
              </a:rPr>
              <a:t>را</a:t>
            </a:r>
            <a:r>
              <a:rPr lang="ar-SA" sz="2400" dirty="0">
                <a:cs typeface="B Koodak" pitchFamily="2" charset="-78"/>
              </a:rPr>
              <a:t>دو برابر می کنیم و سپس به</a:t>
            </a:r>
            <a:r>
              <a:rPr lang="fa-IR" sz="2400" dirty="0">
                <a:cs typeface="B Koodak" pitchFamily="2" charset="-78"/>
              </a:rPr>
              <a:t> </a:t>
            </a:r>
            <a:r>
              <a:rPr lang="ar-SA" sz="2400" dirty="0">
                <a:cs typeface="B Koodak" pitchFamily="2" charset="-78"/>
              </a:rPr>
              <a:t>امتیاز کلی اضافه می نماییم</a:t>
            </a:r>
            <a:endParaRPr lang="fa-IR" sz="2400" dirty="0">
              <a:cs typeface="B Koodak" pitchFamily="2" charset="-78"/>
            </a:endParaRPr>
          </a:p>
        </p:txBody>
      </p:sp>
      <p:graphicFrame>
        <p:nvGraphicFramePr>
          <p:cNvPr id="5" name="Table 4"/>
          <p:cNvGraphicFramePr>
            <a:graphicFrameLocks noGrp="1"/>
          </p:cNvGraphicFramePr>
          <p:nvPr/>
        </p:nvGraphicFramePr>
        <p:xfrm>
          <a:off x="1619250" y="2492375"/>
          <a:ext cx="6096000" cy="2222500"/>
        </p:xfrm>
        <a:graphic>
          <a:graphicData uri="http://schemas.openxmlformats.org/drawingml/2006/table">
            <a:tbl>
              <a:tblPr rtl="1"/>
              <a:tblGrid>
                <a:gridCol w="3287713"/>
                <a:gridCol w="527050"/>
                <a:gridCol w="876300"/>
                <a:gridCol w="750887"/>
                <a:gridCol w="654050"/>
              </a:tblGrid>
              <a:tr h="260350">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Titr" pitchFamily="2" charset="-78"/>
                        </a:rPr>
                        <a:t>حیطه برقراری ارتباط</a:t>
                      </a:r>
                      <a:r>
                        <a:rPr kumimoji="0" lang="fa-IR" sz="11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r>
                        <a:rPr kumimoji="0" lang="fa-IR" sz="1600" b="1"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6 ماهگی</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بله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گاهی</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هنوز نه</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1-آیا کودک جیغ می زند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r>
                        <a:rPr kumimoji="0" lang="fa-IR"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2-زمانی که کودک با صدای خودش بازی می کند ، آیا از خودش صداهای کلفت یا حلقی مانند قرقر یا خرخر را در می آورد؟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3- زمانی که خارج از دید کودک هستید و او را صدا می کنید ،آیا به سمت شما بر می گردد؟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dirty="0" smtClean="0">
                          <a:ln>
                            <a:noFill/>
                          </a:ln>
                          <a:solidFill>
                            <a:schemeClr val="tx1"/>
                          </a:solidFill>
                          <a:effectLst/>
                          <a:latin typeface="Times New Roman" pitchFamily="18" charset="0"/>
                          <a:cs typeface="Times New Roman" pitchFamily="18" charset="0"/>
                        </a:rPr>
                        <a:t>10</a:t>
                      </a:r>
                      <a:endParaRPr kumimoji="0" lang="en-US"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4- زمانی که صدای بلندی می آید ، آیا کودک برمی گردد تا ببیند آن صدا از کجا آمد؟</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5- آیا کودک صداهایی مانند «دا»،«گا » ، « با » را از خودش در می آورد؟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r>
                        <a:rPr kumimoji="0" lang="fa-IR" sz="600" b="1" i="0" u="none" strike="noStrike" cap="none" normalizeH="0" baseline="0" smtClean="0">
                          <a:ln>
                            <a:noFill/>
                          </a:ln>
                          <a:solidFill>
                            <a:schemeClr val="tx1"/>
                          </a:solidFill>
                          <a:effectLst/>
                          <a:latin typeface="Times New Roman" pitchFamily="18" charset="0"/>
                          <a:cs typeface="Times New Roman" pitchFamily="18" charset="0"/>
                        </a:rPr>
                        <a:t>6-اگر صداهایی که کودکتان از خودش در می آورد را تقلید کنید ، آیا آن صداها را بعد از شما تکرار می کند ؟ </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0" eaLnBrk="1" fontAlgn="base" latinLnBrk="0" hangingPunct="1">
                        <a:lnSpc>
                          <a:spcPts val="21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sym typeface="Wingdings 2" pitchFamily="18" charset="2"/>
                        </a:rPr>
                        <a:t></a:t>
                      </a:r>
                      <a:endParaRPr kumimoji="0" lang="en-US" sz="12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71463">
                <a:tc>
                  <a:txBody>
                    <a:bodyPr/>
                    <a:lstStyle/>
                    <a:p>
                      <a:pPr marL="0" marR="0" lvl="0" indent="0" algn="r" defTabSz="914400" rtl="1" eaLnBrk="1" fontAlgn="base" latinLnBrk="0" hangingPunct="1">
                        <a:lnSpc>
                          <a:spcPts val="2200"/>
                        </a:lnSpc>
                        <a:spcBef>
                          <a:spcPct val="0"/>
                        </a:spcBef>
                        <a:spcAft>
                          <a:spcPct val="0"/>
                        </a:spcAft>
                        <a:buClrTx/>
                        <a:buSzTx/>
                        <a:buFontTx/>
                        <a:buNone/>
                        <a:tabLst/>
                      </a:pPr>
                      <a:endParaRPr kumimoji="0" lang="fa-IR" sz="11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57150" cap="flat" cmpd="dbl"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1" eaLnBrk="1" fontAlgn="base" latinLnBrk="0" hangingPunct="1">
                        <a:lnSpc>
                          <a:spcPts val="2100"/>
                        </a:lnSpc>
                        <a:spcBef>
                          <a:spcPct val="0"/>
                        </a:spcBef>
                        <a:spcAft>
                          <a:spcPct val="0"/>
                        </a:spcAft>
                        <a:buClrTx/>
                        <a:buSzTx/>
                        <a:buFontTx/>
                        <a:buNone/>
                        <a:tabLst/>
                      </a:pPr>
                      <a:r>
                        <a:rPr kumimoji="0" lang="fa-IR"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جمع کل _</a:t>
                      </a:r>
                      <a:r>
                        <a:rPr kumimoji="0" lang="fa-IR" sz="1800" b="0" i="0" u="none" strike="noStrike" cap="none" normalizeH="0" baseline="0" dirty="0" smtClean="0">
                          <a:ln>
                            <a:noFill/>
                          </a:ln>
                          <a:solidFill>
                            <a:srgbClr val="FF0000"/>
                          </a:solidFill>
                          <a:effectLst/>
                          <a:latin typeface="Times New Roman" pitchFamily="18" charset="0"/>
                          <a:ea typeface="Times New Roman" pitchFamily="18" charset="0"/>
                          <a:cs typeface="B Zar" pitchFamily="2" charset="-78"/>
                        </a:rPr>
                        <a:t>30</a:t>
                      </a:r>
                      <a:r>
                        <a:rPr kumimoji="0" lang="fa-IR" sz="1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_</a:t>
                      </a:r>
                      <a:endPar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endParaRPr>
                    </a:p>
                  </a:txBody>
                  <a:tcPr marL="66805" marR="66805" marT="0" marB="0" horzOverflow="overflow">
                    <a:lnL w="12700" cap="flat" cmpd="sng" algn="ctr">
                      <a:solidFill>
                        <a:srgbClr val="FFFFFF"/>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31801" name="Rectangle 3"/>
          <p:cNvSpPr txBox="1">
            <a:spLocks noChangeArrowheads="1"/>
          </p:cNvSpPr>
          <p:nvPr/>
        </p:nvSpPr>
        <p:spPr bwMode="auto">
          <a:xfrm>
            <a:off x="0" y="5157788"/>
            <a:ext cx="9144000" cy="1628775"/>
          </a:xfrm>
          <a:prstGeom prst="rect">
            <a:avLst/>
          </a:prstGeom>
          <a:noFill/>
          <a:ln w="9525">
            <a:noFill/>
            <a:miter lim="800000"/>
            <a:headEnd/>
            <a:tailEnd/>
          </a:ln>
        </p:spPr>
        <p:txBody>
          <a:bodyPr/>
          <a:lstStyle/>
          <a:p>
            <a:pPr marL="514350" indent="-514350" algn="ctr"/>
            <a:r>
              <a:rPr lang="fa-IR" sz="3200"/>
              <a:t>                 7/5 =  4 تقسیم بر 30</a:t>
            </a:r>
          </a:p>
          <a:p>
            <a:pPr marL="514350" indent="-514350"/>
            <a:r>
              <a:rPr lang="ar-SA" sz="3200"/>
              <a:t>امتیاز </a:t>
            </a:r>
            <a:r>
              <a:rPr lang="fa-IR" sz="3200"/>
              <a:t>نسبی سوال چهاروپنج  15 = 2 ضرب بر 7/5</a:t>
            </a:r>
          </a:p>
          <a:p>
            <a:pPr marL="514350" indent="-514350"/>
            <a:r>
              <a:rPr lang="ar-SA" sz="3200"/>
              <a:t>امتیاز کلی</a:t>
            </a:r>
            <a:r>
              <a:rPr lang="fa-IR" sz="3200"/>
              <a:t> اصلاح شده     </a:t>
            </a:r>
            <a:r>
              <a:rPr lang="ar-SA" sz="3200"/>
              <a:t> </a:t>
            </a:r>
            <a:r>
              <a:rPr lang="fa-IR" sz="3200"/>
              <a:t>  45  = 15 + 30 </a:t>
            </a:r>
          </a:p>
          <a:p>
            <a:pPr marL="514350" indent="-514350" algn="ctr"/>
            <a:endParaRPr lang="fa-IR" sz="3200"/>
          </a:p>
        </p:txBody>
      </p:sp>
    </p:spTree>
  </p:cSld>
  <p:clrMapOvr>
    <a:masterClrMapping/>
  </p:clrMapOvr>
  <p:transition spd="slow">
    <p:zoom dir="in"/>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body" idx="1"/>
          </p:nvPr>
        </p:nvSpPr>
        <p:spPr>
          <a:xfrm>
            <a:off x="0" y="1628775"/>
            <a:ext cx="9144000" cy="4752975"/>
          </a:xfrm>
        </p:spPr>
        <p:txBody>
          <a:bodyPr>
            <a:normAutofit/>
          </a:bodyPr>
          <a:lstStyle/>
          <a:p>
            <a:pPr marL="514350" indent="-514350" algn="r" rtl="1" eaLnBrk="1" hangingPunct="1">
              <a:lnSpc>
                <a:spcPct val="150000"/>
              </a:lnSpc>
              <a:buNone/>
            </a:pPr>
            <a:r>
              <a:rPr lang="fa-IR" dirty="0" smtClean="0">
                <a:cs typeface="B Koodak" pitchFamily="2" charset="-78"/>
              </a:rPr>
              <a:t>1- </a:t>
            </a:r>
            <a:r>
              <a:rPr lang="ar-SA" dirty="0" smtClean="0">
                <a:cs typeface="B Koodak" pitchFamily="2" charset="-78"/>
              </a:rPr>
              <a:t>باید  ‏از نگران وآشفته کردن پدرو مادر پرهیز کرد. </a:t>
            </a:r>
            <a:endParaRPr lang="fa-IR" dirty="0" smtClean="0">
              <a:cs typeface="B Koodak" pitchFamily="2" charset="-78"/>
            </a:endParaRPr>
          </a:p>
          <a:p>
            <a:pPr marL="514350" indent="-514350" algn="r" rtl="1" eaLnBrk="1" hangingPunct="1">
              <a:lnSpc>
                <a:spcPct val="150000"/>
              </a:lnSpc>
              <a:buNone/>
            </a:pPr>
            <a:r>
              <a:rPr lang="fa-IR" dirty="0" smtClean="0">
                <a:cs typeface="B Koodak" pitchFamily="2" charset="-78"/>
              </a:rPr>
              <a:t>2- </a:t>
            </a:r>
            <a:r>
              <a:rPr lang="ar-SA" dirty="0" smtClean="0">
                <a:cs typeface="B Koodak" pitchFamily="2" charset="-78"/>
              </a:rPr>
              <a:t>به زبان کاملا ساده و قابل فهم برای سطح تحصیلی- اجتماعی آنها و ترجیحا به زبان مادری یا بومی آنها ، سخن بگوئید. </a:t>
            </a:r>
            <a:endParaRPr lang="fa-IR" dirty="0" smtClean="0">
              <a:cs typeface="B Koodak" pitchFamily="2" charset="-78"/>
            </a:endParaRPr>
          </a:p>
          <a:p>
            <a:pPr marL="514350" indent="-514350" algn="r" rtl="1" eaLnBrk="1" hangingPunct="1">
              <a:lnSpc>
                <a:spcPct val="150000"/>
              </a:lnSpc>
              <a:buNone/>
            </a:pPr>
            <a:r>
              <a:rPr lang="fa-IR" dirty="0" smtClean="0">
                <a:cs typeface="B Koodak" pitchFamily="2" charset="-78"/>
              </a:rPr>
              <a:t>3-</a:t>
            </a:r>
            <a:r>
              <a:rPr lang="ar-SA" dirty="0" smtClean="0">
                <a:cs typeface="B Koodak" pitchFamily="2" charset="-78"/>
              </a:rPr>
              <a:t>اعلام کنید که نتایج ارزیابی حکایت ازاین داشته است که بررسی های دقیق ترو تخصصی تر بر روی کودک آنها لازم است. </a:t>
            </a:r>
            <a:endParaRPr lang="en-US" dirty="0" smtClean="0">
              <a:cs typeface="B Koodak" pitchFamily="2" charset="-78"/>
            </a:endParaRPr>
          </a:p>
        </p:txBody>
      </p:sp>
      <p:sp>
        <p:nvSpPr>
          <p:cNvPr id="4" name="Rectangle 2"/>
          <p:cNvSpPr txBox="1">
            <a:spLocks noGrp="1" noChangeArrowheads="1"/>
          </p:cNvSpPr>
          <p:nvPr>
            <p:ph type="title"/>
          </p:nvPr>
        </p:nvSpPr>
        <p:spPr>
          <a:xfrm>
            <a:off x="395288" y="0"/>
            <a:ext cx="8229600" cy="1498600"/>
          </a:xfrm>
          <a:gradFill rotWithShape="0">
            <a:gsLst>
              <a:gs pos="0">
                <a:srgbClr val="FF0066">
                  <a:gamma/>
                  <a:shade val="36078"/>
                  <a:invGamma/>
                </a:srgbClr>
              </a:gs>
              <a:gs pos="50000">
                <a:srgbClr val="FF0066"/>
              </a:gs>
              <a:gs pos="100000">
                <a:srgbClr val="FF0066">
                  <a:gamma/>
                  <a:shade val="36078"/>
                  <a:invGamma/>
                </a:srgbClr>
              </a:gs>
            </a:gsLst>
            <a:lin ang="5400000" scaled="1"/>
          </a:gradFill>
          <a:ln w="76200" cmpd="tri">
            <a:solidFill>
              <a:srgbClr val="FF0066"/>
            </a:solidFill>
          </a:ln>
        </p:spPr>
        <p:txBody>
          <a:bodyPr>
            <a:normAutofit fontScale="90000"/>
          </a:bodyPr>
          <a:lstStyle/>
          <a:p>
            <a:pPr>
              <a:defRPr/>
            </a:pPr>
            <a:r>
              <a:rPr lang="en-US" sz="7000" dirty="0">
                <a:solidFill>
                  <a:srgbClr val="00FFFF"/>
                </a:solidFill>
                <a:effectLst>
                  <a:outerShdw blurRad="38100" dist="38100" dir="2700000" algn="tl">
                    <a:srgbClr val="000000"/>
                  </a:outerShdw>
                </a:effectLst>
              </a:rPr>
              <a:t>ASQ </a:t>
            </a:r>
            <a:br>
              <a:rPr lang="en-US" sz="7000" dirty="0">
                <a:solidFill>
                  <a:srgbClr val="00FFFF"/>
                </a:solidFill>
                <a:effectLst>
                  <a:outerShdw blurRad="38100" dist="38100" dir="2700000" algn="tl">
                    <a:srgbClr val="000000"/>
                  </a:outerShdw>
                </a:effectLst>
              </a:rPr>
            </a:br>
            <a:r>
              <a:rPr lang="fa-IR" sz="4000" dirty="0" smtClean="0">
                <a:solidFill>
                  <a:srgbClr val="FFFF00"/>
                </a:solidFill>
              </a:rPr>
              <a:t> نکاتی درمورد </a:t>
            </a:r>
            <a:r>
              <a:rPr lang="ar-SA" sz="4000" b="1" dirty="0" smtClean="0">
                <a:solidFill>
                  <a:srgbClr val="FFFF00"/>
                </a:solidFill>
              </a:rPr>
              <a:t>نحوه </a:t>
            </a:r>
            <a:r>
              <a:rPr lang="fa-IR" sz="4000" b="1" dirty="0" smtClean="0">
                <a:solidFill>
                  <a:srgbClr val="FFFF00"/>
                </a:solidFill>
              </a:rPr>
              <a:t>ارجاع کودک</a:t>
            </a:r>
            <a:endParaRPr lang="en-US" sz="4000" dirty="0">
              <a:solidFill>
                <a:srgbClr val="FFFF00"/>
              </a:solidFill>
            </a:endParaRPr>
          </a:p>
        </p:txBody>
      </p:sp>
    </p:spTree>
  </p:cSld>
  <p:clrMapOvr>
    <a:masterClrMapping/>
  </p:clrMapOvr>
  <p:transition spd="slow">
    <p:zoom dir="in"/>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pPr marL="514350" indent="-514350" algn="just">
              <a:lnSpc>
                <a:spcPct val="150000"/>
              </a:lnSpc>
              <a:buNone/>
            </a:pPr>
            <a:r>
              <a:rPr lang="fa-IR" dirty="0" smtClean="0">
                <a:cs typeface="B Koodak" pitchFamily="2" charset="-78"/>
              </a:rPr>
              <a:t>4- </a:t>
            </a:r>
            <a:r>
              <a:rPr lang="ar-SA" dirty="0" smtClean="0">
                <a:cs typeface="B Koodak" pitchFamily="2" charset="-78"/>
              </a:rPr>
              <a:t>استفاده از کلماتی چون «تست یا آزمون » ‏« رد شدن از تست » « غیر طبیعی»  و امثالهم خودداری کنید</a:t>
            </a:r>
            <a:r>
              <a:rPr lang="fa-IR" dirty="0" smtClean="0">
                <a:cs typeface="B Koodak" pitchFamily="2" charset="-78"/>
              </a:rPr>
              <a:t>.</a:t>
            </a:r>
          </a:p>
          <a:p>
            <a:pPr marL="514350" indent="-514350">
              <a:lnSpc>
                <a:spcPct val="150000"/>
              </a:lnSpc>
              <a:buNone/>
            </a:pPr>
            <a:r>
              <a:rPr lang="fa-IR" dirty="0" smtClean="0">
                <a:cs typeface="B Koodak" pitchFamily="2" charset="-78"/>
              </a:rPr>
              <a:t>5- </a:t>
            </a:r>
            <a:r>
              <a:rPr lang="ar-SA" dirty="0" smtClean="0">
                <a:cs typeface="B Koodak" pitchFamily="2" charset="-78"/>
              </a:rPr>
              <a:t>متخصصینی را که می توانند جهت ارزیابی های دقیق تر و تخصصی تر به آنها مراجعه کنند، با اعلام نام ، آدرس، ‏شماره تلفن و خدماتی که توسط ایشان قابل ارائه است ، معرفی نمایید. </a:t>
            </a:r>
            <a:endParaRPr lang="fa-IR" dirty="0" smtClean="0">
              <a:cs typeface="B Koodak" pitchFamily="2" charset="-78"/>
            </a:endParaRPr>
          </a:p>
          <a:p>
            <a:pPr>
              <a:lnSpc>
                <a:spcPct val="150000"/>
              </a:lnSpc>
            </a:pPr>
            <a:endParaRPr lang="fa-IR" dirty="0"/>
          </a:p>
        </p:txBody>
      </p:sp>
    </p:spTree>
  </p:cSld>
  <p:clrMapOvr>
    <a:masterClrMapping/>
  </p:clrMapOvr>
  <p:transition spd="slow">
    <p:zoom dir="in"/>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sz="6000">
              <a:cs typeface="B Mitra" panose="00000400000000000000" pitchFamily="2" charset="-78"/>
            </a:endParaRPr>
          </a:p>
        </p:txBody>
      </p:sp>
      <p:sp>
        <p:nvSpPr>
          <p:cNvPr id="3" name="Content Placeholder 2"/>
          <p:cNvSpPr>
            <a:spLocks noGrp="1"/>
          </p:cNvSpPr>
          <p:nvPr>
            <p:ph idx="1"/>
          </p:nvPr>
        </p:nvSpPr>
        <p:spPr>
          <a:xfrm>
            <a:off x="457200" y="1600200"/>
            <a:ext cx="8229600" cy="2188839"/>
          </a:xfrm>
        </p:spPr>
        <p:style>
          <a:lnRef idx="0">
            <a:schemeClr val="accent2"/>
          </a:lnRef>
          <a:fillRef idx="3">
            <a:schemeClr val="accent2"/>
          </a:fillRef>
          <a:effectRef idx="3">
            <a:schemeClr val="accent2"/>
          </a:effectRef>
          <a:fontRef idx="minor">
            <a:schemeClr val="lt1"/>
          </a:fontRef>
        </p:style>
        <p:txBody>
          <a:bodyPr>
            <a:noAutofit/>
          </a:bodyPr>
          <a:lstStyle/>
          <a:p>
            <a:r>
              <a:rPr lang="fa-IR" sz="4400" b="1" dirty="0">
                <a:cs typeface="B Mitra" panose="00000400000000000000" pitchFamily="2" charset="-78"/>
              </a:rPr>
              <a:t>آزمون آدمک ( </a:t>
            </a:r>
            <a:r>
              <a:rPr lang="fa-IR" sz="4400" b="1" dirty="0" err="1">
                <a:cs typeface="B Mitra" panose="00000400000000000000" pitchFamily="2" charset="-78"/>
              </a:rPr>
              <a:t>گودیناف</a:t>
            </a:r>
            <a:r>
              <a:rPr lang="fa-IR" sz="4400" b="1" dirty="0">
                <a:cs typeface="B Mitra" panose="00000400000000000000" pitchFamily="2" charset="-78"/>
              </a:rPr>
              <a:t>)</a:t>
            </a:r>
          </a:p>
          <a:p>
            <a:r>
              <a:rPr lang="fa-IR" sz="4400" b="1" dirty="0">
                <a:cs typeface="B Mitra" panose="00000400000000000000" pitchFamily="2" charset="-78"/>
              </a:rPr>
              <a:t>تست هوش ( سن اجرا: از 3 تا 13 سال)</a:t>
            </a:r>
          </a:p>
          <a:p>
            <a:endParaRPr lang="en-US" sz="4400" dirty="0">
              <a:cs typeface="B Mitra" panose="00000400000000000000" pitchFamily="2" charset="-78"/>
            </a:endParaRPr>
          </a:p>
        </p:txBody>
      </p:sp>
    </p:spTree>
    <p:extLst>
      <p:ext uri="{BB962C8B-B14F-4D97-AF65-F5344CB8AC3E}">
        <p14:creationId xmlns:p14="http://schemas.microsoft.com/office/powerpoint/2010/main" val="4291015263"/>
      </p:ext>
    </p:extLst>
  </p:cSld>
  <p:clrMapOvr>
    <a:masterClrMapping/>
  </p:clrMapOvr>
  <p:transition spd="slow">
    <p:zoom dir="in"/>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cs typeface="B Mitra" panose="00000400000000000000" pitchFamily="2" charset="-78"/>
              </a:rPr>
              <a:t>هدف:</a:t>
            </a:r>
            <a:br>
              <a:rPr lang="fa-IR" b="1" dirty="0">
                <a:cs typeface="B Mitra" panose="00000400000000000000" pitchFamily="2" charset="-78"/>
              </a:rPr>
            </a:br>
            <a:endParaRPr lang="en-US" dirty="0">
              <a:cs typeface="B Mitra" panose="00000400000000000000" pitchFamily="2" charset="-78"/>
            </a:endParaRPr>
          </a:p>
        </p:txBody>
      </p:sp>
      <p:sp>
        <p:nvSpPr>
          <p:cNvPr id="3" name="Content Placeholder 2"/>
          <p:cNvSpPr>
            <a:spLocks noGrp="1"/>
          </p:cNvSpPr>
          <p:nvPr>
            <p:ph idx="1"/>
          </p:nvPr>
        </p:nvSpPr>
        <p:spPr/>
        <p:txBody>
          <a:bodyPr/>
          <a:lstStyle/>
          <a:p>
            <a:r>
              <a:rPr lang="fa-IR" dirty="0" smtClean="0">
                <a:cs typeface="B Mitra" panose="00000400000000000000" pitchFamily="2" charset="-78"/>
              </a:rPr>
              <a:t>مهمترین </a:t>
            </a:r>
            <a:r>
              <a:rPr lang="fa-IR" dirty="0">
                <a:cs typeface="B Mitra" panose="00000400000000000000" pitchFamily="2" charset="-78"/>
              </a:rPr>
              <a:t>هدف آزمون ، تعیین درجه هوشمندی سن عقلی و بهره هوشی کودک است . همچنین این آزمون را زمانی  به کار می بریم که آزمونهای هوشی دیگر مقدور نیست و می خواهیم هر چه سریعتر درباره درجه هوشی کودک به نتیجه برسیم . علاوه بر این ، </a:t>
            </a:r>
            <a:r>
              <a:rPr lang="fa-IR" dirty="0" err="1">
                <a:cs typeface="B Mitra" panose="00000400000000000000" pitchFamily="2" charset="-78"/>
              </a:rPr>
              <a:t>اطفالی</a:t>
            </a:r>
            <a:r>
              <a:rPr lang="fa-IR" dirty="0">
                <a:cs typeface="B Mitra" panose="00000400000000000000" pitchFamily="2" charset="-78"/>
              </a:rPr>
              <a:t> که زبان </a:t>
            </a:r>
            <a:r>
              <a:rPr lang="fa-IR" dirty="0" err="1">
                <a:cs typeface="B Mitra" panose="00000400000000000000" pitchFamily="2" charset="-78"/>
              </a:rPr>
              <a:t>نمی</a:t>
            </a:r>
            <a:r>
              <a:rPr lang="fa-IR" dirty="0">
                <a:cs typeface="B Mitra" panose="00000400000000000000" pitchFamily="2" charset="-78"/>
              </a:rPr>
              <a:t> دانند و قادر به سخن گفتن نیستند بهترین ابزار سنجش این آزمون می باشند.</a:t>
            </a:r>
          </a:p>
          <a:p>
            <a:endParaRPr lang="en-US" dirty="0">
              <a:cs typeface="B Mitra" panose="00000400000000000000" pitchFamily="2" charset="-78"/>
            </a:endParaRPr>
          </a:p>
        </p:txBody>
      </p:sp>
    </p:spTree>
    <p:extLst>
      <p:ext uri="{BB962C8B-B14F-4D97-AF65-F5344CB8AC3E}">
        <p14:creationId xmlns:p14="http://schemas.microsoft.com/office/powerpoint/2010/main" val="1480672491"/>
      </p:ext>
    </p:extLst>
  </p:cSld>
  <p:clrMapOvr>
    <a:masterClrMapping/>
  </p:clrMapOvr>
  <p:transition spd="slow">
    <p:zoom dir="in"/>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a:cs typeface="B Mitra" panose="00000400000000000000" pitchFamily="2" charset="-78"/>
              </a:rPr>
              <a:t>دستور اجرا</a:t>
            </a:r>
            <a:r>
              <a:rPr lang="fa-IR" b="1" dirty="0" smtClean="0">
                <a:cs typeface="B Mitra" panose="00000400000000000000" pitchFamily="2" charset="-78"/>
              </a:rPr>
              <a:t>:</a:t>
            </a:r>
            <a:endParaRPr lang="en-US" dirty="0">
              <a:cs typeface="B Mitra" panose="00000400000000000000" pitchFamily="2" charset="-78"/>
            </a:endParaRPr>
          </a:p>
        </p:txBody>
      </p:sp>
      <p:sp>
        <p:nvSpPr>
          <p:cNvPr id="3" name="Content Placeholder 2"/>
          <p:cNvSpPr>
            <a:spLocks noGrp="1"/>
          </p:cNvSpPr>
          <p:nvPr>
            <p:ph idx="1"/>
          </p:nvPr>
        </p:nvSpPr>
        <p:spPr/>
        <p:txBody>
          <a:bodyPr>
            <a:normAutofit fontScale="77500" lnSpcReduction="20000"/>
          </a:bodyPr>
          <a:lstStyle/>
          <a:p>
            <a:r>
              <a:rPr lang="fa-IR" dirty="0" smtClean="0">
                <a:cs typeface="B Mitra" panose="00000400000000000000" pitchFamily="2" charset="-78"/>
              </a:rPr>
              <a:t>اجرای </a:t>
            </a:r>
            <a:r>
              <a:rPr lang="fa-IR" dirty="0">
                <a:cs typeface="B Mitra" panose="00000400000000000000" pitchFamily="2" charset="-78"/>
              </a:rPr>
              <a:t>آزمون ساده است . به کودک گفته می شود:" یک آدم ترسیم کن  و هر چه می توانی آنرا زیبا و خوب </a:t>
            </a:r>
            <a:r>
              <a:rPr lang="fa-IR" dirty="0" err="1">
                <a:cs typeface="B Mitra" panose="00000400000000000000" pitchFamily="2" charset="-78"/>
              </a:rPr>
              <a:t>بکِش</a:t>
            </a:r>
            <a:r>
              <a:rPr lang="fa-IR" dirty="0">
                <a:cs typeface="B Mitra" panose="00000400000000000000" pitchFamily="2" charset="-78"/>
              </a:rPr>
              <a:t> " ، اضافه می </a:t>
            </a:r>
            <a:r>
              <a:rPr lang="fa-IR" dirty="0" err="1">
                <a:cs typeface="B Mitra" panose="00000400000000000000" pitchFamily="2" charset="-78"/>
              </a:rPr>
              <a:t>نمائیم</a:t>
            </a:r>
            <a:r>
              <a:rPr lang="fa-IR" dirty="0">
                <a:cs typeface="B Mitra" panose="00000400000000000000" pitchFamily="2" charset="-78"/>
              </a:rPr>
              <a:t> زمان این کار هر چقدر طول بکشد اشکالی ندارد.</a:t>
            </a:r>
          </a:p>
          <a:p>
            <a:r>
              <a:rPr lang="fa-IR" dirty="0">
                <a:cs typeface="B Mitra" panose="00000400000000000000" pitchFamily="2" charset="-78"/>
              </a:rPr>
              <a:t>نکاتی که در عمل و ارزیابی باید رعایت کرد:</a:t>
            </a:r>
          </a:p>
          <a:p>
            <a:r>
              <a:rPr lang="fa-IR" dirty="0">
                <a:cs typeface="B Mitra" panose="00000400000000000000" pitchFamily="2" charset="-78"/>
              </a:rPr>
              <a:t>1. برای ترسیم </a:t>
            </a:r>
            <a:r>
              <a:rPr lang="fa-IR" dirty="0" err="1">
                <a:cs typeface="B Mitra" panose="00000400000000000000" pitchFamily="2" charset="-78"/>
              </a:rPr>
              <a:t>بهتراست</a:t>
            </a:r>
            <a:r>
              <a:rPr lang="fa-IR" dirty="0">
                <a:cs typeface="B Mitra" panose="00000400000000000000" pitchFamily="2" charset="-78"/>
              </a:rPr>
              <a:t> یک مداد سیاه  یا یک خودکار راحت و روان دراختیار کودک بگذاریم . با مداد رنگی به دشواری می توان رسم کرد و اجزاء را تشخیص داد.</a:t>
            </a:r>
          </a:p>
          <a:p>
            <a:r>
              <a:rPr lang="fa-IR" dirty="0">
                <a:cs typeface="B Mitra" panose="00000400000000000000" pitchFamily="2" charset="-78"/>
              </a:rPr>
              <a:t>2.   اگر نقاشی با مداد رنگی کشیده شود ، شرایط دیگری برای ارزیابی لازم است که باید رعایت شود.</a:t>
            </a:r>
          </a:p>
          <a:p>
            <a:r>
              <a:rPr lang="fa-IR" dirty="0">
                <a:cs typeface="B Mitra" panose="00000400000000000000" pitchFamily="2" charset="-78"/>
              </a:rPr>
              <a:t>3.   کاغذ برای رسم نقاشی کودک باید حداقل 30 × 21  باشد.</a:t>
            </a:r>
          </a:p>
          <a:p>
            <a:r>
              <a:rPr lang="fa-IR" dirty="0">
                <a:cs typeface="B Mitra" panose="00000400000000000000" pitchFamily="2" charset="-78"/>
              </a:rPr>
              <a:t>4.   اجازه بدهید کودک چند تصویر بکشد ، سپس  بهترین و </a:t>
            </a:r>
            <a:r>
              <a:rPr lang="fa-IR" dirty="0" err="1">
                <a:cs typeface="B Mitra" panose="00000400000000000000" pitchFamily="2" charset="-78"/>
              </a:rPr>
              <a:t>کاملترین</a:t>
            </a:r>
            <a:r>
              <a:rPr lang="fa-IR" dirty="0">
                <a:cs typeface="B Mitra" panose="00000400000000000000" pitchFamily="2" charset="-78"/>
              </a:rPr>
              <a:t> را برای نمره گذاری انتخاب کنید.</a:t>
            </a:r>
          </a:p>
          <a:p>
            <a:r>
              <a:rPr lang="fa-IR" dirty="0">
                <a:cs typeface="B Mitra" panose="00000400000000000000" pitchFamily="2" charset="-78"/>
              </a:rPr>
              <a:t>5. اگر نتایج چند بار کشیدن آدمک با یکدیگر فرق داشت نشان ناراحتی های دیگری در کودک است که باید به متخصص مسائل روانی یا روان درمانی مراجعه کرد.</a:t>
            </a:r>
          </a:p>
          <a:p>
            <a:endParaRPr lang="en-US" dirty="0">
              <a:cs typeface="B Mitra" panose="00000400000000000000" pitchFamily="2" charset="-78"/>
            </a:endParaRPr>
          </a:p>
        </p:txBody>
      </p:sp>
    </p:spTree>
    <p:extLst>
      <p:ext uri="{BB962C8B-B14F-4D97-AF65-F5344CB8AC3E}">
        <p14:creationId xmlns:p14="http://schemas.microsoft.com/office/powerpoint/2010/main" val="1211313183"/>
      </p:ext>
    </p:extLst>
  </p:cSld>
  <p:clrMapOvr>
    <a:masterClrMapping/>
  </p:clrMapOvr>
  <p:transition spd="slow">
    <p:zoom dir="in"/>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004048" y="116632"/>
            <a:ext cx="3960440" cy="6009531"/>
          </a:xfrm>
        </p:spPr>
        <p:txBody>
          <a:bodyPr>
            <a:noAutofit/>
          </a:bodyPr>
          <a:lstStyle/>
          <a:p>
            <a:pPr marL="0" indent="0">
              <a:buNone/>
            </a:pPr>
            <a:r>
              <a:rPr lang="fa-IR" sz="1400" b="1" dirty="0">
                <a:cs typeface="B Mitra" panose="00000400000000000000" pitchFamily="2" charset="-78"/>
              </a:rPr>
              <a:t>روش نمره گذاری:</a:t>
            </a:r>
          </a:p>
          <a:p>
            <a:pPr marL="0" indent="0">
              <a:buNone/>
            </a:pPr>
            <a:r>
              <a:rPr lang="fa-IR" sz="1400" dirty="0">
                <a:cs typeface="B Mitra" panose="00000400000000000000" pitchFamily="2" charset="-78"/>
              </a:rPr>
              <a:t>الف: برای هر یک </a:t>
            </a:r>
            <a:r>
              <a:rPr lang="fa-IR" sz="1400" dirty="0" err="1">
                <a:cs typeface="B Mitra" panose="00000400000000000000" pitchFamily="2" charset="-78"/>
              </a:rPr>
              <a:t>ازاجزا</a:t>
            </a:r>
            <a:r>
              <a:rPr lang="fa-IR" sz="1400" dirty="0">
                <a:cs typeface="B Mitra" panose="00000400000000000000" pitchFamily="2" charset="-78"/>
              </a:rPr>
              <a:t> آدمک در صورتی که توسط کودک ترسیم شده باشد یک نمره منظور </a:t>
            </a:r>
            <a:r>
              <a:rPr lang="fa-IR" sz="1400" dirty="0" err="1">
                <a:cs typeface="B Mitra" panose="00000400000000000000" pitchFamily="2" charset="-78"/>
              </a:rPr>
              <a:t>فرمائید</a:t>
            </a:r>
            <a:r>
              <a:rPr lang="fa-IR" sz="1400" dirty="0">
                <a:cs typeface="B Mitra" panose="00000400000000000000" pitchFamily="2" charset="-78"/>
              </a:rPr>
              <a:t>. به شرح ذیل:</a:t>
            </a:r>
          </a:p>
          <a:p>
            <a:pPr marL="0" indent="0">
              <a:buNone/>
            </a:pPr>
            <a:r>
              <a:rPr lang="fa-IR" sz="1400" dirty="0">
                <a:cs typeface="B Mitra" panose="00000400000000000000" pitchFamily="2" charset="-78"/>
              </a:rPr>
              <a:t>1. سر وجود داشته باشد .</a:t>
            </a:r>
          </a:p>
          <a:p>
            <a:pPr marL="0" indent="0">
              <a:buNone/>
            </a:pPr>
            <a:r>
              <a:rPr lang="fa-IR" sz="1400" dirty="0">
                <a:cs typeface="B Mitra" panose="00000400000000000000" pitchFamily="2" charset="-78"/>
              </a:rPr>
              <a:t>2. پا کشیده شده باشد .</a:t>
            </a:r>
          </a:p>
          <a:p>
            <a:pPr marL="0" indent="0">
              <a:buNone/>
            </a:pPr>
            <a:r>
              <a:rPr lang="fa-IR" sz="1400" dirty="0">
                <a:cs typeface="B Mitra" panose="00000400000000000000" pitchFamily="2" charset="-78"/>
              </a:rPr>
              <a:t>3. دست کشیده شده باشد .( یک یا هر دو دست)</a:t>
            </a:r>
          </a:p>
          <a:p>
            <a:pPr marL="0" indent="0">
              <a:buNone/>
            </a:pPr>
            <a:r>
              <a:rPr lang="fa-IR" sz="1400" dirty="0">
                <a:cs typeface="B Mitra" panose="00000400000000000000" pitchFamily="2" charset="-78"/>
              </a:rPr>
              <a:t>4. بدن کشیده  شده باشد .</a:t>
            </a:r>
          </a:p>
          <a:p>
            <a:pPr marL="0" indent="0">
              <a:buNone/>
            </a:pPr>
            <a:r>
              <a:rPr lang="fa-IR" sz="1400" dirty="0">
                <a:cs typeface="B Mitra" panose="00000400000000000000" pitchFamily="2" charset="-78"/>
              </a:rPr>
              <a:t>5. طول بدن طویل تر </a:t>
            </a:r>
            <a:r>
              <a:rPr lang="fa-IR" sz="1400" dirty="0" err="1">
                <a:cs typeface="B Mitra" panose="00000400000000000000" pitchFamily="2" charset="-78"/>
              </a:rPr>
              <a:t>ازعرض</a:t>
            </a:r>
            <a:r>
              <a:rPr lang="fa-IR" sz="1400" dirty="0">
                <a:cs typeface="B Mitra" panose="00000400000000000000" pitchFamily="2" charset="-78"/>
              </a:rPr>
              <a:t> آن باشد.</a:t>
            </a:r>
          </a:p>
          <a:p>
            <a:pPr marL="0" indent="0">
              <a:buNone/>
            </a:pPr>
            <a:r>
              <a:rPr lang="fa-IR" sz="1400" dirty="0">
                <a:cs typeface="B Mitra" panose="00000400000000000000" pitchFamily="2" charset="-78"/>
              </a:rPr>
              <a:t>6. شانه ها کشیده شده باشد.</a:t>
            </a:r>
          </a:p>
          <a:p>
            <a:pPr marL="0" indent="0">
              <a:buNone/>
            </a:pPr>
            <a:r>
              <a:rPr lang="fa-IR" sz="1400" dirty="0">
                <a:cs typeface="B Mitra" panose="00000400000000000000" pitchFamily="2" charset="-78"/>
              </a:rPr>
              <a:t>7. بازوها و پاها به تنه چسبیده شده باشند.</a:t>
            </a:r>
          </a:p>
          <a:p>
            <a:pPr marL="0" indent="0">
              <a:buNone/>
            </a:pPr>
            <a:r>
              <a:rPr lang="fa-IR" sz="1400" dirty="0">
                <a:cs typeface="B Mitra" panose="00000400000000000000" pitchFamily="2" charset="-78"/>
              </a:rPr>
              <a:t>8. پاها به تنه و دستها به تنه در نقاط واقعی خود چسبیده شده باشند.</a:t>
            </a:r>
          </a:p>
          <a:p>
            <a:pPr marL="0" indent="0">
              <a:buNone/>
            </a:pPr>
            <a:r>
              <a:rPr lang="fa-IR" sz="1400" dirty="0">
                <a:cs typeface="B Mitra" panose="00000400000000000000" pitchFamily="2" charset="-78"/>
              </a:rPr>
              <a:t>9. گردن کشیده شده باشد.</a:t>
            </a:r>
          </a:p>
          <a:p>
            <a:pPr marL="0" indent="0">
              <a:buNone/>
            </a:pPr>
            <a:r>
              <a:rPr lang="fa-IR" sz="1400" dirty="0">
                <a:cs typeface="B Mitra" panose="00000400000000000000" pitchFamily="2" charset="-78"/>
              </a:rPr>
              <a:t>10. دنباله گردن به سر و تنه مربوط باشد.</a:t>
            </a:r>
          </a:p>
          <a:p>
            <a:pPr marL="0" indent="0">
              <a:buNone/>
            </a:pPr>
            <a:r>
              <a:rPr lang="fa-IR" sz="1400" dirty="0">
                <a:cs typeface="B Mitra" panose="00000400000000000000" pitchFamily="2" charset="-78"/>
              </a:rPr>
              <a:t>11. چشمها کشیده شده باشد.</a:t>
            </a:r>
          </a:p>
          <a:p>
            <a:pPr marL="0" indent="0">
              <a:buNone/>
            </a:pPr>
            <a:r>
              <a:rPr lang="fa-IR" sz="1400" dirty="0">
                <a:cs typeface="B Mitra" panose="00000400000000000000" pitchFamily="2" charset="-78"/>
              </a:rPr>
              <a:t>12. بینی کشیده شده باشد.</a:t>
            </a:r>
          </a:p>
          <a:p>
            <a:pPr marL="0" indent="0">
              <a:buNone/>
            </a:pPr>
            <a:r>
              <a:rPr lang="fa-IR" sz="1400" dirty="0">
                <a:cs typeface="B Mitra" panose="00000400000000000000" pitchFamily="2" charset="-78"/>
              </a:rPr>
              <a:t>13. دهان کشیده شده باشد.</a:t>
            </a:r>
          </a:p>
          <a:p>
            <a:pPr marL="0" indent="0">
              <a:buNone/>
            </a:pPr>
            <a:r>
              <a:rPr lang="fa-IR" sz="1400" dirty="0">
                <a:cs typeface="B Mitra" panose="00000400000000000000" pitchFamily="2" charset="-78"/>
              </a:rPr>
              <a:t>14. دو لب دیده شود.</a:t>
            </a:r>
          </a:p>
          <a:p>
            <a:pPr marL="0" indent="0">
              <a:buNone/>
            </a:pPr>
            <a:r>
              <a:rPr lang="fa-IR" sz="1400" dirty="0">
                <a:cs typeface="B Mitra" panose="00000400000000000000" pitchFamily="2" charset="-78"/>
              </a:rPr>
              <a:t>15. سوراخها یا حفره های بینی کشیده شده باشد.</a:t>
            </a:r>
          </a:p>
          <a:p>
            <a:pPr marL="0" indent="0">
              <a:buNone/>
            </a:pPr>
            <a:r>
              <a:rPr lang="fa-IR" sz="1400" dirty="0">
                <a:cs typeface="B Mitra" panose="00000400000000000000" pitchFamily="2" charset="-78"/>
              </a:rPr>
              <a:t>16. موها کشیده شده باشد. ( جزئی ترین مقدار مو)</a:t>
            </a:r>
          </a:p>
          <a:p>
            <a:pPr marL="0" indent="0">
              <a:buNone/>
            </a:pPr>
            <a:r>
              <a:rPr lang="fa-IR" sz="1400" dirty="0">
                <a:cs typeface="B Mitra" panose="00000400000000000000" pitchFamily="2" charset="-78"/>
              </a:rPr>
              <a:t>17. موها کامل کشیده شده باشد.</a:t>
            </a:r>
          </a:p>
          <a:p>
            <a:pPr marL="0" indent="0">
              <a:buNone/>
            </a:pPr>
            <a:r>
              <a:rPr lang="fa-IR" sz="1400" dirty="0">
                <a:cs typeface="B Mitra" panose="00000400000000000000" pitchFamily="2" charset="-78"/>
              </a:rPr>
              <a:t>18. علامتی از لباس کشیده شده باشد.</a:t>
            </a:r>
          </a:p>
          <a:p>
            <a:pPr marL="0" indent="0">
              <a:buNone/>
            </a:pPr>
            <a:r>
              <a:rPr lang="fa-IR" sz="1400" dirty="0">
                <a:cs typeface="B Mitra" panose="00000400000000000000" pitchFamily="2" charset="-78"/>
              </a:rPr>
              <a:t>19. دو قطعه لباس کشیده شده باشد.</a:t>
            </a:r>
          </a:p>
          <a:p>
            <a:pPr marL="0" indent="0">
              <a:buNone/>
            </a:pPr>
            <a:r>
              <a:rPr lang="fa-IR" sz="1400" dirty="0">
                <a:cs typeface="B Mitra" panose="00000400000000000000" pitchFamily="2" charset="-78"/>
              </a:rPr>
              <a:t>20. تمام بدن پوشیده از لباس باشد.</a:t>
            </a:r>
          </a:p>
          <a:p>
            <a:pPr marL="0" indent="0">
              <a:buNone/>
            </a:pPr>
            <a:r>
              <a:rPr lang="fa-IR" sz="1400" dirty="0">
                <a:cs typeface="B Mitra" panose="00000400000000000000" pitchFamily="2" charset="-78"/>
              </a:rPr>
              <a:t>21. چهار قطعه لباس مشخص باشد . ( کراوات ، کلاه ، جوراب ، کفش ، پیراهن ، کت و شلوار</a:t>
            </a:r>
            <a:r>
              <a:rPr lang="fa-IR" sz="1400" dirty="0" smtClean="0">
                <a:cs typeface="B Mitra" panose="00000400000000000000" pitchFamily="2" charset="-78"/>
              </a:rPr>
              <a:t>)</a:t>
            </a:r>
            <a:endParaRPr lang="en-US" sz="1400" dirty="0">
              <a:cs typeface="B Mitra" panose="00000400000000000000" pitchFamily="2" charset="-78"/>
            </a:endParaRPr>
          </a:p>
        </p:txBody>
      </p:sp>
      <p:sp>
        <p:nvSpPr>
          <p:cNvPr id="4" name="Rectangle 3"/>
          <p:cNvSpPr/>
          <p:nvPr/>
        </p:nvSpPr>
        <p:spPr>
          <a:xfrm>
            <a:off x="49876" y="0"/>
            <a:ext cx="5004048" cy="6986528"/>
          </a:xfrm>
          <a:prstGeom prst="rect">
            <a:avLst/>
          </a:prstGeom>
        </p:spPr>
        <p:txBody>
          <a:bodyPr wrap="square">
            <a:spAutoFit/>
          </a:bodyPr>
          <a:lstStyle/>
          <a:p>
            <a:endParaRPr lang="fa-IR" sz="1400" dirty="0">
              <a:cs typeface="B Mitra" panose="00000400000000000000" pitchFamily="2" charset="-78"/>
            </a:endParaRPr>
          </a:p>
          <a:p>
            <a:r>
              <a:rPr lang="fa-IR" sz="1400" dirty="0">
                <a:cs typeface="B Mitra" panose="00000400000000000000" pitchFamily="2" charset="-78"/>
              </a:rPr>
              <a:t>22. لباس رسمی یا </a:t>
            </a:r>
            <a:r>
              <a:rPr lang="fa-IR" sz="1400" dirty="0" err="1">
                <a:cs typeface="B Mitra" panose="00000400000000000000" pitchFamily="2" charset="-78"/>
              </a:rPr>
              <a:t>یونیفورم</a:t>
            </a:r>
            <a:r>
              <a:rPr lang="fa-IR" sz="1400" dirty="0">
                <a:cs typeface="B Mitra" panose="00000400000000000000" pitchFamily="2" charset="-78"/>
              </a:rPr>
              <a:t> باشد . ( </a:t>
            </a:r>
            <a:r>
              <a:rPr lang="fa-IR" sz="1400" dirty="0" err="1">
                <a:cs typeface="B Mitra" panose="00000400000000000000" pitchFamily="2" charset="-78"/>
              </a:rPr>
              <a:t>یونیفورم</a:t>
            </a:r>
            <a:r>
              <a:rPr lang="fa-IR" sz="1400" dirty="0">
                <a:cs typeface="B Mitra" panose="00000400000000000000" pitchFamily="2" charset="-78"/>
              </a:rPr>
              <a:t> مدرسه هم نمره می گیرد)</a:t>
            </a:r>
          </a:p>
          <a:p>
            <a:r>
              <a:rPr lang="fa-IR" sz="1400" dirty="0">
                <a:cs typeface="B Mitra" panose="00000400000000000000" pitchFamily="2" charset="-78"/>
              </a:rPr>
              <a:t>23. انگشتان کشیده شده باشد . ( هر اثری از انگشت کافی است)</a:t>
            </a:r>
          </a:p>
          <a:p>
            <a:r>
              <a:rPr lang="fa-IR" sz="1400" dirty="0">
                <a:cs typeface="B Mitra" panose="00000400000000000000" pitchFamily="2" charset="-78"/>
              </a:rPr>
              <a:t>24. تعداد انگشتان درست باشد .</a:t>
            </a:r>
          </a:p>
          <a:p>
            <a:r>
              <a:rPr lang="fa-IR" sz="1400" dirty="0">
                <a:cs typeface="B Mitra" panose="00000400000000000000" pitchFamily="2" charset="-78"/>
              </a:rPr>
              <a:t>25. شکل و قواره انگشتان درست باشد .</a:t>
            </a:r>
          </a:p>
          <a:p>
            <a:r>
              <a:rPr lang="fa-IR" sz="1400" dirty="0">
                <a:cs typeface="B Mitra" panose="00000400000000000000" pitchFamily="2" charset="-78"/>
              </a:rPr>
              <a:t>26. شست متمایز باشد.</a:t>
            </a:r>
          </a:p>
          <a:p>
            <a:r>
              <a:rPr lang="fa-IR" sz="1400" dirty="0">
                <a:cs typeface="B Mitra" panose="00000400000000000000" pitchFamily="2" charset="-78"/>
              </a:rPr>
              <a:t>27. دست متمایز </a:t>
            </a:r>
            <a:r>
              <a:rPr lang="fa-IR" sz="1400" dirty="0" err="1">
                <a:cs typeface="B Mitra" panose="00000400000000000000" pitchFamily="2" charset="-78"/>
              </a:rPr>
              <a:t>ازانگشتان</a:t>
            </a:r>
            <a:r>
              <a:rPr lang="fa-IR" sz="1400" dirty="0">
                <a:cs typeface="B Mitra" panose="00000400000000000000" pitchFamily="2" charset="-78"/>
              </a:rPr>
              <a:t> باز باشد. ( کف دست کشیده شده باشد.)</a:t>
            </a:r>
          </a:p>
          <a:p>
            <a:r>
              <a:rPr lang="fa-IR" sz="1400" dirty="0">
                <a:cs typeface="B Mitra" panose="00000400000000000000" pitchFamily="2" charset="-78"/>
              </a:rPr>
              <a:t>28. بازوها کشیده شده باشد .</a:t>
            </a:r>
          </a:p>
          <a:p>
            <a:r>
              <a:rPr lang="fa-IR" sz="1400" dirty="0">
                <a:cs typeface="B Mitra" panose="00000400000000000000" pitchFamily="2" charset="-78"/>
              </a:rPr>
              <a:t>29. زانو کشیده شده باشد .</a:t>
            </a:r>
          </a:p>
          <a:p>
            <a:r>
              <a:rPr lang="fa-IR" sz="1400" dirty="0">
                <a:cs typeface="B Mitra" panose="00000400000000000000" pitchFamily="2" charset="-78"/>
              </a:rPr>
              <a:t>30. تناسب سر نسبت به بدن مراعات شده باشد .</a:t>
            </a:r>
          </a:p>
          <a:p>
            <a:r>
              <a:rPr lang="fa-IR" sz="1400" dirty="0">
                <a:cs typeface="B Mitra" panose="00000400000000000000" pitchFamily="2" charset="-78"/>
              </a:rPr>
              <a:t>31. تناسب بازوها و دستها نسبت به بدن حفظ شده باشد.</a:t>
            </a:r>
          </a:p>
          <a:p>
            <a:r>
              <a:rPr lang="fa-IR" sz="1400" dirty="0">
                <a:cs typeface="B Mitra" panose="00000400000000000000" pitchFamily="2" charset="-78"/>
              </a:rPr>
              <a:t>32. پاهای متناسب ، کشیده شده باشد.</a:t>
            </a:r>
          </a:p>
          <a:p>
            <a:r>
              <a:rPr lang="fa-IR" sz="1400" dirty="0">
                <a:cs typeface="B Mitra" panose="00000400000000000000" pitchFamily="2" charset="-78"/>
              </a:rPr>
              <a:t>33. کف پا متناسب باشد.</a:t>
            </a:r>
          </a:p>
          <a:p>
            <a:r>
              <a:rPr lang="fa-IR" sz="1400" dirty="0">
                <a:cs typeface="B Mitra" panose="00000400000000000000" pitchFamily="2" charset="-78"/>
              </a:rPr>
              <a:t>34. پاها متمایل به بالا نباشند.</a:t>
            </a:r>
          </a:p>
          <a:p>
            <a:r>
              <a:rPr lang="fa-IR" sz="1400" dirty="0">
                <a:cs typeface="B Mitra" panose="00000400000000000000" pitchFamily="2" charset="-78"/>
              </a:rPr>
              <a:t>35. دستها و پاها دو بعدی کشیده شده باشند.</a:t>
            </a:r>
          </a:p>
          <a:p>
            <a:r>
              <a:rPr lang="fa-IR" sz="1400" dirty="0">
                <a:cs typeface="B Mitra" panose="00000400000000000000" pitchFamily="2" charset="-78"/>
              </a:rPr>
              <a:t>36. پاشنه کفش یا پاشنه پا کشیده شده باشد.</a:t>
            </a:r>
          </a:p>
          <a:p>
            <a:r>
              <a:rPr lang="fa-IR" sz="1400" dirty="0">
                <a:cs typeface="B Mitra" panose="00000400000000000000" pitchFamily="2" charset="-78"/>
              </a:rPr>
              <a:t>37. هماهنگی خطوط کلی حفظ شده باشد. ( دست </a:t>
            </a:r>
            <a:r>
              <a:rPr lang="fa-IR" sz="1400" dirty="0" err="1">
                <a:cs typeface="B Mitra" panose="00000400000000000000" pitchFamily="2" charset="-78"/>
              </a:rPr>
              <a:t>نلرزیده</a:t>
            </a:r>
            <a:r>
              <a:rPr lang="fa-IR" sz="1400" dirty="0">
                <a:cs typeface="B Mitra" panose="00000400000000000000" pitchFamily="2" charset="-78"/>
              </a:rPr>
              <a:t> باشد)</a:t>
            </a:r>
          </a:p>
          <a:p>
            <a:r>
              <a:rPr lang="fa-IR" sz="1400" dirty="0">
                <a:cs typeface="B Mitra" panose="00000400000000000000" pitchFamily="2" charset="-78"/>
              </a:rPr>
              <a:t>38. هماهنگی خطوط کلی و جزئی حفظ شده باشد. ( نقاشی دقیق باشد)</a:t>
            </a:r>
          </a:p>
          <a:p>
            <a:r>
              <a:rPr lang="fa-IR" sz="1400" dirty="0">
                <a:cs typeface="B Mitra" panose="00000400000000000000" pitchFamily="2" charset="-78"/>
              </a:rPr>
              <a:t>39. هماهنگی خطوط سر ( موها و دور سر به دقت کشیده شده باشد)</a:t>
            </a:r>
          </a:p>
          <a:p>
            <a:r>
              <a:rPr lang="fa-IR" sz="1400" dirty="0">
                <a:cs typeface="B Mitra" panose="00000400000000000000" pitchFamily="2" charset="-78"/>
              </a:rPr>
              <a:t>40. هماهنگی خطوط تنه حفظ شده باشد .</a:t>
            </a:r>
          </a:p>
          <a:p>
            <a:r>
              <a:rPr lang="fa-IR" sz="1400" dirty="0">
                <a:cs typeface="B Mitra" panose="00000400000000000000" pitchFamily="2" charset="-78"/>
              </a:rPr>
              <a:t>41. هماهنگی خطوط دستها و پاها حفظ شده باشد .</a:t>
            </a:r>
          </a:p>
          <a:p>
            <a:r>
              <a:rPr lang="fa-IR" sz="1400" dirty="0">
                <a:cs typeface="B Mitra" panose="00000400000000000000" pitchFamily="2" charset="-78"/>
              </a:rPr>
              <a:t>42. هماهنگی خطوط چهره حفظ شده باشد .</a:t>
            </a:r>
          </a:p>
          <a:p>
            <a:r>
              <a:rPr lang="fa-IR" sz="1400" dirty="0">
                <a:cs typeface="B Mitra" panose="00000400000000000000" pitchFamily="2" charset="-78"/>
              </a:rPr>
              <a:t>43. گوشها کشیده شده باشد .</a:t>
            </a:r>
          </a:p>
          <a:p>
            <a:r>
              <a:rPr lang="fa-IR" sz="1400" dirty="0">
                <a:cs typeface="B Mitra" panose="00000400000000000000" pitchFamily="2" charset="-78"/>
              </a:rPr>
              <a:t>44. تناسب گوشها حفظ شده باشد .</a:t>
            </a:r>
          </a:p>
          <a:p>
            <a:r>
              <a:rPr lang="fa-IR" sz="1400" dirty="0">
                <a:cs typeface="B Mitra" panose="00000400000000000000" pitchFamily="2" charset="-78"/>
              </a:rPr>
              <a:t>45. مردمک چشم کشیده شده باشد .</a:t>
            </a:r>
          </a:p>
          <a:p>
            <a:r>
              <a:rPr lang="fa-IR" sz="1400" dirty="0">
                <a:cs typeface="B Mitra" panose="00000400000000000000" pitchFamily="2" charset="-78"/>
              </a:rPr>
              <a:t>46. تناسب چشم حفظ شده باشد .</a:t>
            </a:r>
          </a:p>
          <a:p>
            <a:r>
              <a:rPr lang="fa-IR" sz="1400" dirty="0">
                <a:cs typeface="B Mitra" panose="00000400000000000000" pitchFamily="2" charset="-78"/>
              </a:rPr>
              <a:t>47. در تصاویر </a:t>
            </a:r>
            <a:r>
              <a:rPr lang="fa-IR" sz="1400" dirty="0" err="1">
                <a:cs typeface="B Mitra" panose="00000400000000000000" pitchFamily="2" charset="-78"/>
              </a:rPr>
              <a:t>نیمرخ</a:t>
            </a:r>
            <a:r>
              <a:rPr lang="fa-IR" sz="1400" dirty="0">
                <a:cs typeface="B Mitra" panose="00000400000000000000" pitchFamily="2" charset="-78"/>
              </a:rPr>
              <a:t> و تمام رخ ، چشم دارای حالت باشد.</a:t>
            </a:r>
          </a:p>
          <a:p>
            <a:r>
              <a:rPr lang="fa-IR" sz="1400" dirty="0">
                <a:cs typeface="B Mitra" panose="00000400000000000000" pitchFamily="2" charset="-78"/>
              </a:rPr>
              <a:t>48. چانه و پیشانی هر دو کشیده شده باشد .</a:t>
            </a:r>
          </a:p>
          <a:p>
            <a:r>
              <a:rPr lang="fa-IR" sz="1400" dirty="0">
                <a:cs typeface="B Mitra" panose="00000400000000000000" pitchFamily="2" charset="-78"/>
              </a:rPr>
              <a:t>49. برآمدگی شانه در تصویر </a:t>
            </a:r>
            <a:r>
              <a:rPr lang="fa-IR" sz="1400" dirty="0" err="1">
                <a:cs typeface="B Mitra" panose="00000400000000000000" pitchFamily="2" charset="-78"/>
              </a:rPr>
              <a:t>نیمرخ</a:t>
            </a:r>
            <a:r>
              <a:rPr lang="fa-IR" sz="1400" dirty="0">
                <a:cs typeface="B Mitra" panose="00000400000000000000" pitchFamily="2" charset="-78"/>
              </a:rPr>
              <a:t> معلوم باشد .</a:t>
            </a:r>
          </a:p>
          <a:p>
            <a:r>
              <a:rPr lang="fa-IR" sz="1400" dirty="0">
                <a:cs typeface="B Mitra" panose="00000400000000000000" pitchFamily="2" charset="-78"/>
              </a:rPr>
              <a:t>50. </a:t>
            </a:r>
            <a:r>
              <a:rPr lang="fa-IR" sz="1400" dirty="0" err="1">
                <a:cs typeface="B Mitra" panose="00000400000000000000" pitchFamily="2" charset="-78"/>
              </a:rPr>
              <a:t>نیمرخ</a:t>
            </a:r>
            <a:r>
              <a:rPr lang="fa-IR" sz="1400" dirty="0">
                <a:cs typeface="B Mitra" panose="00000400000000000000" pitchFamily="2" charset="-78"/>
              </a:rPr>
              <a:t> ناقص باشد . ( یعنی تنه و </a:t>
            </a:r>
            <a:r>
              <a:rPr lang="fa-IR" sz="1400" dirty="0" err="1">
                <a:cs typeface="B Mitra" panose="00000400000000000000" pitchFamily="2" charset="-78"/>
              </a:rPr>
              <a:t>نیمرخ</a:t>
            </a:r>
            <a:r>
              <a:rPr lang="fa-IR" sz="1400" dirty="0">
                <a:cs typeface="B Mitra" panose="00000400000000000000" pitchFamily="2" charset="-78"/>
              </a:rPr>
              <a:t> ناقص)</a:t>
            </a:r>
          </a:p>
          <a:p>
            <a:r>
              <a:rPr lang="fa-IR" sz="1400" dirty="0">
                <a:cs typeface="B Mitra" panose="00000400000000000000" pitchFamily="2" charset="-78"/>
              </a:rPr>
              <a:t>51. </a:t>
            </a:r>
            <a:r>
              <a:rPr lang="fa-IR" sz="1400" dirty="0" err="1">
                <a:cs typeface="B Mitra" panose="00000400000000000000" pitchFamily="2" charset="-78"/>
              </a:rPr>
              <a:t>نیمرخ</a:t>
            </a:r>
            <a:r>
              <a:rPr lang="fa-IR" sz="1400" dirty="0">
                <a:cs typeface="B Mitra" panose="00000400000000000000" pitchFamily="2" charset="-78"/>
              </a:rPr>
              <a:t> باشد </a:t>
            </a:r>
            <a:r>
              <a:rPr lang="fa-IR" sz="1400" dirty="0" smtClean="0">
                <a:cs typeface="B Mitra" panose="00000400000000000000" pitchFamily="2" charset="-78"/>
              </a:rPr>
              <a:t>.</a:t>
            </a:r>
            <a:endParaRPr lang="fa-IR" sz="1400" dirty="0">
              <a:cs typeface="B Mitra" panose="00000400000000000000" pitchFamily="2" charset="-78"/>
            </a:endParaRPr>
          </a:p>
        </p:txBody>
      </p:sp>
    </p:spTree>
    <p:extLst>
      <p:ext uri="{BB962C8B-B14F-4D97-AF65-F5344CB8AC3E}">
        <p14:creationId xmlns:p14="http://schemas.microsoft.com/office/powerpoint/2010/main" val="3736567210"/>
      </p:ext>
    </p:extLst>
  </p:cSld>
  <p:clrMapOvr>
    <a:masterClrMapping/>
  </p:clrMapOvr>
  <p:transition spd="slow">
    <p:zoom dir="in"/>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842375" cy="1143000"/>
          </a:xfrm>
        </p:spPr>
        <p:txBody>
          <a:bodyPr>
            <a:normAutofit/>
          </a:bodyPr>
          <a:lstStyle/>
          <a:p>
            <a:r>
              <a:rPr lang="fa-IR" b="1" dirty="0">
                <a:cs typeface="B Mitra" panose="00000400000000000000" pitchFamily="2" charset="-78"/>
              </a:rPr>
              <a:t>روش محاسبه</a:t>
            </a:r>
            <a:r>
              <a:rPr lang="fa-IR" b="1" dirty="0" smtClean="0">
                <a:cs typeface="B Mitra" panose="00000400000000000000" pitchFamily="2" charset="-78"/>
              </a:rPr>
              <a:t>:</a:t>
            </a:r>
            <a:endParaRPr lang="en-US" dirty="0">
              <a:cs typeface="B Mitra" panose="00000400000000000000" pitchFamily="2" charset="-78"/>
            </a:endParaRPr>
          </a:p>
        </p:txBody>
      </p:sp>
      <p:sp>
        <p:nvSpPr>
          <p:cNvPr id="3" name="Content Placeholder 2"/>
          <p:cNvSpPr>
            <a:spLocks noGrp="1"/>
          </p:cNvSpPr>
          <p:nvPr>
            <p:ph idx="1"/>
          </p:nvPr>
        </p:nvSpPr>
        <p:spPr>
          <a:xfrm>
            <a:off x="301625" y="1576387"/>
            <a:ext cx="8590856" cy="4525963"/>
          </a:xfrm>
        </p:spPr>
        <p:txBody>
          <a:bodyPr>
            <a:normAutofit fontScale="47500" lnSpcReduction="20000"/>
          </a:bodyPr>
          <a:lstStyle/>
          <a:p>
            <a:pPr marL="0" indent="0">
              <a:buNone/>
            </a:pPr>
            <a:r>
              <a:rPr lang="fa-IR" dirty="0">
                <a:cs typeface="B Mitra" panose="00000400000000000000" pitchFamily="2" charset="-78"/>
              </a:rPr>
              <a:t>1.   نمرات داده شده را باهم جمع کنید . ( مجموع از 51 بیشتر تجاوز </a:t>
            </a:r>
            <a:r>
              <a:rPr lang="fa-IR" dirty="0" err="1">
                <a:cs typeface="B Mitra" panose="00000400000000000000" pitchFamily="2" charset="-78"/>
              </a:rPr>
              <a:t>نمی</a:t>
            </a:r>
            <a:r>
              <a:rPr lang="fa-IR" dirty="0">
                <a:cs typeface="B Mitra" panose="00000400000000000000" pitchFamily="2" charset="-78"/>
              </a:rPr>
              <a:t> کند)</a:t>
            </a:r>
          </a:p>
          <a:p>
            <a:pPr marL="0" indent="0">
              <a:buNone/>
            </a:pPr>
            <a:r>
              <a:rPr lang="fa-IR" dirty="0">
                <a:cs typeface="B Mitra" panose="00000400000000000000" pitchFamily="2" charset="-78"/>
              </a:rPr>
              <a:t>2.   با استفاده از جدول مخصوص ( جدول شماره 1) نمره خام ، تبدیل به سن عقلی می شود . از رابطه زیر بهره هوشی کودک به دست می آید.</a:t>
            </a:r>
          </a:p>
          <a:p>
            <a:pPr marL="0" indent="0">
              <a:buNone/>
            </a:pPr>
            <a:r>
              <a:rPr lang="fa-IR" dirty="0">
                <a:cs typeface="B Mitra" panose="00000400000000000000" pitchFamily="2" charset="-78"/>
              </a:rPr>
              <a:t>3.   اگر نمره خام آزمونی بر فرض مثال 40 باشد در جدول تبدیل نمرات ، ( جدول شماره 1 ) نمره خام را پیدا کرده و سن عقلی کودک را که 13 می باشد، استخراج می کنیم. ( این نمره سن عقلی کودک است) سپس 13 ( که سن عقلی کودک است) را در عدد 12 ( ماه) ضرب می کنیم. ( هر سال 12 ماه دارد)</a:t>
            </a:r>
          </a:p>
          <a:p>
            <a:pPr marL="0" indent="0">
              <a:buNone/>
            </a:pPr>
            <a:r>
              <a:rPr lang="fa-IR" dirty="0">
                <a:cs typeface="B Mitra" panose="00000400000000000000" pitchFamily="2" charset="-78"/>
              </a:rPr>
              <a:t>سپس سن تقویمی آزمونی را محاسبه می کنیم . اگر آزمودنی به عنوان مثال 10 سال و 3 ماه داشته باشد 10 را </a:t>
            </a:r>
            <a:r>
              <a:rPr lang="fa-IR" dirty="0" err="1">
                <a:cs typeface="B Mitra" panose="00000400000000000000" pitchFamily="2" charset="-78"/>
              </a:rPr>
              <a:t>ضربدر</a:t>
            </a:r>
            <a:r>
              <a:rPr lang="fa-IR" dirty="0">
                <a:cs typeface="B Mitra" panose="00000400000000000000" pitchFamily="2" charset="-78"/>
              </a:rPr>
              <a:t> 12( هر سال 12 ماه دارد) بعلاوه 3 ( ماه) می کنیم نمره بدست آمده سن تقویمی کودک می باشد. </a:t>
            </a:r>
            <a:r>
              <a:rPr lang="fa-IR" dirty="0" err="1">
                <a:cs typeface="B Mitra" panose="00000400000000000000" pitchFamily="2" charset="-78"/>
              </a:rPr>
              <a:t>حاصلضرب</a:t>
            </a:r>
            <a:r>
              <a:rPr lang="fa-IR" dirty="0">
                <a:cs typeface="B Mitra" panose="00000400000000000000" pitchFamily="2" charset="-78"/>
              </a:rPr>
              <a:t> صورت و مخرج را بر هم تقسیم کرده </a:t>
            </a:r>
            <a:r>
              <a:rPr lang="fa-IR" dirty="0" err="1">
                <a:cs typeface="B Mitra" panose="00000400000000000000" pitchFamily="2" charset="-78"/>
              </a:rPr>
              <a:t>وضربدر</a:t>
            </a:r>
            <a:r>
              <a:rPr lang="fa-IR" dirty="0">
                <a:cs typeface="B Mitra" panose="00000400000000000000" pitchFamily="2" charset="-78"/>
              </a:rPr>
              <a:t> 100 کرده و بهره هوشی آزمودنی بدست می آید. بدین صورت:</a:t>
            </a:r>
          </a:p>
          <a:p>
            <a:pPr marL="0" indent="0">
              <a:buNone/>
            </a:pPr>
            <a:r>
              <a:rPr lang="fa-IR" dirty="0">
                <a:cs typeface="B Mitra" panose="00000400000000000000" pitchFamily="2" charset="-78"/>
              </a:rPr>
              <a:t>    </a:t>
            </a:r>
            <a:r>
              <a:rPr lang="en-US" dirty="0">
                <a:cs typeface="B Mitra" panose="00000400000000000000" pitchFamily="2" charset="-78"/>
              </a:rPr>
              <a:t>IQ  = 13 * 12  * 100 = 126</a:t>
            </a:r>
          </a:p>
          <a:p>
            <a:pPr marL="0" indent="0">
              <a:buNone/>
            </a:pPr>
            <a:r>
              <a:rPr lang="en-US" dirty="0">
                <a:cs typeface="B Mitra" panose="00000400000000000000" pitchFamily="2" charset="-78"/>
              </a:rPr>
              <a:t>  3+12*10       </a:t>
            </a:r>
          </a:p>
          <a:p>
            <a:pPr marL="0" indent="0">
              <a:buNone/>
            </a:pPr>
            <a:r>
              <a:rPr lang="en-US" dirty="0">
                <a:cs typeface="B Mitra" panose="00000400000000000000" pitchFamily="2" charset="-78"/>
              </a:rPr>
              <a:t>4. </a:t>
            </a:r>
            <a:r>
              <a:rPr lang="fa-IR" dirty="0">
                <a:cs typeface="B Mitra" panose="00000400000000000000" pitchFamily="2" charset="-78"/>
              </a:rPr>
              <a:t>سپس نمره به دست آمده را در طبقه بندی هوشی ( جدول شماره 2) پیدا کنید ،  بهره هوشی کودک مشخص می گردد.</a:t>
            </a:r>
          </a:p>
          <a:p>
            <a:pPr marL="0" indent="0">
              <a:buNone/>
            </a:pPr>
            <a:endParaRPr lang="en-US" dirty="0" smtClean="0">
              <a:cs typeface="B Mitra" panose="00000400000000000000" pitchFamily="2" charset="-78"/>
            </a:endParaRPr>
          </a:p>
        </p:txBody>
      </p:sp>
      <p:pic>
        <p:nvPicPr>
          <p:cNvPr id="122886" name="Picture 6" descr="آزمون آدمك ( گودیناف) تست هوش ( سن اجرا: از 3 تا 13 سال)"/>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199" y="4221088"/>
            <a:ext cx="1627243" cy="103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56941"/>
      </p:ext>
    </p:extLst>
  </p:cSld>
  <p:clrMapOvr>
    <a:masterClrMapping/>
  </p:clrMapOvr>
  <p:transition spd="slow">
    <p:zoom dir="in"/>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26978" name="Picture 2" descr="http://rasekhoon.net/userfiles/Software/20120401/7403_Test-Hosh-Bab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032" y="82031"/>
            <a:ext cx="8712968"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452765"/>
      </p:ext>
    </p:extLst>
  </p:cSld>
  <p:clrMapOvr>
    <a:masterClrMapping/>
  </p:clrMapOvr>
  <p:transition spd="slow">
    <p:zoom dir="in"/>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17861381"/>
              </p:ext>
            </p:extLst>
          </p:nvPr>
        </p:nvGraphicFramePr>
        <p:xfrm>
          <a:off x="415513" y="1556792"/>
          <a:ext cx="8188934" cy="5059680"/>
        </p:xfrm>
        <a:graphic>
          <a:graphicData uri="http://schemas.openxmlformats.org/drawingml/2006/table">
            <a:tbl>
              <a:tblPr/>
              <a:tblGrid>
                <a:gridCol w="982672"/>
                <a:gridCol w="982672"/>
                <a:gridCol w="982672"/>
                <a:gridCol w="982672"/>
                <a:gridCol w="1064562"/>
                <a:gridCol w="1064562"/>
                <a:gridCol w="900782"/>
                <a:gridCol w="1228340"/>
              </a:tblGrid>
              <a:tr h="372041">
                <a:tc>
                  <a:txBody>
                    <a:bodyPr/>
                    <a:lstStyle/>
                    <a:p>
                      <a:pPr algn="ctr"/>
                      <a:r>
                        <a:rPr lang="fa-IR" sz="2000" b="0" u="none" strike="noStrike" dirty="0">
                          <a:solidFill>
                            <a:srgbClr val="AD2100"/>
                          </a:solidFill>
                          <a:effectLst/>
                          <a:latin typeface="Tahoma" panose="020B0604030504040204" pitchFamily="34" charset="0"/>
                        </a:rPr>
                        <a:t>نمره خام</a:t>
                      </a:r>
                      <a:endParaRPr lang="fa-IR" sz="2000" b="0" u="none" strike="noStrike" dirty="0">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سن عقلی</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نمره خام</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سن عقلی</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نمره خام</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سن عقلی</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نمره خام</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fa-IR" sz="2000" b="0" u="none" strike="noStrike">
                          <a:solidFill>
                            <a:srgbClr val="AD2100"/>
                          </a:solidFill>
                          <a:effectLst/>
                          <a:latin typeface="Tahoma" panose="020B0604030504040204" pitchFamily="34" charset="0"/>
                        </a:rPr>
                        <a:t>سن عقلی</a:t>
                      </a:r>
                      <a:endParaRPr lang="fa-IR" sz="2000" b="0" u="none" strike="noStrike">
                        <a:solidFill>
                          <a:srgbClr val="000000"/>
                        </a:solidFill>
                        <a:effectLst/>
                        <a:latin typeface="Tahoma" panose="020B0604030504040204" pitchFamily="34" charset="0"/>
                      </a:endParaRP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1</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3-3</a:t>
                      </a:r>
                    </a:p>
                  </a:txBody>
                  <a:tcPr anchor="ctr">
                    <a:lnL>
                      <a:noFill/>
                    </a:lnL>
                    <a:lnR>
                      <a:noFill/>
                    </a:lnR>
                    <a:lnT>
                      <a:noFill/>
                    </a:lnT>
                    <a:lnB>
                      <a:noFill/>
                    </a:lnB>
                  </a:tcPr>
                </a:tc>
                <a:tc>
                  <a:txBody>
                    <a:bodyPr/>
                    <a:lstStyle/>
                    <a:p>
                      <a:pPr algn="ctr"/>
                      <a:r>
                        <a:rPr lang="en-US" sz="2000" b="0" u="none" strike="noStrike" dirty="0">
                          <a:solidFill>
                            <a:srgbClr val="000000"/>
                          </a:solidFill>
                          <a:effectLst/>
                          <a:latin typeface="Tahoma" panose="020B0604030504040204" pitchFamily="34" charset="0"/>
                        </a:rPr>
                        <a:t>11</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21</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31</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9-10</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2</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6-3</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12</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22</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32</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0-11</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3</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9-2</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13</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23</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33</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3-11</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6-11</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9-11</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6-4</a:t>
                      </a:r>
                    </a:p>
                  </a:txBody>
                  <a:tcPr anchor="ctr">
                    <a:lnL>
                      <a:noFill/>
                    </a:lnL>
                    <a:lnR>
                      <a:noFill/>
                    </a:lnR>
                    <a:lnT>
                      <a:noFill/>
                    </a:lnT>
                    <a:lnB>
                      <a:noFill/>
                    </a:lnB>
                  </a:tcPr>
                </a:tc>
                <a:tc>
                  <a:txBody>
                    <a:bodyPr/>
                    <a:lstStyle/>
                    <a:p>
                      <a:pPr algn="ctr"/>
                      <a:r>
                        <a:rPr lang="en-US" sz="2000" b="0" u="none" strike="noStrike" dirty="0">
                          <a:solidFill>
                            <a:srgbClr val="000000"/>
                          </a:solidFill>
                          <a:effectLst/>
                          <a:latin typeface="Tahoma" panose="020B0604030504040204" pitchFamily="34" charset="0"/>
                        </a:rPr>
                        <a:t>16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36</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0-12</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9-4</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3-12</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0-10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6-12</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19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9-7</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3-10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39</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9-12</a:t>
                      </a:r>
                    </a:p>
                  </a:txBody>
                  <a:tcPr anchor="ctr">
                    <a:lnL>
                      <a:noFill/>
                    </a:lnL>
                    <a:lnR>
                      <a:noFill/>
                    </a:lnR>
                    <a:lnT>
                      <a:noFill/>
                    </a:lnT>
                    <a:lnB>
                      <a:noFill/>
                    </a:lnB>
                  </a:tcPr>
                </a:tc>
              </a:tr>
              <a:tr h="372041">
                <a:tc>
                  <a:txBody>
                    <a:bodyPr/>
                    <a:lstStyle/>
                    <a:p>
                      <a:pPr algn="ctr"/>
                      <a:r>
                        <a:rPr lang="en-US" sz="2000" b="0" u="none" strike="noStrike">
                          <a:solidFill>
                            <a:srgbClr val="000000"/>
                          </a:solidFill>
                          <a:effectLst/>
                          <a:latin typeface="Tahoma" panose="020B0604030504040204" pitchFamily="34" charset="0"/>
                        </a:rPr>
                        <a:t>10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6-5</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20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0-8</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30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6-10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40</a:t>
                      </a: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  -13</a:t>
                      </a:r>
                    </a:p>
                  </a:txBody>
                  <a:tcPr anchor="ctr">
                    <a:lnL>
                      <a:noFill/>
                    </a:lnL>
                    <a:lnR>
                      <a:noFill/>
                    </a:lnR>
                    <a:lnT>
                      <a:noFill/>
                    </a:lnT>
                    <a:lnB>
                      <a:noFill/>
                    </a:lnB>
                  </a:tcPr>
                </a:tc>
              </a:tr>
              <a:tr h="372041">
                <a:tc>
                  <a:txBody>
                    <a:bodyPr/>
                    <a:lstStyle/>
                    <a:p>
                      <a:pPr algn="ctr"/>
                      <a:endParaRPr lang="en-US"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endParaRPr lang="en-US"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endParaRPr lang="en-US"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endParaRPr lang="en-US" sz="2000" b="0" u="none" strike="noStrike" dirty="0">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endParaRPr lang="en-US"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endParaRPr lang="en-US" sz="2000" b="0" u="none" strike="noStrike">
                        <a:solidFill>
                          <a:srgbClr val="000000"/>
                        </a:solidFill>
                        <a:effectLst/>
                        <a:latin typeface="Tahoma" panose="020B0604030504040204" pitchFamily="34" charset="0"/>
                      </a:endParaRPr>
                    </a:p>
                  </a:txBody>
                  <a:tcPr anchor="ctr">
                    <a:lnL>
                      <a:noFill/>
                    </a:lnL>
                    <a:lnR>
                      <a:noFill/>
                    </a:lnR>
                    <a:lnT>
                      <a:noFill/>
                    </a:lnT>
                    <a:lnB>
                      <a:noFill/>
                    </a:lnB>
                  </a:tcPr>
                </a:tc>
                <a:tc>
                  <a:txBody>
                    <a:bodyPr/>
                    <a:lstStyle/>
                    <a:p>
                      <a:pPr algn="ctr"/>
                      <a:r>
                        <a:rPr lang="en-US" sz="2000" b="0" u="none" strike="noStrike">
                          <a:solidFill>
                            <a:srgbClr val="000000"/>
                          </a:solidFill>
                          <a:effectLst/>
                          <a:latin typeface="Tahoma" panose="020B0604030504040204" pitchFamily="34" charset="0"/>
                        </a:rPr>
                        <a:t>51</a:t>
                      </a:r>
                    </a:p>
                  </a:txBody>
                  <a:tcPr anchor="ctr">
                    <a:lnL>
                      <a:noFill/>
                    </a:lnL>
                    <a:lnR>
                      <a:noFill/>
                    </a:lnR>
                    <a:lnT>
                      <a:noFill/>
                    </a:lnT>
                    <a:lnB>
                      <a:noFill/>
                    </a:lnB>
                  </a:tcPr>
                </a:tc>
                <a:tc>
                  <a:txBody>
                    <a:bodyPr/>
                    <a:lstStyle/>
                    <a:p>
                      <a:pPr algn="ctr"/>
                      <a:r>
                        <a:rPr lang="fa-IR" sz="2000" b="0" u="none" strike="noStrike" dirty="0">
                          <a:solidFill>
                            <a:srgbClr val="000000"/>
                          </a:solidFill>
                          <a:effectLst/>
                          <a:latin typeface="Tahoma" panose="020B0604030504040204" pitchFamily="34" charset="0"/>
                        </a:rPr>
                        <a:t>بالاتر از 13 سال</a:t>
                      </a:r>
                    </a:p>
                  </a:txBody>
                  <a:tcPr anchor="ctr">
                    <a:lnL>
                      <a:noFill/>
                    </a:lnL>
                    <a:lnR>
                      <a:noFill/>
                    </a:lnR>
                    <a:lnT>
                      <a:noFill/>
                    </a:lnT>
                    <a:lnB>
                      <a:noFill/>
                    </a:lnB>
                  </a:tcPr>
                </a:tc>
              </a:tr>
            </a:tbl>
          </a:graphicData>
        </a:graphic>
      </p:graphicFrame>
      <p:sp>
        <p:nvSpPr>
          <p:cNvPr id="5" name="Rectangle 1"/>
          <p:cNvSpPr>
            <a:spLocks noChangeArrowheads="1"/>
          </p:cNvSpPr>
          <p:nvPr/>
        </p:nvSpPr>
        <p:spPr bwMode="auto">
          <a:xfrm>
            <a:off x="969942" y="188640"/>
            <a:ext cx="7232021" cy="1661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smtClean="0">
                <a:ln>
                  <a:noFill/>
                </a:ln>
                <a:solidFill>
                  <a:srgbClr val="993300"/>
                </a:solidFill>
                <a:effectLst/>
                <a:latin typeface="Tahoma" panose="020B0604030504040204" pitchFamily="34" charset="0"/>
                <a:cs typeface="B Mitra" panose="00000400000000000000" pitchFamily="2" charset="-78"/>
              </a:rPr>
              <a:t>جدول تبدیل نمرات خام به سن عقلی "</a:t>
            </a:r>
          </a:p>
          <a:p>
            <a:pPr marL="0" marR="0" lvl="0" indent="0" algn="ctr" defTabSz="914400" rtl="1" eaLnBrk="0" fontAlgn="base" latinLnBrk="0" hangingPunct="0">
              <a:lnSpc>
                <a:spcPct val="100000"/>
              </a:lnSpc>
              <a:spcBef>
                <a:spcPct val="0"/>
              </a:spcBef>
              <a:spcAft>
                <a:spcPct val="0"/>
              </a:spcAft>
              <a:buClrTx/>
              <a:buSzTx/>
              <a:buFontTx/>
              <a:buNone/>
              <a:tabLst/>
            </a:pPr>
            <a:endParaRPr kumimoji="0" lang="ar-SA" altLang="en-US" sz="2000" b="1" i="0" u="none" strike="noStrike" cap="none" normalizeH="0" baseline="0" dirty="0" smtClean="0">
              <a:ln>
                <a:noFill/>
              </a:ln>
              <a:solidFill>
                <a:srgbClr val="993300"/>
              </a:solidFill>
              <a:effectLst/>
              <a:latin typeface="Tahoma" panose="020B0604030504040204" pitchFamily="34" charset="0"/>
              <a:cs typeface="B Mitra" panose="00000400000000000000"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smtClean="0">
                <a:ln>
                  <a:noFill/>
                </a:ln>
                <a:solidFill>
                  <a:srgbClr val="993300"/>
                </a:solidFill>
                <a:effectLst/>
                <a:latin typeface="Tahoma" panose="020B0604030504040204" pitchFamily="34" charset="0"/>
                <a:cs typeface="B Mitra" panose="00000400000000000000" pitchFamily="2" charset="-78"/>
              </a:rPr>
              <a:t>جدول شماره 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ar-SA" altLang="en-US" sz="4800" b="0" i="0" u="none" strike="noStrike" cap="none" normalizeH="0" baseline="0" dirty="0" smtClean="0">
              <a:ln>
                <a:noFill/>
              </a:ln>
              <a:solidFill>
                <a:schemeClr val="tx1"/>
              </a:solidFill>
              <a:effectLst/>
              <a:cs typeface="B Mitra" panose="00000400000000000000" pitchFamily="2" charset="-78"/>
            </a:endParaRPr>
          </a:p>
        </p:txBody>
      </p:sp>
    </p:spTree>
    <p:extLst>
      <p:ext uri="{BB962C8B-B14F-4D97-AF65-F5344CB8AC3E}">
        <p14:creationId xmlns:p14="http://schemas.microsoft.com/office/powerpoint/2010/main" val="3203838389"/>
      </p:ext>
    </p:extLst>
  </p:cSld>
  <p:clrMapOvr>
    <a:masterClrMapping/>
  </p:clrMapOvr>
  <p:transition spd="slow">
    <p:zoom dir="in"/>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6480</TotalTime>
  <Words>6411</Words>
  <Application>Microsoft Office PowerPoint</Application>
  <PresentationFormat>On-screen Show (4:3)</PresentationFormat>
  <Paragraphs>990</Paragraphs>
  <Slides>79</Slides>
  <Notes>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79</vt:i4>
      </vt:variant>
    </vt:vector>
  </HeadingPairs>
  <TitlesOfParts>
    <vt:vector size="81" baseType="lpstr">
      <vt:lpstr>Office Theme</vt:lpstr>
      <vt:lpstr>Clip</vt:lpstr>
      <vt:lpstr>بنام خدا</vt:lpstr>
      <vt:lpstr>  </vt:lpstr>
      <vt:lpstr>رشد و تکامل همه جانبه  دوران ابتدای کودکی </vt:lpstr>
      <vt:lpstr>PowerPoint Presentation</vt:lpstr>
      <vt:lpstr>پايش تكامل</vt:lpstr>
      <vt:lpstr>پايش تكامل</vt:lpstr>
      <vt:lpstr>PowerPoint Presentation</vt:lpstr>
      <vt:lpstr>چرا غربالگري لازم است؟</vt:lpstr>
      <vt:lpstr> بدون انجام غربالگري تنها 2.3 درصد از كودكان مبتلا به اختلال تكاملي تشخيص داده مي شوند. كه اين رقم در سنين قبل از مدرسه به 5.9 درصد و در زمان مدرسه به 11.6 درصد ميرسند.  </vt:lpstr>
      <vt:lpstr>PowerPoint Presentation</vt:lpstr>
      <vt:lpstr>تشيخص  انواع اختلالات</vt:lpstr>
      <vt:lpstr>PowerPoint Presentation</vt:lpstr>
      <vt:lpstr>دوره  زمانی حساس در رشد مغزی کودکان خردسال</vt:lpstr>
      <vt:lpstr>PowerPoint Presentation</vt:lpstr>
      <vt:lpstr>مغز سالم (نقاط قرمز نشان دهنده مناطق فعال مغز است)</vt:lpstr>
      <vt:lpstr>مغز خوب تكامل نيافته</vt:lpstr>
      <vt:lpstr>PowerPoint Presentation</vt:lpstr>
      <vt:lpstr>ارزیابی تکامل</vt:lpstr>
      <vt:lpstr>Denver  Developmental Screening Test (DDST)</vt:lpstr>
      <vt:lpstr>PowerPoint Presentation</vt:lpstr>
      <vt:lpstr>PowerPoint Presentation</vt:lpstr>
      <vt:lpstr>توضیح تست :</vt:lpstr>
      <vt:lpstr>Denver articulation screening exam</vt:lpstr>
      <vt:lpstr>PowerPoint Presentation</vt:lpstr>
      <vt:lpstr>PowerPoint Presentation</vt:lpstr>
      <vt:lpstr>PowerPoint Presentation</vt:lpstr>
      <vt:lpstr> ASQ پرسشنامه سنین و مراحل  </vt:lpstr>
      <vt:lpstr>PowerPoint Presentation</vt:lpstr>
      <vt:lpstr>ASQ  Ages Stages Questionnaires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توضیح دادن راجع به پرسشنامه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ASQ  Ages Stages Questionnaires</vt:lpstr>
      <vt:lpstr>PowerPoint Presentation</vt:lpstr>
      <vt:lpstr>PowerPoint Presentation</vt:lpstr>
      <vt:lpstr>PowerPoint Presentation</vt:lpstr>
      <vt:lpstr>PowerPoint Presentation</vt:lpstr>
      <vt:lpstr>ASQ  دستورالعمل نحوه امتیاز دهی نهایی </vt:lpstr>
      <vt:lpstr>ASQ  دستورالعمل نحوه امتیاز دهی نهایی </vt:lpstr>
      <vt:lpstr>ASQ  دستورالعمل نحوه امتیاز دهی نهایی </vt:lpstr>
      <vt:lpstr>ASQ  دستورالعمل نحوه امتیاز دهی نهایی </vt:lpstr>
      <vt:lpstr>ASQ  دستورالعمل نحوه امتیاز دهی نهایی </vt:lpstr>
      <vt:lpstr>ASQ  دستورالعمل نحوه امتیاز دهی نهایی </vt:lpstr>
      <vt:lpstr>ASQ  دستورالعمل نحوه امتیاز دهی نهایی </vt:lpstr>
      <vt:lpstr>ASQ  دستورالعمل نحوه امتیاز دهی نهایی </vt:lpstr>
      <vt:lpstr>ASQ  دستورالعمل نحوه امتیاز دهی نسبی </vt:lpstr>
      <vt:lpstr>ASQ  دستورالعمل نحوه امتیاز دهی نسبی </vt:lpstr>
      <vt:lpstr>ASQ  دستورالعمل نحوه امتیاز دهی نسبی </vt:lpstr>
      <vt:lpstr>ASQ   نکاتی درمورد نحوه ارجاع کودک</vt:lpstr>
      <vt:lpstr>PowerPoint Presentation</vt:lpstr>
      <vt:lpstr>PowerPoint Presentation</vt:lpstr>
      <vt:lpstr>هدف: </vt:lpstr>
      <vt:lpstr>دستور اجرا:</vt:lpstr>
      <vt:lpstr>PowerPoint Presentation</vt:lpstr>
      <vt:lpstr>روش محاسبه:</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Seyed Hamed Barekati</dc:creator>
  <cp:lastModifiedBy>Windows User</cp:lastModifiedBy>
  <cp:revision>533</cp:revision>
  <dcterms:created xsi:type="dcterms:W3CDTF">2011-01-04T17:41:10Z</dcterms:created>
  <dcterms:modified xsi:type="dcterms:W3CDTF">2020-04-27T20:03:49Z</dcterms:modified>
</cp:coreProperties>
</file>