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89" r:id="rId15"/>
    <p:sldId id="269" r:id="rId16"/>
    <p:sldId id="270" r:id="rId17"/>
    <p:sldId id="271" r:id="rId18"/>
    <p:sldId id="272" r:id="rId19"/>
    <p:sldId id="273" r:id="rId20"/>
    <p:sldId id="274" r:id="rId21"/>
    <p:sldId id="290" r:id="rId22"/>
    <p:sldId id="291" r:id="rId23"/>
    <p:sldId id="275" r:id="rId24"/>
    <p:sldId id="276" r:id="rId25"/>
    <p:sldId id="277" r:id="rId26"/>
    <p:sldId id="278" r:id="rId27"/>
    <p:sldId id="279" r:id="rId28"/>
    <p:sldId id="292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616FB-DC67-4115-830E-9F0804DEA1EB}" type="datetimeFigureOut">
              <a:rPr lang="fa-IR" smtClean="0"/>
              <a:pPr/>
              <a:t>29/06/1441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63314-20F6-4BED-9FCF-D9DF5ECE63C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616FB-DC67-4115-830E-9F0804DEA1EB}" type="datetimeFigureOut">
              <a:rPr lang="fa-IR" smtClean="0"/>
              <a:pPr/>
              <a:t>29/06/1441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63314-20F6-4BED-9FCF-D9DF5ECE63C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616FB-DC67-4115-830E-9F0804DEA1EB}" type="datetimeFigureOut">
              <a:rPr lang="fa-IR" smtClean="0"/>
              <a:pPr/>
              <a:t>29/06/1441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63314-20F6-4BED-9FCF-D9DF5ECE63C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616FB-DC67-4115-830E-9F0804DEA1EB}" type="datetimeFigureOut">
              <a:rPr lang="fa-IR" smtClean="0"/>
              <a:pPr/>
              <a:t>29/06/1441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63314-20F6-4BED-9FCF-D9DF5ECE63C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616FB-DC67-4115-830E-9F0804DEA1EB}" type="datetimeFigureOut">
              <a:rPr lang="fa-IR" smtClean="0"/>
              <a:pPr/>
              <a:t>29/06/1441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63314-20F6-4BED-9FCF-D9DF5ECE63C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616FB-DC67-4115-830E-9F0804DEA1EB}" type="datetimeFigureOut">
              <a:rPr lang="fa-IR" smtClean="0"/>
              <a:pPr/>
              <a:t>29/06/1441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63314-20F6-4BED-9FCF-D9DF5ECE63C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616FB-DC67-4115-830E-9F0804DEA1EB}" type="datetimeFigureOut">
              <a:rPr lang="fa-IR" smtClean="0"/>
              <a:pPr/>
              <a:t>29/06/1441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63314-20F6-4BED-9FCF-D9DF5ECE63C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616FB-DC67-4115-830E-9F0804DEA1EB}" type="datetimeFigureOut">
              <a:rPr lang="fa-IR" smtClean="0"/>
              <a:pPr/>
              <a:t>29/06/1441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63314-20F6-4BED-9FCF-D9DF5ECE63C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616FB-DC67-4115-830E-9F0804DEA1EB}" type="datetimeFigureOut">
              <a:rPr lang="fa-IR" smtClean="0"/>
              <a:pPr/>
              <a:t>29/06/1441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63314-20F6-4BED-9FCF-D9DF5ECE63C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616FB-DC67-4115-830E-9F0804DEA1EB}" type="datetimeFigureOut">
              <a:rPr lang="fa-IR" smtClean="0"/>
              <a:pPr/>
              <a:t>29/06/1441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63314-20F6-4BED-9FCF-D9DF5ECE63C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616FB-DC67-4115-830E-9F0804DEA1EB}" type="datetimeFigureOut">
              <a:rPr lang="fa-IR" smtClean="0"/>
              <a:pPr/>
              <a:t>29/06/1441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63314-20F6-4BED-9FCF-D9DF5ECE63C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B616FB-DC67-4115-830E-9F0804DEA1EB}" type="datetimeFigureOut">
              <a:rPr lang="fa-IR" smtClean="0"/>
              <a:pPr/>
              <a:t>29/06/1441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063314-20F6-4BED-9FCF-D9DF5ECE63CB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F:\عکس\photo_۲۰۱۶-۰۲-۲۲_۲۲-۰۷-۵۱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714348" y="357166"/>
            <a:ext cx="7929618" cy="5643602"/>
          </a:xfrm>
          <a:prstGeom prst="roundRect">
            <a:avLst/>
          </a:prstGeom>
          <a:solidFill>
            <a:schemeClr val="accent6">
              <a:alpha val="49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6000" dirty="0" smtClean="0">
                <a:solidFill>
                  <a:srgbClr val="002060"/>
                </a:solidFill>
                <a:cs typeface="B Jadid" pitchFamily="2" charset="-78"/>
              </a:rPr>
              <a:t>بسم الله الرحمن الرحیم </a:t>
            </a:r>
            <a:endParaRPr lang="fa-IR" sz="6000" dirty="0">
              <a:solidFill>
                <a:srgbClr val="002060"/>
              </a:solidFill>
              <a:cs typeface="B Jadid" pitchFamily="2" charset="-78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F:\عکس\photo_۲۰۱۶-۰۲-۲۲_۲۲-۰۷-۵۱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714348" y="357166"/>
            <a:ext cx="7929618" cy="5643602"/>
          </a:xfrm>
          <a:prstGeom prst="roundRect">
            <a:avLst/>
          </a:prstGeom>
          <a:solidFill>
            <a:schemeClr val="accent3">
              <a:alpha val="46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4800" b="1" dirty="0">
                <a:solidFill>
                  <a:srgbClr val="002060"/>
                </a:solidFill>
                <a:cs typeface="B Jadid" pitchFamily="2" charset="-78"/>
              </a:rPr>
              <a:t>درس 14 </a:t>
            </a:r>
            <a:endParaRPr lang="fa-IR" sz="4800" b="1" dirty="0" smtClean="0">
              <a:solidFill>
                <a:srgbClr val="002060"/>
              </a:solidFill>
              <a:cs typeface="B Jadid" pitchFamily="2" charset="-78"/>
            </a:endParaRPr>
          </a:p>
          <a:p>
            <a:pPr algn="ctr"/>
            <a:r>
              <a:rPr lang="fa-IR" sz="4800" b="1" dirty="0" smtClean="0">
                <a:solidFill>
                  <a:srgbClr val="002060"/>
                </a:solidFill>
                <a:cs typeface="B Jadid" pitchFamily="2" charset="-78"/>
              </a:rPr>
              <a:t>فرهنگ </a:t>
            </a:r>
            <a:r>
              <a:rPr lang="fa-IR" sz="4800" b="1" dirty="0">
                <a:solidFill>
                  <a:srgbClr val="002060"/>
                </a:solidFill>
                <a:cs typeface="B Jadid" pitchFamily="2" charset="-78"/>
              </a:rPr>
              <a:t>وتمدن در عصر </a:t>
            </a:r>
            <a:r>
              <a:rPr lang="fa-IR" sz="4800" b="1" dirty="0" smtClean="0">
                <a:solidFill>
                  <a:srgbClr val="002060"/>
                </a:solidFill>
                <a:cs typeface="B Jadid" pitchFamily="2" charset="-78"/>
              </a:rPr>
              <a:t>صفوی</a:t>
            </a:r>
          </a:p>
          <a:p>
            <a:pPr algn="ctr"/>
            <a:endParaRPr lang="fa-IR" sz="4800" b="1" dirty="0" smtClean="0">
              <a:solidFill>
                <a:srgbClr val="002060"/>
              </a:solidFill>
              <a:cs typeface="B Jadid" pitchFamily="2" charset="-78"/>
            </a:endParaRPr>
          </a:p>
          <a:p>
            <a:pPr algn="ctr"/>
            <a:endParaRPr lang="fa-IR" sz="4800" dirty="0">
              <a:solidFill>
                <a:srgbClr val="002060"/>
              </a:solidFill>
              <a:cs typeface="B Jadid" pitchFamily="2" charset="-78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F:\عکس\photo_۲۰۱۶-۰۲-۲۲_۲۲-۰۷-۵۱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714348" y="357166"/>
            <a:ext cx="7929618" cy="5643602"/>
          </a:xfrm>
          <a:prstGeom prst="roundRect">
            <a:avLst/>
          </a:prstGeom>
          <a:solidFill>
            <a:schemeClr val="accent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justLow">
              <a:lnSpc>
                <a:spcPct val="150000"/>
              </a:lnSpc>
            </a:pPr>
            <a:r>
              <a:rPr lang="fa-IR" sz="2800" b="1" dirty="0">
                <a:solidFill>
                  <a:srgbClr val="002060"/>
                </a:solidFill>
                <a:cs typeface="B Nazanin" pitchFamily="2" charset="-78"/>
              </a:rPr>
              <a:t>عصر صفوی یکی از درخشان ترین دوره های فرهنگ و هنر ایران دوران اسلامی به شمار می رود. در این عصر، ایرانیان در </a:t>
            </a:r>
            <a:r>
              <a:rPr lang="fa-IR" sz="2800" b="1" dirty="0" smtClean="0">
                <a:solidFill>
                  <a:srgbClr val="002060"/>
                </a:solidFill>
                <a:cs typeface="B Nazanin" pitchFamily="2" charset="-78"/>
              </a:rPr>
              <a:t>صنعت،هنر</a:t>
            </a:r>
            <a:r>
              <a:rPr lang="fa-IR" sz="2800" b="1" dirty="0">
                <a:solidFill>
                  <a:srgbClr val="002060"/>
                </a:solidFill>
                <a:cs typeface="B Nazanin" pitchFamily="2" charset="-78"/>
              </a:rPr>
              <a:t>، معماری و برخی شاخه های علوم پیشرفت شایانی کردند و آثار عظیمی از خود به جا گذاشتند. </a:t>
            </a:r>
            <a:endParaRPr lang="fa-IR" sz="2800" b="1" dirty="0" smtClean="0">
              <a:solidFill>
                <a:srgbClr val="002060"/>
              </a:solidFill>
              <a:cs typeface="B Nazanin" pitchFamily="2" charset="-78"/>
            </a:endParaRPr>
          </a:p>
          <a:p>
            <a:pPr algn="justLow">
              <a:lnSpc>
                <a:spcPct val="150000"/>
              </a:lnSpc>
            </a:pPr>
            <a:r>
              <a:rPr lang="fa-IR" sz="2800" b="1" dirty="0" smtClean="0">
                <a:solidFill>
                  <a:srgbClr val="002060"/>
                </a:solidFill>
                <a:cs typeface="B Nazanin" pitchFamily="2" charset="-78"/>
              </a:rPr>
              <a:t>در </a:t>
            </a:r>
            <a:r>
              <a:rPr lang="fa-IR" sz="2800" b="1" dirty="0">
                <a:solidFill>
                  <a:srgbClr val="002060"/>
                </a:solidFill>
                <a:cs typeface="B Nazanin" pitchFamily="2" charset="-78"/>
              </a:rPr>
              <a:t>این درس، شما با بررسی شواهد </a:t>
            </a:r>
            <a:r>
              <a:rPr lang="fa-IR" sz="2800" b="1" dirty="0" smtClean="0">
                <a:solidFill>
                  <a:srgbClr val="002060"/>
                </a:solidFill>
                <a:cs typeface="B Nazanin" pitchFamily="2" charset="-78"/>
              </a:rPr>
              <a:t>ومدارک </a:t>
            </a:r>
            <a:r>
              <a:rPr lang="fa-IR" sz="2800" b="1" dirty="0">
                <a:solidFill>
                  <a:srgbClr val="002060"/>
                </a:solidFill>
                <a:cs typeface="B Nazanin" pitchFamily="2" charset="-78"/>
              </a:rPr>
              <a:t>تاریخی، برجسته ترین دستاوردهای فرهنگی و تمدنی دورۀ صفوی را مورد شناسایی و ارزیابی قرار خواهید داد.</a:t>
            </a:r>
            <a:endParaRPr lang="fa-IR" sz="2800" dirty="0">
              <a:solidFill>
                <a:srgbClr val="002060"/>
              </a:solidFill>
              <a:cs typeface="B Nazanin" pitchFamily="2" charset="-78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F:\عکس\photo_۲۰۱۶-۰۲-۲۲_۲۲-۰۷-۵۱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0" y="714356"/>
            <a:ext cx="9144000" cy="6143644"/>
          </a:xfrm>
          <a:prstGeom prst="roundRect">
            <a:avLst/>
          </a:prstGeom>
          <a:solidFill>
            <a:srgbClr val="3366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justLow">
              <a:lnSpc>
                <a:spcPct val="150000"/>
              </a:lnSpc>
            </a:pPr>
            <a:r>
              <a:rPr lang="fa-IR" sz="2800" b="1" dirty="0" smtClean="0">
                <a:solidFill>
                  <a:srgbClr val="FFC000"/>
                </a:solidFill>
                <a:cs typeface="B Nazanin" pitchFamily="2" charset="-78"/>
              </a:rPr>
              <a:t>صفویان </a:t>
            </a:r>
            <a:r>
              <a:rPr lang="fa-IR" sz="2800" b="1" dirty="0">
                <a:solidFill>
                  <a:srgbClr val="FFC000"/>
                </a:solidFill>
                <a:cs typeface="B Nazanin" pitchFamily="2" charset="-78"/>
              </a:rPr>
              <a:t>با ایجاد وحدت سیاسی، یکپارچگی جغرافیایی </a:t>
            </a:r>
            <a:r>
              <a:rPr lang="fa-IR" sz="2800" b="1" dirty="0" smtClean="0">
                <a:solidFill>
                  <a:srgbClr val="FFC000"/>
                </a:solidFill>
                <a:cs typeface="B Nazanin" pitchFamily="2" charset="-78"/>
              </a:rPr>
              <a:t>وانسجام </a:t>
            </a:r>
            <a:r>
              <a:rPr lang="fa-IR" sz="2800" b="1" dirty="0">
                <a:solidFill>
                  <a:srgbClr val="FFC000"/>
                </a:solidFill>
                <a:cs typeface="B Nazanin" pitchFamily="2" charset="-78"/>
              </a:rPr>
              <a:t>اجتماعی در ایران، </a:t>
            </a:r>
            <a:r>
              <a:rPr lang="fa-IR" sz="2800" b="1" dirty="0" smtClean="0">
                <a:solidFill>
                  <a:srgbClr val="FFC000"/>
                </a:solidFill>
                <a:cs typeface="B Nazanin" pitchFamily="2" charset="-78"/>
              </a:rPr>
              <a:t>زمینۀمساعد </a:t>
            </a:r>
            <a:r>
              <a:rPr lang="fa-IR" sz="2800" b="1" dirty="0">
                <a:solidFill>
                  <a:srgbClr val="FFC000"/>
                </a:solidFill>
                <a:cs typeface="B Nazanin" pitchFamily="2" charset="-78"/>
              </a:rPr>
              <a:t>و مناسبی برای توسعه </a:t>
            </a:r>
            <a:r>
              <a:rPr lang="fa-IR" sz="2800" b="1" dirty="0" smtClean="0">
                <a:solidFill>
                  <a:srgbClr val="FFC000"/>
                </a:solidFill>
                <a:cs typeface="B Nazanin" pitchFamily="2" charset="-78"/>
              </a:rPr>
              <a:t>وشکوفایی </a:t>
            </a:r>
            <a:r>
              <a:rPr lang="fa-IR" sz="2800" b="1" dirty="0">
                <a:solidFill>
                  <a:srgbClr val="FFC000"/>
                </a:solidFill>
                <a:cs typeface="B Nazanin" pitchFamily="2" charset="-78"/>
              </a:rPr>
              <a:t>فرهنگی و تمدنی فراهم آوردند. </a:t>
            </a:r>
            <a:endParaRPr lang="fa-IR" sz="2800" b="1" dirty="0" smtClean="0">
              <a:solidFill>
                <a:srgbClr val="FFC000"/>
              </a:solidFill>
              <a:cs typeface="B Nazanin" pitchFamily="2" charset="-78"/>
            </a:endParaRPr>
          </a:p>
          <a:p>
            <a:pPr algn="justLow">
              <a:lnSpc>
                <a:spcPct val="150000"/>
              </a:lnSpc>
            </a:pPr>
            <a:r>
              <a:rPr lang="fa-IR" sz="2800" b="1" dirty="0" smtClean="0">
                <a:solidFill>
                  <a:srgbClr val="FFC000"/>
                </a:solidFill>
                <a:cs typeface="B Nazanin" pitchFamily="2" charset="-78"/>
              </a:rPr>
              <a:t>علاوه </a:t>
            </a:r>
            <a:r>
              <a:rPr lang="fa-IR" sz="2800" b="1" dirty="0">
                <a:solidFill>
                  <a:srgbClr val="FFC000"/>
                </a:solidFill>
                <a:cs typeface="B Nazanin" pitchFamily="2" charset="-78"/>
              </a:rPr>
              <a:t>بر آن، </a:t>
            </a:r>
            <a:r>
              <a:rPr lang="fa-IR" sz="2800" b="1" dirty="0" smtClean="0">
                <a:solidFill>
                  <a:srgbClr val="FFC000"/>
                </a:solidFill>
                <a:cs typeface="B Nazanin" pitchFamily="2" charset="-78"/>
              </a:rPr>
              <a:t>رسمیت یافتن </a:t>
            </a:r>
            <a:r>
              <a:rPr lang="fa-IR" sz="2800" b="1" dirty="0">
                <a:solidFill>
                  <a:srgbClr val="FFC000"/>
                </a:solidFill>
                <a:cs typeface="B Nazanin" pitchFamily="2" charset="-78"/>
              </a:rPr>
              <a:t>و استقرار مذهب </a:t>
            </a:r>
            <a:r>
              <a:rPr lang="fa-IR" sz="2800" b="1" dirty="0" smtClean="0">
                <a:solidFill>
                  <a:srgbClr val="FFC000"/>
                </a:solidFill>
                <a:cs typeface="B Nazanin" pitchFamily="2" charset="-78"/>
              </a:rPr>
              <a:t>شیعۀ </a:t>
            </a:r>
            <a:r>
              <a:rPr lang="fa-IR" sz="2800" b="1" dirty="0">
                <a:solidFill>
                  <a:srgbClr val="FFC000"/>
                </a:solidFill>
                <a:cs typeface="B Nazanin" pitchFamily="2" charset="-78"/>
              </a:rPr>
              <a:t>دوازده امامی تأثیرات عمیقی بر </a:t>
            </a:r>
            <a:r>
              <a:rPr lang="fa-IR" sz="2800" b="1" dirty="0" smtClean="0">
                <a:solidFill>
                  <a:srgbClr val="FFC000"/>
                </a:solidFill>
                <a:cs typeface="B Nazanin" pitchFamily="2" charset="-78"/>
              </a:rPr>
              <a:t>همۀابعاد </a:t>
            </a:r>
            <a:r>
              <a:rPr lang="fa-IR" sz="2800" b="1" dirty="0">
                <a:solidFill>
                  <a:srgbClr val="FFC000"/>
                </a:solidFill>
                <a:cs typeface="B Nazanin" pitchFamily="2" charset="-78"/>
              </a:rPr>
              <a:t>جامعه گذاشت؛ </a:t>
            </a:r>
            <a:r>
              <a:rPr lang="fa-IR" sz="2800" b="1" dirty="0">
                <a:cs typeface="B Nazanin" pitchFamily="2" charset="-78"/>
              </a:rPr>
              <a:t>به گونه ای که علم، آموزش، فرهنگ و </a:t>
            </a:r>
            <a:r>
              <a:rPr lang="fa-IR" sz="2800" b="1" dirty="0" smtClean="0">
                <a:cs typeface="B Nazanin" pitchFamily="2" charset="-78"/>
              </a:rPr>
              <a:t>هنرایرانی </a:t>
            </a:r>
            <a:r>
              <a:rPr lang="fa-IR" sz="2800" b="1" dirty="0">
                <a:cs typeface="B Nazanin" pitchFamily="2" charset="-78"/>
              </a:rPr>
              <a:t>تحت تأثیر آموزه های شیعی جلوه های گوناگونی را از </a:t>
            </a:r>
            <a:r>
              <a:rPr lang="fa-IR" sz="2800" b="1" dirty="0" smtClean="0">
                <a:cs typeface="B Nazanin" pitchFamily="2" charset="-78"/>
              </a:rPr>
              <a:t>خودبروز </a:t>
            </a:r>
            <a:r>
              <a:rPr lang="fa-IR" sz="2800" b="1" dirty="0">
                <a:cs typeface="B Nazanin" pitchFamily="2" charset="-78"/>
              </a:rPr>
              <a:t>داد. </a:t>
            </a:r>
            <a:r>
              <a:rPr lang="fa-IR" sz="2800" b="1" dirty="0" smtClean="0">
                <a:cs typeface="B Nazanin" pitchFamily="2" charset="-78"/>
              </a:rPr>
              <a:t>در این دوره، </a:t>
            </a:r>
            <a:r>
              <a:rPr lang="fa-IR" sz="2800" b="1" dirty="0" smtClean="0">
                <a:solidFill>
                  <a:srgbClr val="00B0F0"/>
                </a:solidFill>
                <a:cs typeface="B Nazanin" pitchFamily="2" charset="-78"/>
              </a:rPr>
              <a:t>شاهان و مقام های کشوری و لشکری </a:t>
            </a:r>
            <a:r>
              <a:rPr lang="fa-IR" sz="2800" b="1" dirty="0" smtClean="0">
                <a:cs typeface="B Nazanin" pitchFamily="2" charset="-78"/>
              </a:rPr>
              <a:t>به هنر و معماری و فعالیت های علمی و آموزشی بیش از پیش توجه نشان دادند و هنرمندان، صنعت گران، معماران و عالمان را مورد تشویق و حمایت قرار دادند.</a:t>
            </a:r>
            <a:endParaRPr lang="fa-IR" sz="2800" b="1" dirty="0">
              <a:cs typeface="B Nazanin" pitchFamily="2" charset="-78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714744" y="0"/>
            <a:ext cx="4486300" cy="642918"/>
          </a:xfrm>
          <a:prstGeom prst="roundRect">
            <a:avLst/>
          </a:prstGeom>
          <a:solidFill>
            <a:schemeClr val="accent6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800" b="1" dirty="0" smtClean="0">
                <a:solidFill>
                  <a:srgbClr val="002060"/>
                </a:solidFill>
                <a:cs typeface="B Titr" pitchFamily="2" charset="-78"/>
              </a:rPr>
              <a:t>زمینه های شکوفایی فرهنگ و هنر</a:t>
            </a:r>
            <a:endParaRPr lang="fa-IR" sz="2800" dirty="0">
              <a:solidFill>
                <a:srgbClr val="002060"/>
              </a:solidFill>
              <a:cs typeface="B Titr" pitchFamily="2" charset="-78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F:\عکس\photo_۲۰۱۶-۰۲-۲۲_۲۲-۰۷-۵۱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357158" y="357166"/>
            <a:ext cx="8286808" cy="6215106"/>
          </a:xfrm>
          <a:prstGeom prst="roundRect">
            <a:avLst/>
          </a:prstGeom>
          <a:solidFill>
            <a:srgbClr val="3366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justLow">
              <a:lnSpc>
                <a:spcPct val="150000"/>
              </a:lnSpc>
            </a:pPr>
            <a:endParaRPr lang="fa-IR" sz="2800" b="1" dirty="0" smtClean="0">
              <a:cs typeface="B Nazanin" pitchFamily="2" charset="-78"/>
            </a:endParaRPr>
          </a:p>
          <a:p>
            <a:pPr algn="justLow">
              <a:lnSpc>
                <a:spcPct val="150000"/>
              </a:lnSpc>
            </a:pPr>
            <a:r>
              <a:rPr lang="fa-IR" sz="2800" b="1" dirty="0" smtClean="0">
                <a:solidFill>
                  <a:srgbClr val="FFFF00"/>
                </a:solidFill>
                <a:cs typeface="B Nazanin" pitchFamily="2" charset="-78"/>
              </a:rPr>
              <a:t>آنان </a:t>
            </a:r>
            <a:r>
              <a:rPr lang="fa-IR" sz="2800" b="1" dirty="0">
                <a:solidFill>
                  <a:srgbClr val="FFFF00"/>
                </a:solidFill>
                <a:cs typeface="B Nazanin" pitchFamily="2" charset="-78"/>
              </a:rPr>
              <a:t>با سفارش دادن </a:t>
            </a:r>
            <a:r>
              <a:rPr lang="fa-IR" sz="2800" b="1" dirty="0" smtClean="0">
                <a:solidFill>
                  <a:srgbClr val="FFFF00"/>
                </a:solidFill>
                <a:cs typeface="B Nazanin" pitchFamily="2" charset="-78"/>
              </a:rPr>
              <a:t>آثارهنری </a:t>
            </a:r>
            <a:r>
              <a:rPr lang="fa-IR" sz="2800" b="1" dirty="0">
                <a:solidFill>
                  <a:srgbClr val="FFFF00"/>
                </a:solidFill>
                <a:cs typeface="B Nazanin" pitchFamily="2" charset="-78"/>
              </a:rPr>
              <a:t>به هنرمندان و صنعتگران</a:t>
            </a:r>
            <a:r>
              <a:rPr lang="fa-IR" sz="2800" b="1" dirty="0">
                <a:cs typeface="B Nazanin" pitchFamily="2" charset="-78"/>
              </a:rPr>
              <a:t>، نقش فراوانی در آفرینش </a:t>
            </a:r>
            <a:r>
              <a:rPr lang="fa-IR" sz="2800" b="1" dirty="0" smtClean="0">
                <a:cs typeface="B Nazanin" pitchFamily="2" charset="-78"/>
              </a:rPr>
              <a:t>آثاربرجسته </a:t>
            </a:r>
            <a:r>
              <a:rPr lang="fa-IR" sz="2800" b="1" dirty="0">
                <a:cs typeface="B Nazanin" pitchFamily="2" charset="-78"/>
              </a:rPr>
              <a:t>هنری ایفا کردند</a:t>
            </a:r>
            <a:r>
              <a:rPr lang="fa-IR" sz="2800" b="1" dirty="0" smtClean="0">
                <a:cs typeface="B Nazanin" pitchFamily="2" charset="-78"/>
              </a:rPr>
              <a:t>.</a:t>
            </a:r>
          </a:p>
          <a:p>
            <a:pPr algn="justLow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 </a:t>
            </a:r>
            <a:r>
              <a:rPr lang="fa-IR" sz="2800" b="1" dirty="0">
                <a:cs typeface="B Nazanin" pitchFamily="2" charset="-78"/>
              </a:rPr>
              <a:t>همچنین در </a:t>
            </a:r>
            <a:r>
              <a:rPr lang="fa-IR" sz="2800" b="1" dirty="0" smtClean="0">
                <a:cs typeface="B Nazanin" pitchFamily="2" charset="-78"/>
              </a:rPr>
              <a:t>دورۀ </a:t>
            </a:r>
            <a:r>
              <a:rPr lang="fa-IR" sz="2800" b="1" dirty="0">
                <a:cs typeface="B Nazanin" pitchFamily="2" charset="-78"/>
              </a:rPr>
              <a:t>صفوی سنت </a:t>
            </a:r>
            <a:r>
              <a:rPr lang="fa-IR" sz="2800" b="1" dirty="0" smtClean="0">
                <a:solidFill>
                  <a:srgbClr val="00B0F0"/>
                </a:solidFill>
                <a:cs typeface="B Nazanin" pitchFamily="2" charset="-78"/>
              </a:rPr>
              <a:t>وقف</a:t>
            </a:r>
            <a:r>
              <a:rPr lang="fa-IR" sz="2800" b="1" dirty="0" smtClean="0">
                <a:cs typeface="B Nazanin" pitchFamily="2" charset="-78"/>
              </a:rPr>
              <a:t> در </a:t>
            </a:r>
            <a:r>
              <a:rPr lang="fa-IR" sz="2800" b="1" dirty="0">
                <a:cs typeface="B Nazanin" pitchFamily="2" charset="-78"/>
              </a:rPr>
              <a:t>جامعه گسترش یافت و شاهان و سایر ثروتمندان بخشی </a:t>
            </a:r>
            <a:r>
              <a:rPr lang="fa-IR" sz="2800" b="1" dirty="0" smtClean="0">
                <a:cs typeface="B Nazanin" pitchFamily="2" charset="-78"/>
              </a:rPr>
              <a:t>ازثروت </a:t>
            </a:r>
            <a:r>
              <a:rPr lang="fa-IR" sz="2800" b="1" dirty="0">
                <a:cs typeface="B Nazanin" pitchFamily="2" charset="-78"/>
              </a:rPr>
              <a:t>و دارایی خود را وقف امور مذهبی، علمی و آموزشی </a:t>
            </a:r>
            <a:r>
              <a:rPr lang="fa-IR" sz="2800" b="1" dirty="0" smtClean="0">
                <a:cs typeface="B Nazanin" pitchFamily="2" charset="-78"/>
              </a:rPr>
              <a:t>وترویج </a:t>
            </a:r>
            <a:r>
              <a:rPr lang="fa-IR" sz="2800" b="1" dirty="0">
                <a:cs typeface="B Nazanin" pitchFamily="2" charset="-78"/>
              </a:rPr>
              <a:t>هنر و معماری </a:t>
            </a:r>
            <a:r>
              <a:rPr lang="fa-IR" sz="2800" b="1" dirty="0" smtClean="0">
                <a:cs typeface="B Nazanin" pitchFamily="2" charset="-78"/>
              </a:rPr>
              <a:t>کردند. </a:t>
            </a:r>
          </a:p>
          <a:p>
            <a:pPr algn="justLow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افزون بر این، </a:t>
            </a:r>
            <a:r>
              <a:rPr lang="fa-IR" sz="2800" b="1" dirty="0" smtClean="0">
                <a:solidFill>
                  <a:srgbClr val="FFFF00"/>
                </a:solidFill>
                <a:cs typeface="B Nazanin" pitchFamily="2" charset="-78"/>
              </a:rPr>
              <a:t>علم دوستی، استعداد وذوق هنری ایرانیان و میراث علمی، ادبی و هنری ارزشمندی كه ازدوران قبل به خصوص عصر تیموری باقی مانده بود، </a:t>
            </a:r>
            <a:r>
              <a:rPr lang="fa-IR" sz="2800" b="1" dirty="0" smtClean="0">
                <a:cs typeface="B Nazanin" pitchFamily="2" charset="-78"/>
              </a:rPr>
              <a:t>تأثیر بسزایی در شكوفایی و غنای فرهنگی و تمدنی دوره صفوی داشت.</a:t>
            </a:r>
          </a:p>
          <a:p>
            <a:pPr algn="justLow">
              <a:lnSpc>
                <a:spcPct val="150000"/>
              </a:lnSpc>
            </a:pPr>
            <a:endParaRPr lang="fa-IR" sz="2800" b="1" dirty="0">
              <a:cs typeface="B Nazanin" pitchFamily="2" charset="-78"/>
            </a:endParaRP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F:\عکس\photo_۲۰۱۶-۰۲-۲۲_۲۲-۰۷-۵۱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428596" y="928670"/>
            <a:ext cx="8429684" cy="5643602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just">
              <a:lnSpc>
                <a:spcPct val="150000"/>
              </a:lnSpc>
            </a:pPr>
            <a:r>
              <a:rPr lang="fa-IR" sz="2800" b="1" dirty="0" smtClean="0">
                <a:solidFill>
                  <a:srgbClr val="FFFF00"/>
                </a:solidFill>
                <a:cs typeface="B Titr" pitchFamily="2" charset="-78"/>
              </a:rPr>
              <a:t>علوم و معارف:</a:t>
            </a:r>
            <a:r>
              <a:rPr lang="fa-IR" sz="2800" b="1" dirty="0" smtClean="0">
                <a:solidFill>
                  <a:schemeClr val="bg1"/>
                </a:solidFill>
                <a:cs typeface="B Nazanin" pitchFamily="2" charset="-78"/>
              </a:rPr>
              <a:t>از</a:t>
            </a:r>
            <a:r>
              <a:rPr lang="fa-IR" sz="2800" b="1" dirty="0" smtClean="0">
                <a:solidFill>
                  <a:srgbClr val="FFFF00"/>
                </a:solidFill>
                <a:cs typeface="B Nazanin" pitchFamily="2" charset="-78"/>
              </a:rPr>
              <a:t> </a:t>
            </a:r>
            <a:r>
              <a:rPr lang="fa-IR" sz="2800" b="1" dirty="0">
                <a:cs typeface="B Nazanin" pitchFamily="2" charset="-78"/>
              </a:rPr>
              <a:t>آنجایی كه در زمان تأسیس حكومت صفوی، تعداد عالمان </a:t>
            </a:r>
            <a:r>
              <a:rPr lang="fa-IR" sz="2800" b="1" dirty="0" smtClean="0">
                <a:cs typeface="B Nazanin" pitchFamily="2" charset="-78"/>
              </a:rPr>
              <a:t>ومراكز </a:t>
            </a:r>
            <a:r>
              <a:rPr lang="fa-IR" sz="2800" b="1" dirty="0">
                <a:cs typeface="B Nazanin" pitchFamily="2" charset="-78"/>
              </a:rPr>
              <a:t>علمی شیعی در ایران كم بود، شاهان صفوی به منظور </a:t>
            </a:r>
            <a:r>
              <a:rPr lang="fa-IR" sz="2800" b="1" dirty="0" smtClean="0">
                <a:cs typeface="B Nazanin" pitchFamily="2" charset="-78"/>
              </a:rPr>
              <a:t>ترویج معارف </a:t>
            </a:r>
            <a:r>
              <a:rPr lang="fa-IR" sz="2800" b="1" dirty="0">
                <a:cs typeface="B Nazanin" pitchFamily="2" charset="-78"/>
              </a:rPr>
              <a:t>شیعه و رفع نیازهای مذهبی و حقوقی جامعه، </a:t>
            </a:r>
            <a:r>
              <a:rPr lang="fa-IR" sz="2800" b="1" dirty="0">
                <a:solidFill>
                  <a:srgbClr val="FFFF00"/>
                </a:solidFill>
                <a:cs typeface="B Nazanin" pitchFamily="2" charset="-78"/>
              </a:rPr>
              <a:t>عده ای </a:t>
            </a:r>
            <a:r>
              <a:rPr lang="fa-IR" sz="2800" b="1" dirty="0" smtClean="0">
                <a:solidFill>
                  <a:srgbClr val="FFFF00"/>
                </a:solidFill>
                <a:cs typeface="B Nazanin" pitchFamily="2" charset="-78"/>
              </a:rPr>
              <a:t>ازعلمای شیعۀ </a:t>
            </a:r>
            <a:r>
              <a:rPr lang="fa-IR" sz="2800" b="1" dirty="0">
                <a:solidFill>
                  <a:srgbClr val="FFFF00"/>
                </a:solidFill>
                <a:cs typeface="B Nazanin" pitchFamily="2" charset="-78"/>
              </a:rPr>
              <a:t>جبل عامل لبنان، عراق و بحرین را به ایران </a:t>
            </a:r>
            <a:r>
              <a:rPr lang="fa-IR" sz="2800" b="1" dirty="0" smtClean="0">
                <a:solidFill>
                  <a:srgbClr val="FFFF00"/>
                </a:solidFill>
                <a:cs typeface="B Nazanin" pitchFamily="2" charset="-78"/>
              </a:rPr>
              <a:t>دعوت كردند</a:t>
            </a:r>
            <a:r>
              <a:rPr lang="fa-IR" sz="2800" b="1" dirty="0">
                <a:solidFill>
                  <a:srgbClr val="FFFF00"/>
                </a:solidFill>
                <a:cs typeface="B Nazanin" pitchFamily="2" charset="-78"/>
              </a:rPr>
              <a:t>. </a:t>
            </a:r>
            <a:endParaRPr lang="fa-IR" sz="2800" b="1" dirty="0" smtClean="0">
              <a:solidFill>
                <a:srgbClr val="FFFF00"/>
              </a:solidFill>
              <a:cs typeface="B Nazanin" pitchFamily="2" charset="-78"/>
            </a:endParaRPr>
          </a:p>
          <a:p>
            <a:pPr algn="just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با </a:t>
            </a:r>
            <a:r>
              <a:rPr lang="fa-IR" sz="2800" b="1" dirty="0">
                <a:cs typeface="B Nazanin" pitchFamily="2" charset="-78"/>
              </a:rPr>
              <a:t>ورود این گروه از علما، آموزش علوم دینی به </a:t>
            </a:r>
            <a:r>
              <a:rPr lang="fa-IR" sz="2800" b="1" dirty="0" smtClean="0">
                <a:cs typeface="B Nazanin" pitchFamily="2" charset="-78"/>
              </a:rPr>
              <a:t>ویژه معارف </a:t>
            </a:r>
            <a:r>
              <a:rPr lang="fa-IR" sz="2800" b="1" dirty="0">
                <a:cs typeface="B Nazanin" pitchFamily="2" charset="-78"/>
              </a:rPr>
              <a:t>شیعی در ایران گسترش یافت. </a:t>
            </a:r>
            <a:endParaRPr lang="fa-IR" sz="2800" b="1" dirty="0" smtClean="0">
              <a:cs typeface="B Nazanin" pitchFamily="2" charset="-78"/>
            </a:endParaRPr>
          </a:p>
          <a:p>
            <a:pPr algn="just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در </a:t>
            </a:r>
            <a:r>
              <a:rPr lang="fa-IR" sz="2800" b="1" dirty="0">
                <a:cs typeface="B Nazanin" pitchFamily="2" charset="-78"/>
              </a:rPr>
              <a:t>این دوره، </a:t>
            </a:r>
            <a:r>
              <a:rPr lang="fa-IR" sz="2800" b="1" dirty="0" smtClean="0">
                <a:solidFill>
                  <a:srgbClr val="FFFF00"/>
                </a:solidFill>
                <a:cs typeface="B Nazanin" pitchFamily="2" charset="-78"/>
              </a:rPr>
              <a:t>آموزش ادبیات</a:t>
            </a:r>
            <a:r>
              <a:rPr lang="fa-IR" sz="2800" b="1" dirty="0">
                <a:solidFill>
                  <a:srgbClr val="FFFF00"/>
                </a:solidFill>
                <a:cs typeface="B Nazanin" pitchFamily="2" charset="-78"/>
              </a:rPr>
              <a:t>، حكمت و فلسفه </a:t>
            </a:r>
            <a:r>
              <a:rPr lang="fa-IR" sz="2800" b="1" dirty="0">
                <a:cs typeface="B Nazanin" pitchFamily="2" charset="-78"/>
              </a:rPr>
              <a:t>در مراکز مختلفی صورت می گرفت</a:t>
            </a:r>
            <a:r>
              <a:rPr lang="fa-IR" sz="2800" b="1" dirty="0" smtClean="0">
                <a:cs typeface="B Nazanin" pitchFamily="2" charset="-78"/>
              </a:rPr>
              <a:t>. </a:t>
            </a:r>
            <a:endParaRPr lang="fa-IR" sz="2800" b="1" dirty="0">
              <a:cs typeface="B Nazanin" pitchFamily="2" charset="-78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929058" y="0"/>
            <a:ext cx="4271986" cy="857232"/>
          </a:xfrm>
          <a:prstGeom prst="roundRect">
            <a:avLst/>
          </a:prstGeom>
          <a:solidFill>
            <a:schemeClr val="accent6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fa-IR" sz="2800" b="1" dirty="0" smtClean="0">
                <a:solidFill>
                  <a:srgbClr val="002060"/>
                </a:solidFill>
                <a:cs typeface="B Titr" pitchFamily="2" charset="-78"/>
              </a:rPr>
              <a:t>تعلیم و تربیت و مراکز آموزشی</a:t>
            </a:r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F:\عکس\photo_۲۰۱۶-۰۲-۲۲_۲۲-۰۷-۵۱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142844" y="0"/>
            <a:ext cx="9001156" cy="6858000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justLow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برخی از محققان ایرانی و اروپایی عصر صفوی را دوران افول شعر و ادبیات فارسی دانسته اند، اما تحقیقات جدید، قطعیت این نظر را مورد تردید قرار داده است. برخی </a:t>
            </a:r>
            <a:r>
              <a:rPr lang="fa-IR" sz="2800" b="1" dirty="0">
                <a:cs typeface="B Nazanin" pitchFamily="2" charset="-78"/>
              </a:rPr>
              <a:t>از شاهان صفوی </a:t>
            </a:r>
            <a:r>
              <a:rPr lang="fa-IR" sz="2800" b="1" dirty="0" smtClean="0">
                <a:cs typeface="B Nazanin" pitchFamily="2" charset="-78"/>
              </a:rPr>
              <a:t>شاعرو </a:t>
            </a:r>
            <a:r>
              <a:rPr lang="fa-IR" sz="2800" b="1" dirty="0">
                <a:cs typeface="B Nazanin" pitchFamily="2" charset="-78"/>
              </a:rPr>
              <a:t>حامیان جدی شعرا بودند</a:t>
            </a:r>
            <a:r>
              <a:rPr lang="fa-IR" sz="2800" b="1" dirty="0">
                <a:solidFill>
                  <a:srgbClr val="FFFF00"/>
                </a:solidFill>
                <a:cs typeface="B Nazanin" pitchFamily="2" charset="-78"/>
              </a:rPr>
              <a:t>. از شاعران شاخص عصر </a:t>
            </a:r>
            <a:r>
              <a:rPr lang="fa-IR" sz="2800" b="1" dirty="0" smtClean="0">
                <a:solidFill>
                  <a:srgbClr val="FFFF00"/>
                </a:solidFill>
                <a:cs typeface="B Nazanin" pitchFamily="2" charset="-78"/>
              </a:rPr>
              <a:t>صفوی می </a:t>
            </a:r>
            <a:r>
              <a:rPr lang="fa-IR" sz="2800" b="1" dirty="0">
                <a:solidFill>
                  <a:srgbClr val="FFFF00"/>
                </a:solidFill>
                <a:cs typeface="B Nazanin" pitchFamily="2" charset="-78"/>
              </a:rPr>
              <a:t>توان وحشی بافقی </a:t>
            </a:r>
            <a:r>
              <a:rPr lang="fa-IR" sz="2800" b="1" dirty="0" smtClean="0">
                <a:solidFill>
                  <a:srgbClr val="FFFF00"/>
                </a:solidFill>
                <a:cs typeface="B Nazanin" pitchFamily="2" charset="-78"/>
              </a:rPr>
              <a:t>(د </a:t>
            </a:r>
            <a:r>
              <a:rPr lang="fa-IR" sz="2800" b="1" dirty="0">
                <a:solidFill>
                  <a:srgbClr val="FFFF00"/>
                </a:solidFill>
                <a:cs typeface="B Nazanin" pitchFamily="2" charset="-78"/>
              </a:rPr>
              <a:t>991 </a:t>
            </a:r>
            <a:r>
              <a:rPr lang="fa-IR" sz="2800" b="1" dirty="0" smtClean="0">
                <a:solidFill>
                  <a:srgbClr val="FFFF00"/>
                </a:solidFill>
                <a:cs typeface="B Nazanin" pitchFamily="2" charset="-78"/>
              </a:rPr>
              <a:t>ق)، </a:t>
            </a:r>
            <a:r>
              <a:rPr lang="fa-IR" sz="2800" b="1" dirty="0">
                <a:solidFill>
                  <a:srgbClr val="FFFF00"/>
                </a:solidFill>
                <a:cs typeface="B Nazanin" pitchFamily="2" charset="-78"/>
              </a:rPr>
              <a:t>محتشم کاشانی </a:t>
            </a:r>
            <a:r>
              <a:rPr lang="fa-IR" sz="2800" b="1" dirty="0" smtClean="0">
                <a:solidFill>
                  <a:srgbClr val="FFFF00"/>
                </a:solidFill>
                <a:cs typeface="B Nazanin" pitchFamily="2" charset="-78"/>
              </a:rPr>
              <a:t>(د </a:t>
            </a:r>
            <a:r>
              <a:rPr lang="fa-IR" sz="2800" b="1" dirty="0">
                <a:solidFill>
                  <a:srgbClr val="FFFF00"/>
                </a:solidFill>
                <a:cs typeface="B Nazanin" pitchFamily="2" charset="-78"/>
              </a:rPr>
              <a:t>996 </a:t>
            </a:r>
            <a:r>
              <a:rPr lang="fa-IR" sz="2800" b="1" dirty="0" smtClean="0">
                <a:solidFill>
                  <a:srgbClr val="FFFF00"/>
                </a:solidFill>
                <a:cs typeface="B Nazanin" pitchFamily="2" charset="-78"/>
              </a:rPr>
              <a:t>ق)وصائب </a:t>
            </a:r>
            <a:r>
              <a:rPr lang="fa-IR" sz="2800" b="1" dirty="0">
                <a:solidFill>
                  <a:srgbClr val="FFFF00"/>
                </a:solidFill>
                <a:cs typeface="B Nazanin" pitchFamily="2" charset="-78"/>
              </a:rPr>
              <a:t>تبریزی </a:t>
            </a:r>
            <a:r>
              <a:rPr lang="fa-IR" sz="2800" b="1" dirty="0" smtClean="0">
                <a:solidFill>
                  <a:srgbClr val="FFFF00"/>
                </a:solidFill>
                <a:cs typeface="B Nazanin" pitchFamily="2" charset="-78"/>
              </a:rPr>
              <a:t>(د </a:t>
            </a:r>
            <a:r>
              <a:rPr lang="fa-IR" sz="2800" b="1" dirty="0">
                <a:solidFill>
                  <a:srgbClr val="FFFF00"/>
                </a:solidFill>
                <a:cs typeface="B Nazanin" pitchFamily="2" charset="-78"/>
              </a:rPr>
              <a:t>1086 </a:t>
            </a:r>
            <a:r>
              <a:rPr lang="fa-IR" sz="2800" b="1" dirty="0" smtClean="0">
                <a:solidFill>
                  <a:srgbClr val="FFFF00"/>
                </a:solidFill>
                <a:cs typeface="B Nazanin" pitchFamily="2" charset="-78"/>
              </a:rPr>
              <a:t>ق) </a:t>
            </a:r>
            <a:r>
              <a:rPr lang="fa-IR" sz="2800" b="1" dirty="0">
                <a:solidFill>
                  <a:srgbClr val="FFFF00"/>
                </a:solidFill>
                <a:cs typeface="B Nazanin" pitchFamily="2" charset="-78"/>
              </a:rPr>
              <a:t>را نام برد</a:t>
            </a:r>
            <a:r>
              <a:rPr lang="fa-IR" sz="2800" b="1" dirty="0" smtClean="0">
                <a:solidFill>
                  <a:srgbClr val="FFFF00"/>
                </a:solidFill>
                <a:cs typeface="B Nazanin" pitchFamily="2" charset="-78"/>
              </a:rPr>
              <a:t>.</a:t>
            </a:r>
            <a:r>
              <a:rPr lang="fa-IR" sz="2800" b="1" dirty="0">
                <a:cs typeface="B Nazanin" pitchFamily="2" charset="-78"/>
              </a:rPr>
              <a:t> </a:t>
            </a:r>
            <a:r>
              <a:rPr lang="fa-IR" sz="2800" b="1" dirty="0" smtClean="0">
                <a:cs typeface="B Nazanin" pitchFamily="2" charset="-78"/>
              </a:rPr>
              <a:t>در </a:t>
            </a:r>
            <a:r>
              <a:rPr lang="fa-IR" sz="2800" b="1" dirty="0">
                <a:cs typeface="B Nazanin" pitchFamily="2" charset="-78"/>
              </a:rPr>
              <a:t>دوره صفوی که مقارن تحولات عظیم علمی در اروپا بود، علوم تجربی و ریاضیات در ایران رو به افول گذاشت. تنها برخی از </a:t>
            </a:r>
            <a:r>
              <a:rPr lang="fa-IR" sz="2800" b="1" dirty="0" smtClean="0">
                <a:cs typeface="B Nazanin" pitchFamily="2" charset="-78"/>
              </a:rPr>
              <a:t>متون كهن </a:t>
            </a:r>
            <a:r>
              <a:rPr lang="fa-IR" sz="2800" b="1" dirty="0">
                <a:cs typeface="B Nazanin" pitchFamily="2" charset="-78"/>
              </a:rPr>
              <a:t>پزشكی مانند قانون ابن سینا و برخی متون قدیمی ریاضی و نجوم در مدارس تدریس می شد. نجوم و ستاره شناسی نیز با </a:t>
            </a:r>
            <a:r>
              <a:rPr lang="fa-IR" sz="2800" b="1" dirty="0" smtClean="0">
                <a:cs typeface="B Nazanin" pitchFamily="2" charset="-78"/>
              </a:rPr>
              <a:t>خرافات آمیخته </a:t>
            </a:r>
            <a:r>
              <a:rPr lang="fa-IR" sz="2800" b="1" dirty="0">
                <a:cs typeface="B Nazanin" pitchFamily="2" charset="-78"/>
              </a:rPr>
              <a:t>شد و اعتقاد به سعد و نحس در میان عام و خاص رایج بود.</a:t>
            </a: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F:\عکس\photo_۲۰۱۶-۰۲-۲۲_۲۲-۰۷-۵۱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357158" y="0"/>
            <a:ext cx="8572560" cy="6643710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justLow">
              <a:lnSpc>
                <a:spcPct val="150000"/>
              </a:lnSpc>
            </a:pPr>
            <a:r>
              <a:rPr lang="fa-IR" sz="2800" b="1" dirty="0">
                <a:cs typeface="B Nazanin" pitchFamily="2" charset="-78"/>
              </a:rPr>
              <a:t>تاریخ نگاری در دوره صفوی در سه حوزه </a:t>
            </a:r>
            <a:endParaRPr lang="fa-IR" sz="2800" b="1" dirty="0" smtClean="0">
              <a:cs typeface="B Nazanin" pitchFamily="2" charset="-78"/>
            </a:endParaRPr>
          </a:p>
          <a:p>
            <a:pPr algn="justLow">
              <a:lnSpc>
                <a:spcPct val="150000"/>
              </a:lnSpc>
            </a:pPr>
            <a:r>
              <a:rPr lang="fa-IR" sz="2400" b="1" dirty="0" smtClean="0">
                <a:solidFill>
                  <a:srgbClr val="92D050"/>
                </a:solidFill>
                <a:cs typeface="B Nazanin" pitchFamily="2" charset="-78"/>
              </a:rPr>
              <a:t>1-تاریخ عمومی</a:t>
            </a:r>
          </a:p>
          <a:p>
            <a:pPr algn="justLow">
              <a:lnSpc>
                <a:spcPct val="150000"/>
              </a:lnSpc>
            </a:pPr>
            <a:r>
              <a:rPr lang="fa-IR" sz="2400" b="1" dirty="0" smtClean="0">
                <a:solidFill>
                  <a:srgbClr val="92D050"/>
                </a:solidFill>
                <a:cs typeface="B Nazanin" pitchFamily="2" charset="-78"/>
              </a:rPr>
              <a:t>2- </a:t>
            </a:r>
            <a:r>
              <a:rPr lang="fa-IR" sz="2400" b="1" dirty="0">
                <a:solidFill>
                  <a:srgbClr val="92D050"/>
                </a:solidFill>
                <a:cs typeface="B Nazanin" pitchFamily="2" charset="-78"/>
              </a:rPr>
              <a:t>تاریخ </a:t>
            </a:r>
            <a:r>
              <a:rPr lang="fa-IR" sz="2400" b="1" dirty="0" smtClean="0">
                <a:solidFill>
                  <a:srgbClr val="92D050"/>
                </a:solidFill>
                <a:cs typeface="B Nazanin" pitchFamily="2" charset="-78"/>
              </a:rPr>
              <a:t>محلی</a:t>
            </a:r>
          </a:p>
          <a:p>
            <a:pPr algn="justLow">
              <a:lnSpc>
                <a:spcPct val="150000"/>
              </a:lnSpc>
            </a:pPr>
            <a:r>
              <a:rPr lang="fa-IR" sz="2400" b="1" dirty="0" smtClean="0">
                <a:solidFill>
                  <a:srgbClr val="92D050"/>
                </a:solidFill>
                <a:cs typeface="B Nazanin" pitchFamily="2" charset="-78"/>
              </a:rPr>
              <a:t>3- تک نگاری</a:t>
            </a:r>
          </a:p>
          <a:p>
            <a:pPr algn="justLow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 </a:t>
            </a:r>
            <a:r>
              <a:rPr lang="fa-IR" sz="2800" b="1" dirty="0">
                <a:cs typeface="B Nazanin" pitchFamily="2" charset="-78"/>
              </a:rPr>
              <a:t>ادامه یافت، هرچند به طور کلی نسبت به دوره </a:t>
            </a:r>
            <a:r>
              <a:rPr lang="fa-IR" sz="2800" b="1" dirty="0" smtClean="0">
                <a:cs typeface="B Nazanin" pitchFamily="2" charset="-78"/>
              </a:rPr>
              <a:t>مغول و </a:t>
            </a:r>
            <a:r>
              <a:rPr lang="fa-IR" sz="2800" b="1" dirty="0">
                <a:cs typeface="B Nazanin" pitchFamily="2" charset="-78"/>
              </a:rPr>
              <a:t>تیموری تا حدی دچار افول شد. از مشهورترین آثار تاریخ نگاری این دوره می توان به کتاب </a:t>
            </a:r>
            <a:r>
              <a:rPr lang="fa-IR" sz="2800" b="1" dirty="0">
                <a:solidFill>
                  <a:srgbClr val="FFFF00"/>
                </a:solidFill>
                <a:cs typeface="B Nazanin" pitchFamily="2" charset="-78"/>
              </a:rPr>
              <a:t>حبیب السیر تألیف غیاث الدین </a:t>
            </a:r>
            <a:r>
              <a:rPr lang="fa-IR" sz="2800" b="1" dirty="0" smtClean="0">
                <a:solidFill>
                  <a:srgbClr val="FFFF00"/>
                </a:solidFill>
                <a:cs typeface="B Nazanin" pitchFamily="2" charset="-78"/>
              </a:rPr>
              <a:t>خواندمیردر </a:t>
            </a:r>
            <a:r>
              <a:rPr lang="fa-IR" sz="2800" b="1" dirty="0">
                <a:cs typeface="B Nazanin" pitchFamily="2" charset="-78"/>
              </a:rPr>
              <a:t>سلطنت شاه اسماعیل اول،</a:t>
            </a:r>
            <a:r>
              <a:rPr lang="fa-IR" sz="2800" b="1" dirty="0">
                <a:solidFill>
                  <a:srgbClr val="FFFF00"/>
                </a:solidFill>
                <a:cs typeface="B Nazanin" pitchFamily="2" charset="-78"/>
              </a:rPr>
              <a:t> احسن التواریخ تألیف حسن بیگ روملو </a:t>
            </a:r>
            <a:r>
              <a:rPr lang="fa-IR" sz="2800" b="1" dirty="0">
                <a:cs typeface="B Nazanin" pitchFamily="2" charset="-78"/>
              </a:rPr>
              <a:t>در سلطنت شاه تهماسب اول و </a:t>
            </a:r>
            <a:r>
              <a:rPr lang="fa-IR" sz="2800" b="1" dirty="0">
                <a:solidFill>
                  <a:srgbClr val="FFFF00"/>
                </a:solidFill>
                <a:cs typeface="B Nazanin" pitchFamily="2" charset="-78"/>
              </a:rPr>
              <a:t>کتاب تاریخ عالم </a:t>
            </a:r>
            <a:r>
              <a:rPr lang="fa-IR" sz="2800" b="1" dirty="0" smtClean="0">
                <a:solidFill>
                  <a:srgbClr val="FFFF00"/>
                </a:solidFill>
                <a:cs typeface="B Nazanin" pitchFamily="2" charset="-78"/>
              </a:rPr>
              <a:t>آرای عباسی </a:t>
            </a:r>
            <a:r>
              <a:rPr lang="fa-IR" sz="2800" b="1" dirty="0">
                <a:solidFill>
                  <a:srgbClr val="FFFF00"/>
                </a:solidFill>
                <a:cs typeface="B Nazanin" pitchFamily="2" charset="-78"/>
              </a:rPr>
              <a:t>تألیف اسکندر بیک </a:t>
            </a:r>
            <a:r>
              <a:rPr lang="fa-IR" sz="2800" b="1" dirty="0">
                <a:cs typeface="B Nazanin" pitchFamily="2" charset="-78"/>
              </a:rPr>
              <a:t>منشی مربوط به دوره شاه عباس اول اشاره كرد.</a:t>
            </a: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F:\عکس\photo_۲۰۱۶-۰۲-۲۲_۲۲-۰۷-۵۱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500034" y="857232"/>
            <a:ext cx="8643966" cy="6000768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justLow">
              <a:lnSpc>
                <a:spcPct val="150000"/>
              </a:lnSpc>
            </a:pPr>
            <a:r>
              <a:rPr lang="fa-IR" sz="2800" b="1" dirty="0" smtClean="0">
                <a:solidFill>
                  <a:srgbClr val="FFFF00"/>
                </a:solidFill>
                <a:cs typeface="B Titr" pitchFamily="2" charset="-78"/>
              </a:rPr>
              <a:t>مدرسه: </a:t>
            </a:r>
            <a:r>
              <a:rPr lang="fa-IR" sz="2800" b="1" dirty="0" smtClean="0">
                <a:cs typeface="B Nazanin" pitchFamily="2" charset="-78"/>
              </a:rPr>
              <a:t>مدرسه </a:t>
            </a:r>
            <a:r>
              <a:rPr lang="fa-IR" sz="2800" b="1" dirty="0">
                <a:cs typeface="B Nazanin" pitchFamily="2" charset="-78"/>
              </a:rPr>
              <a:t>در عصر صفوی مرکزی برای آموزش </a:t>
            </a:r>
            <a:r>
              <a:rPr lang="fa-IR" sz="2800" b="1" dirty="0" smtClean="0">
                <a:cs typeface="B Nazanin" pitchFamily="2" charset="-78"/>
              </a:rPr>
              <a:t>معارف دینی </a:t>
            </a:r>
            <a:r>
              <a:rPr lang="fa-IR" sz="2800" b="1" dirty="0">
                <a:cs typeface="B Nazanin" pitchFamily="2" charset="-78"/>
              </a:rPr>
              <a:t>و دیگر علوم بود. مدارس توسط مقام های </a:t>
            </a:r>
            <a:r>
              <a:rPr lang="fa-IR" sz="2800" b="1" dirty="0" smtClean="0">
                <a:cs typeface="B Nazanin" pitchFamily="2" charset="-78"/>
              </a:rPr>
              <a:t>حکومتی،شخصیت </a:t>
            </a:r>
            <a:r>
              <a:rPr lang="fa-IR" sz="2800" b="1" dirty="0">
                <a:cs typeface="B Nazanin" pitchFamily="2" charset="-78"/>
              </a:rPr>
              <a:t>های مذهبی و برخی از ثروتمندان خَیّر ساخته و </a:t>
            </a:r>
            <a:r>
              <a:rPr lang="fa-IR" sz="2800" b="1" dirty="0" smtClean="0">
                <a:cs typeface="B Nazanin" pitchFamily="2" charset="-78"/>
              </a:rPr>
              <a:t>حمایت می </a:t>
            </a:r>
            <a:r>
              <a:rPr lang="fa-IR" sz="2800" b="1" dirty="0">
                <a:cs typeface="B Nazanin" pitchFamily="2" charset="-78"/>
              </a:rPr>
              <a:t>شد. برخی از مدارس دارای موقوفاتی بودند که درآمد </a:t>
            </a:r>
            <a:r>
              <a:rPr lang="fa-IR" sz="2800" b="1" dirty="0" smtClean="0">
                <a:cs typeface="B Nazanin" pitchFamily="2" charset="-78"/>
              </a:rPr>
              <a:t>آن صرف </a:t>
            </a:r>
            <a:r>
              <a:rPr lang="fa-IR" sz="2800" b="1" dirty="0">
                <a:cs typeface="B Nazanin" pitchFamily="2" charset="-78"/>
              </a:rPr>
              <a:t>مخارج این گونه مدارس می شد. برخی از وقف نامه </a:t>
            </a:r>
            <a:r>
              <a:rPr lang="fa-IR" sz="2800" b="1" dirty="0" smtClean="0">
                <a:cs typeface="B Nazanin" pitchFamily="2" charset="-78"/>
              </a:rPr>
              <a:t>های عصر </a:t>
            </a:r>
            <a:r>
              <a:rPr lang="fa-IR" sz="2800" b="1" dirty="0">
                <a:cs typeface="B Nazanin" pitchFamily="2" charset="-78"/>
              </a:rPr>
              <a:t>صفوی نشان می دهند كه </a:t>
            </a:r>
            <a:r>
              <a:rPr lang="fa-IR" sz="2800" b="1" dirty="0">
                <a:solidFill>
                  <a:srgbClr val="FFFF00"/>
                </a:solidFill>
                <a:cs typeface="B Nazanin" pitchFamily="2" charset="-78"/>
              </a:rPr>
              <a:t>زنان ثروتمند</a:t>
            </a:r>
            <a:r>
              <a:rPr lang="fa-IR" sz="2800" b="1" dirty="0">
                <a:cs typeface="B Nazanin" pitchFamily="2" charset="-78"/>
              </a:rPr>
              <a:t>، بخش زیادی </a:t>
            </a:r>
            <a:r>
              <a:rPr lang="fa-IR" sz="2800" b="1" dirty="0" smtClean="0">
                <a:cs typeface="B Nazanin" pitchFamily="2" charset="-78"/>
              </a:rPr>
              <a:t>ازثروت </a:t>
            </a:r>
            <a:r>
              <a:rPr lang="fa-IR" sz="2800" b="1" dirty="0">
                <a:cs typeface="B Nazanin" pitchFamily="2" charset="-78"/>
              </a:rPr>
              <a:t>خود را وقف </a:t>
            </a:r>
            <a:r>
              <a:rPr lang="fa-IR" sz="2800" b="1" dirty="0" smtClean="0">
                <a:cs typeface="B Nazanin" pitchFamily="2" charset="-78"/>
              </a:rPr>
              <a:t>ادارۀ </a:t>
            </a:r>
            <a:r>
              <a:rPr lang="fa-IR" sz="2800" b="1" dirty="0">
                <a:solidFill>
                  <a:srgbClr val="FFFF00"/>
                </a:solidFill>
                <a:cs typeface="B Nazanin" pitchFamily="2" charset="-78"/>
              </a:rPr>
              <a:t>مدارس اصفهان </a:t>
            </a:r>
            <a:r>
              <a:rPr lang="fa-IR" sz="2800" b="1" dirty="0">
                <a:cs typeface="B Nazanin" pitchFamily="2" charset="-78"/>
              </a:rPr>
              <a:t>کرده بودند. </a:t>
            </a:r>
            <a:r>
              <a:rPr lang="fa-IR" sz="2800" b="1" dirty="0" smtClean="0">
                <a:cs typeface="B Nazanin" pitchFamily="2" charset="-78"/>
              </a:rPr>
              <a:t>ازمدارس </a:t>
            </a:r>
            <a:r>
              <a:rPr lang="fa-IR" sz="2800" b="1" dirty="0">
                <a:cs typeface="B Nazanin" pitchFamily="2" charset="-78"/>
              </a:rPr>
              <a:t>معروف عصر صفوی در اصفهان می توان به </a:t>
            </a:r>
            <a:r>
              <a:rPr lang="fa-IR" sz="2800" b="1" dirty="0" smtClean="0">
                <a:solidFill>
                  <a:srgbClr val="FFFF00"/>
                </a:solidFill>
                <a:cs typeface="B Nazanin" pitchFamily="2" charset="-78"/>
              </a:rPr>
              <a:t>مدرسۀچهارباغ</a:t>
            </a:r>
            <a:r>
              <a:rPr lang="fa-IR" sz="2800" b="1" dirty="0">
                <a:cs typeface="B Nazanin" pitchFamily="2" charset="-78"/>
              </a:rPr>
              <a:t>، مشهور به </a:t>
            </a:r>
            <a:r>
              <a:rPr lang="fa-IR" sz="2800" b="1" dirty="0" smtClean="0">
                <a:cs typeface="B Nazanin" pitchFamily="2" charset="-78"/>
              </a:rPr>
              <a:t>مدرسۀ</a:t>
            </a:r>
            <a:r>
              <a:rPr lang="fa-IR" sz="2800" b="1" dirty="0" smtClean="0">
                <a:solidFill>
                  <a:srgbClr val="FFFF00"/>
                </a:solidFill>
                <a:cs typeface="B Nazanin" pitchFamily="2" charset="-78"/>
              </a:rPr>
              <a:t>مادر </a:t>
            </a:r>
            <a:r>
              <a:rPr lang="fa-IR" sz="2800" b="1" dirty="0">
                <a:solidFill>
                  <a:srgbClr val="FFFF00"/>
                </a:solidFill>
                <a:cs typeface="B Nazanin" pitchFamily="2" charset="-78"/>
              </a:rPr>
              <a:t>شاه </a:t>
            </a:r>
            <a:r>
              <a:rPr lang="fa-IR" sz="2800" b="1" dirty="0">
                <a:cs typeface="B Nazanin" pitchFamily="2" charset="-78"/>
              </a:rPr>
              <a:t>و </a:t>
            </a:r>
            <a:r>
              <a:rPr lang="fa-IR" sz="2800" b="1" dirty="0" smtClean="0">
                <a:solidFill>
                  <a:srgbClr val="FFFF00"/>
                </a:solidFill>
                <a:cs typeface="B Nazanin" pitchFamily="2" charset="-78"/>
              </a:rPr>
              <a:t>مدرسۀ </a:t>
            </a:r>
            <a:r>
              <a:rPr lang="fa-IR" sz="2800" b="1" dirty="0">
                <a:solidFill>
                  <a:srgbClr val="FFFF00"/>
                </a:solidFill>
                <a:cs typeface="B Nazanin" pitchFamily="2" charset="-78"/>
              </a:rPr>
              <a:t>شیخ لطف </a:t>
            </a:r>
            <a:r>
              <a:rPr lang="fa-IR" sz="2800" b="1" dirty="0" smtClean="0">
                <a:solidFill>
                  <a:srgbClr val="FFFF00"/>
                </a:solidFill>
                <a:cs typeface="B Nazanin" pitchFamily="2" charset="-78"/>
              </a:rPr>
              <a:t>اللّه </a:t>
            </a:r>
            <a:r>
              <a:rPr lang="fa-IR" sz="2800" b="1" dirty="0" smtClean="0">
                <a:cs typeface="B Nazanin" pitchFamily="2" charset="-78"/>
              </a:rPr>
              <a:t>اشاره </a:t>
            </a:r>
            <a:r>
              <a:rPr lang="fa-IR" sz="2800" b="1" dirty="0">
                <a:cs typeface="B Nazanin" pitchFamily="2" charset="-78"/>
              </a:rPr>
              <a:t>كرد. 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4857752" y="0"/>
            <a:ext cx="3343292" cy="857232"/>
          </a:xfrm>
          <a:prstGeom prst="roundRect">
            <a:avLst/>
          </a:prstGeom>
          <a:solidFill>
            <a:schemeClr val="accent6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fa-IR" sz="2800" b="1" dirty="0" smtClean="0">
                <a:solidFill>
                  <a:srgbClr val="002060"/>
                </a:solidFill>
                <a:cs typeface="B Titr" pitchFamily="2" charset="-78"/>
              </a:rPr>
              <a:t>مراكز علمی و آموزشی</a:t>
            </a: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F:\عکس\photo_۲۰۱۶-۰۲-۲۲_۲۲-۰۷-۵۱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500034" y="428604"/>
            <a:ext cx="8215370" cy="5929354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justLow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به معلمان مدارس، </a:t>
            </a:r>
            <a:r>
              <a:rPr lang="fa-IR" sz="2800" b="1" dirty="0" smtClean="0">
                <a:solidFill>
                  <a:srgbClr val="FFFF00"/>
                </a:solidFill>
                <a:cs typeface="B Nazanin" pitchFamily="2" charset="-78"/>
              </a:rPr>
              <a:t>مدرس</a:t>
            </a:r>
            <a:r>
              <a:rPr lang="fa-IR" sz="2800" b="1" dirty="0" smtClean="0">
                <a:cs typeface="B Nazanin" pitchFamily="2" charset="-78"/>
              </a:rPr>
              <a:t> می گفتند. مدرسان</a:t>
            </a:r>
            <a:r>
              <a:rPr lang="fa-IR" sz="2800" b="1" dirty="0">
                <a:cs typeface="B Nazanin" pitchFamily="2" charset="-78"/>
              </a:rPr>
              <a:t> </a:t>
            </a:r>
            <a:r>
              <a:rPr lang="fa-IR" sz="2800" b="1" dirty="0" smtClean="0">
                <a:cs typeface="B Nazanin" pitchFamily="2" charset="-78"/>
              </a:rPr>
              <a:t>دستیارانی </a:t>
            </a:r>
            <a:r>
              <a:rPr lang="fa-IR" sz="2800" b="1" dirty="0">
                <a:cs typeface="B Nazanin" pitchFamily="2" charset="-78"/>
              </a:rPr>
              <a:t>داشتند که به آنها </a:t>
            </a:r>
            <a:r>
              <a:rPr lang="fa-IR" sz="2800" b="1" dirty="0" smtClean="0">
                <a:solidFill>
                  <a:srgbClr val="FFFF00"/>
                </a:solidFill>
                <a:cs typeface="B Nazanin" pitchFamily="2" charset="-78"/>
              </a:rPr>
              <a:t>خلیفه(مبصر) </a:t>
            </a:r>
            <a:r>
              <a:rPr lang="fa-IR" sz="2800" b="1" dirty="0">
                <a:solidFill>
                  <a:srgbClr val="FFFF00"/>
                </a:solidFill>
                <a:cs typeface="B Nazanin" pitchFamily="2" charset="-78"/>
              </a:rPr>
              <a:t>یا مُعید </a:t>
            </a:r>
            <a:r>
              <a:rPr lang="fa-IR" sz="2800" b="1" dirty="0">
                <a:cs typeface="B Nazanin" pitchFamily="2" charset="-78"/>
              </a:rPr>
              <a:t>گفته می </a:t>
            </a:r>
            <a:r>
              <a:rPr lang="fa-IR" sz="2800" b="1" dirty="0" smtClean="0">
                <a:cs typeface="B Nazanin" pitchFamily="2" charset="-78"/>
              </a:rPr>
              <a:t>شدو </a:t>
            </a:r>
            <a:r>
              <a:rPr lang="fa-IR" sz="2800" b="1" dirty="0">
                <a:cs typeface="B Nazanin" pitchFamily="2" charset="-78"/>
              </a:rPr>
              <a:t>استاد را در امر آموزش کمک می کردند. </a:t>
            </a:r>
            <a:endParaRPr lang="fa-IR" sz="2800" b="1" dirty="0" smtClean="0">
              <a:cs typeface="B Nazanin" pitchFamily="2" charset="-78"/>
            </a:endParaRPr>
          </a:p>
          <a:p>
            <a:pPr algn="justLow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محیط </a:t>
            </a:r>
            <a:r>
              <a:rPr lang="fa-IR" sz="2800" b="1" dirty="0">
                <a:cs typeface="B Nazanin" pitchFamily="2" charset="-78"/>
              </a:rPr>
              <a:t>مدارس </a:t>
            </a:r>
            <a:r>
              <a:rPr lang="fa-IR" sz="2800" b="1" dirty="0" smtClean="0">
                <a:cs typeface="B Nazanin" pitchFamily="2" charset="-78"/>
              </a:rPr>
              <a:t>ازنظر </a:t>
            </a:r>
            <a:r>
              <a:rPr lang="fa-IR" sz="2800" b="1" dirty="0">
                <a:cs typeface="B Nazanin" pitchFamily="2" charset="-78"/>
              </a:rPr>
              <a:t>طراحی معماری، فضایی آرام و بانشاط برای یادگیری </a:t>
            </a:r>
            <a:r>
              <a:rPr lang="fa-IR" sz="2800" b="1" dirty="0" smtClean="0">
                <a:cs typeface="B Nazanin" pitchFamily="2" charset="-78"/>
              </a:rPr>
              <a:t>وآموزش </a:t>
            </a:r>
            <a:r>
              <a:rPr lang="fa-IR" sz="2800" b="1" dirty="0">
                <a:cs typeface="B Nazanin" pitchFamily="2" charset="-78"/>
              </a:rPr>
              <a:t>بود. به طور معمول حیاط وسیع مدرسه به باغچه یا </a:t>
            </a:r>
            <a:r>
              <a:rPr lang="fa-IR" sz="2800" b="1" dirty="0" smtClean="0">
                <a:cs typeface="B Nazanin" pitchFamily="2" charset="-78"/>
              </a:rPr>
              <a:t>باغ شباهت </a:t>
            </a:r>
            <a:r>
              <a:rPr lang="fa-IR" sz="2800" b="1" dirty="0">
                <a:cs typeface="B Nazanin" pitchFamily="2" charset="-78"/>
              </a:rPr>
              <a:t>داشت و نهر آبی در میان آن جاری بود.</a:t>
            </a:r>
          </a:p>
          <a:p>
            <a:pPr algn="justLow">
              <a:lnSpc>
                <a:spcPct val="150000"/>
              </a:lnSpc>
            </a:pPr>
            <a:r>
              <a:rPr lang="fa-IR" sz="2800" b="1" dirty="0">
                <a:cs typeface="B Nazanin" pitchFamily="2" charset="-78"/>
              </a:rPr>
              <a:t>برخی از زنان و دختران در خانه و زیر نظر والدین و </a:t>
            </a:r>
            <a:r>
              <a:rPr lang="fa-IR" sz="2800" b="1" dirty="0" smtClean="0">
                <a:cs typeface="B Nazanin" pitchFamily="2" charset="-78"/>
              </a:rPr>
              <a:t>معلمان خصوصی </a:t>
            </a:r>
            <a:r>
              <a:rPr lang="fa-IR" sz="2800" b="1" dirty="0">
                <a:cs typeface="B Nazanin" pitchFamily="2" charset="-78"/>
              </a:rPr>
              <a:t>آموزش می دیدند. هنرها و صنایع به صورت </a:t>
            </a:r>
            <a:r>
              <a:rPr lang="fa-IR" sz="2800" b="1" dirty="0" smtClean="0">
                <a:cs typeface="B Nazanin" pitchFamily="2" charset="-78"/>
              </a:rPr>
              <a:t>انفرادی زیر </a:t>
            </a:r>
            <a:r>
              <a:rPr lang="fa-IR" sz="2800" b="1" dirty="0">
                <a:cs typeface="B Nazanin" pitchFamily="2" charset="-78"/>
              </a:rPr>
              <a:t>نظر استاد، مستقیماً به شاگردان آموخته می شد.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F:\عکس\photo_۲۰۱۶-۰۲-۲۲_۲۲-۰۷-۵۱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500042"/>
            <a:ext cx="8352751" cy="542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ounded Rectangle 6"/>
          <p:cNvSpPr/>
          <p:nvPr/>
        </p:nvSpPr>
        <p:spPr>
          <a:xfrm>
            <a:off x="2357422" y="6143644"/>
            <a:ext cx="4286280" cy="714356"/>
          </a:xfrm>
          <a:prstGeom prst="roundRect">
            <a:avLst/>
          </a:prstGeom>
          <a:solidFill>
            <a:schemeClr val="accent6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400" b="1" dirty="0">
                <a:solidFill>
                  <a:srgbClr val="002060"/>
                </a:solidFill>
                <a:cs typeface="B Titr" pitchFamily="2" charset="-78"/>
              </a:rPr>
              <a:t>مدرسة چهارباغ  اصفهان</a:t>
            </a:r>
            <a:endParaRPr lang="fa-IR" sz="2400" dirty="0">
              <a:solidFill>
                <a:srgbClr val="002060"/>
              </a:solidFill>
              <a:cs typeface="B Titr" pitchFamily="2" charset="-78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F:\عکس\photo_۲۰۱۶-۰۲-۲۲_۲۲-۰۷-۵۱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785786" y="857232"/>
            <a:ext cx="8143932" cy="5643602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justLow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در </a:t>
            </a:r>
            <a:r>
              <a:rPr lang="fa-IR" sz="2800" b="1" dirty="0">
                <a:cs typeface="B Nazanin" pitchFamily="2" charset="-78"/>
              </a:rPr>
              <a:t>عصر صفوی در علومی چون فقه، کلام و تفسیر، علمای بزرگی پا </a:t>
            </a:r>
            <a:r>
              <a:rPr lang="fa-IR" sz="2800" b="1" dirty="0" smtClean="0">
                <a:cs typeface="B Nazanin" pitchFamily="2" charset="-78"/>
              </a:rPr>
              <a:t>به عرصه </a:t>
            </a:r>
            <a:r>
              <a:rPr lang="fa-IR" sz="2800" b="1" dirty="0">
                <a:cs typeface="B Nazanin" pitchFamily="2" charset="-78"/>
              </a:rPr>
              <a:t>نهادند. دانشمندانی چون </a:t>
            </a:r>
            <a:r>
              <a:rPr lang="fa-IR" sz="2800" b="1" dirty="0">
                <a:solidFill>
                  <a:srgbClr val="FFFF00"/>
                </a:solidFill>
                <a:cs typeface="B Nazanin" pitchFamily="2" charset="-78"/>
              </a:rPr>
              <a:t>محمدتقی مجلسی </a:t>
            </a:r>
            <a:r>
              <a:rPr lang="fa-IR" sz="2800" b="1" dirty="0" smtClean="0">
                <a:cs typeface="B Nazanin" pitchFamily="2" charset="-78"/>
              </a:rPr>
              <a:t>( </a:t>
            </a:r>
            <a:r>
              <a:rPr lang="fa-IR" sz="2800" b="1" dirty="0">
                <a:cs typeface="B Nazanin" pitchFamily="2" charset="-78"/>
              </a:rPr>
              <a:t>1003  1070 </a:t>
            </a:r>
            <a:r>
              <a:rPr lang="fa-IR" sz="2800" b="1" dirty="0" smtClean="0">
                <a:cs typeface="B Nazanin" pitchFamily="2" charset="-78"/>
              </a:rPr>
              <a:t>ق)فقیه </a:t>
            </a:r>
            <a:r>
              <a:rPr lang="fa-IR" sz="2800" b="1" dirty="0">
                <a:cs typeface="B Nazanin" pitchFamily="2" charset="-78"/>
              </a:rPr>
              <a:t>و محدث، مؤلف كتاب های مهمی در حدیث و فقه و فرزند </a:t>
            </a:r>
            <a:r>
              <a:rPr lang="fa-IR" sz="2800" b="1" dirty="0" smtClean="0">
                <a:cs typeface="B Nazanin" pitchFamily="2" charset="-78"/>
              </a:rPr>
              <a:t>دانشمندش </a:t>
            </a:r>
            <a:r>
              <a:rPr lang="fa-IR" sz="2800" b="1" dirty="0" smtClean="0">
                <a:solidFill>
                  <a:srgbClr val="FFFF00"/>
                </a:solidFill>
                <a:cs typeface="B Nazanin" pitchFamily="2" charset="-78"/>
              </a:rPr>
              <a:t>محمدباقر </a:t>
            </a:r>
            <a:r>
              <a:rPr lang="fa-IR" sz="2800" b="1" dirty="0">
                <a:solidFill>
                  <a:srgbClr val="FFFF00"/>
                </a:solidFill>
                <a:cs typeface="B Nazanin" pitchFamily="2" charset="-78"/>
              </a:rPr>
              <a:t>مجلسی </a:t>
            </a:r>
            <a:r>
              <a:rPr lang="fa-IR" sz="2800" b="1" dirty="0" smtClean="0">
                <a:cs typeface="B Nazanin" pitchFamily="2" charset="-78"/>
              </a:rPr>
              <a:t>( </a:t>
            </a:r>
            <a:r>
              <a:rPr lang="fa-IR" sz="2800" b="1" dirty="0">
                <a:cs typeface="B Nazanin" pitchFamily="2" charset="-78"/>
              </a:rPr>
              <a:t>1037  1110 </a:t>
            </a:r>
            <a:r>
              <a:rPr lang="fa-IR" sz="2800" b="1" dirty="0" smtClean="0">
                <a:cs typeface="B Nazanin" pitchFamily="2" charset="-78"/>
              </a:rPr>
              <a:t>ق)، </a:t>
            </a:r>
            <a:r>
              <a:rPr lang="fa-IR" sz="2800" b="1" dirty="0">
                <a:cs typeface="B Nazanin" pitchFamily="2" charset="-78"/>
              </a:rPr>
              <a:t>صاحب دائرة المعارف </a:t>
            </a:r>
            <a:r>
              <a:rPr lang="fa-IR" sz="2800" b="1" dirty="0" smtClean="0">
                <a:cs typeface="B Nazanin" pitchFamily="2" charset="-78"/>
              </a:rPr>
              <a:t>بزرگ حدیثی </a:t>
            </a:r>
            <a:r>
              <a:rPr lang="fa-IR" sz="2800" b="1" dirty="0">
                <a:cs typeface="B Nazanin" pitchFamily="2" charset="-78"/>
              </a:rPr>
              <a:t>به نام </a:t>
            </a:r>
            <a:r>
              <a:rPr lang="fa-IR" sz="2800" b="1" dirty="0">
                <a:solidFill>
                  <a:srgbClr val="FFFF00"/>
                </a:solidFill>
                <a:cs typeface="B Nazanin" pitchFamily="2" charset="-78"/>
              </a:rPr>
              <a:t>بحارالانوار، </a:t>
            </a:r>
            <a:r>
              <a:rPr lang="fa-IR" sz="2800" b="1" dirty="0">
                <a:cs typeface="B Nazanin" pitchFamily="2" charset="-78"/>
              </a:rPr>
              <a:t>از بزرگان عصر خود محسوب می شدند. </a:t>
            </a:r>
            <a:endParaRPr lang="fa-IR" sz="2800" b="1" dirty="0" smtClean="0">
              <a:cs typeface="B Nazanin" pitchFamily="2" charset="-78"/>
            </a:endParaRPr>
          </a:p>
          <a:p>
            <a:pPr algn="justLow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درحوزه </a:t>
            </a:r>
            <a:r>
              <a:rPr lang="fa-IR" sz="2800" b="1" dirty="0">
                <a:cs typeface="B Nazanin" pitchFamily="2" charset="-78"/>
              </a:rPr>
              <a:t>فلسفه و عرفان، </a:t>
            </a:r>
            <a:r>
              <a:rPr lang="fa-IR" sz="2800" b="1" dirty="0">
                <a:solidFill>
                  <a:srgbClr val="FFFF00"/>
                </a:solidFill>
                <a:cs typeface="B Nazanin" pitchFamily="2" charset="-78"/>
              </a:rPr>
              <a:t>میرداماد</a:t>
            </a:r>
            <a:r>
              <a:rPr lang="fa-IR" sz="2800" b="1" dirty="0">
                <a:cs typeface="B Nazanin" pitchFamily="2" charset="-78"/>
              </a:rPr>
              <a:t> </a:t>
            </a:r>
            <a:r>
              <a:rPr lang="fa-IR" sz="2800" b="1" dirty="0" smtClean="0">
                <a:cs typeface="B Nazanin" pitchFamily="2" charset="-78"/>
              </a:rPr>
              <a:t>( </a:t>
            </a:r>
            <a:r>
              <a:rPr lang="fa-IR" sz="2800" b="1" dirty="0">
                <a:cs typeface="B Nazanin" pitchFamily="2" charset="-78"/>
              </a:rPr>
              <a:t>969  1040 </a:t>
            </a:r>
            <a:r>
              <a:rPr lang="fa-IR" sz="2800" b="1" dirty="0" smtClean="0">
                <a:cs typeface="B Nazanin" pitchFamily="2" charset="-78"/>
              </a:rPr>
              <a:t>ق)، </a:t>
            </a:r>
            <a:r>
              <a:rPr lang="fa-IR" sz="2800" b="1" dirty="0">
                <a:cs typeface="B Nazanin" pitchFamily="2" charset="-78"/>
              </a:rPr>
              <a:t>مشهور به </a:t>
            </a:r>
            <a:r>
              <a:rPr lang="fa-IR" sz="2800" b="1" dirty="0">
                <a:solidFill>
                  <a:srgbClr val="FFFF00"/>
                </a:solidFill>
                <a:cs typeface="B Nazanin" pitchFamily="2" charset="-78"/>
              </a:rPr>
              <a:t>معلم ثالث </a:t>
            </a:r>
            <a:r>
              <a:rPr lang="fa-IR" sz="2800" b="1" dirty="0" smtClean="0">
                <a:solidFill>
                  <a:srgbClr val="FFFF00"/>
                </a:solidFill>
                <a:cs typeface="B Nazanin" pitchFamily="2" charset="-78"/>
              </a:rPr>
              <a:t>واز </a:t>
            </a:r>
            <a:r>
              <a:rPr lang="fa-IR" sz="2800" b="1" dirty="0">
                <a:solidFill>
                  <a:srgbClr val="FFFF00"/>
                </a:solidFill>
                <a:cs typeface="B Nazanin" pitchFamily="2" charset="-78"/>
              </a:rPr>
              <a:t>بنیانگذاران مکتب فلسفی اصفهان، صاحب تألیفات ارزشمند و </a:t>
            </a:r>
            <a:r>
              <a:rPr lang="fa-IR" sz="2800" b="1" dirty="0" smtClean="0">
                <a:solidFill>
                  <a:srgbClr val="FFFF00"/>
                </a:solidFill>
                <a:cs typeface="B Nazanin" pitchFamily="2" charset="-78"/>
              </a:rPr>
              <a:t>شهرتی بسیار </a:t>
            </a:r>
            <a:r>
              <a:rPr lang="fa-IR" sz="2800" b="1" dirty="0">
                <a:solidFill>
                  <a:srgbClr val="FFFF00"/>
                </a:solidFill>
                <a:cs typeface="B Nazanin" pitchFamily="2" charset="-78"/>
              </a:rPr>
              <a:t>است.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4857752" y="0"/>
            <a:ext cx="3343292" cy="714356"/>
          </a:xfrm>
          <a:prstGeom prst="roundRect">
            <a:avLst/>
          </a:prstGeom>
          <a:solidFill>
            <a:schemeClr val="accent6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fa-IR" sz="3200" b="1" dirty="0" smtClean="0">
                <a:solidFill>
                  <a:srgbClr val="002060"/>
                </a:solidFill>
                <a:cs typeface="B Titr" pitchFamily="2" charset="-78"/>
              </a:rPr>
              <a:t>علما و دانشمندان</a:t>
            </a:r>
            <a:endParaRPr lang="fa-IR" sz="3200" b="1" dirty="0">
              <a:solidFill>
                <a:srgbClr val="002060"/>
              </a:solidFill>
              <a:cs typeface="B Titr" pitchFamily="2" charset="-78"/>
            </a:endParaRPr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F:\عکس\photo_۲۰۱۶-۰۲-۲۲_۲۲-۰۷-۵۱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785786" y="785794"/>
            <a:ext cx="8001056" cy="5072098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justLow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یکی از برجسته ترین علمای ایران در عصر صفوی، </a:t>
            </a:r>
            <a:r>
              <a:rPr lang="fa-IR" sz="2800" b="1" dirty="0" smtClean="0">
                <a:solidFill>
                  <a:srgbClr val="FFFF00"/>
                </a:solidFill>
                <a:cs typeface="B Nazanin" pitchFamily="2" charset="-78"/>
              </a:rPr>
              <a:t>بهاءالدین محمدبن حسین عاملی</a:t>
            </a:r>
            <a:r>
              <a:rPr lang="fa-IR" sz="2800" b="1" dirty="0" smtClean="0">
                <a:cs typeface="B Nazanin" pitchFamily="2" charset="-78"/>
              </a:rPr>
              <a:t> ( 953-  1030 ق)معروف به </a:t>
            </a:r>
            <a:r>
              <a:rPr lang="fa-IR" sz="2800" b="1" dirty="0" smtClean="0">
                <a:solidFill>
                  <a:srgbClr val="FFFF00"/>
                </a:solidFill>
                <a:cs typeface="B Nazanin" pitchFamily="2" charset="-78"/>
              </a:rPr>
              <a:t>شیخ بهایی</a:t>
            </a:r>
            <a:r>
              <a:rPr lang="fa-IR" sz="2800" b="1" dirty="0" smtClean="0">
                <a:cs typeface="B Nazanin" pitchFamily="2" charset="-78"/>
              </a:rPr>
              <a:t> است كه در همۀ علوم دینی و عقلی و طبیعی عصر صاحب نظر بود. از او تألیفات ارزشمندی به جا مانده است. </a:t>
            </a:r>
          </a:p>
          <a:p>
            <a:pPr algn="justLow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شاخص </a:t>
            </a:r>
            <a:r>
              <a:rPr lang="fa-IR" sz="2800" b="1" dirty="0">
                <a:cs typeface="B Nazanin" pitchFamily="2" charset="-78"/>
              </a:rPr>
              <a:t>ترین </a:t>
            </a:r>
            <a:r>
              <a:rPr lang="fa-IR" sz="2800" b="1" dirty="0" smtClean="0">
                <a:cs typeface="B Nazanin" pitchFamily="2" charset="-78"/>
              </a:rPr>
              <a:t>چهرۀ </a:t>
            </a:r>
            <a:r>
              <a:rPr lang="fa-IR" sz="2800" b="1" dirty="0">
                <a:cs typeface="B Nazanin" pitchFamily="2" charset="-78"/>
              </a:rPr>
              <a:t>فلسفی عصر صفوی </a:t>
            </a:r>
            <a:r>
              <a:rPr lang="fa-IR" sz="2800" b="1" dirty="0" smtClean="0">
                <a:cs typeface="B Nazanin" pitchFamily="2" charset="-78"/>
              </a:rPr>
              <a:t>ودوران </a:t>
            </a:r>
            <a:r>
              <a:rPr lang="fa-IR" sz="2800" b="1" dirty="0">
                <a:cs typeface="B Nazanin" pitchFamily="2" charset="-78"/>
              </a:rPr>
              <a:t>بعد تا زمان ما، </a:t>
            </a:r>
            <a:r>
              <a:rPr lang="fa-IR" sz="2800" b="1" dirty="0">
                <a:solidFill>
                  <a:srgbClr val="FFFF00"/>
                </a:solidFill>
                <a:cs typeface="B Nazanin" pitchFamily="2" charset="-78"/>
              </a:rPr>
              <a:t>صدرالدین محمد بن قوام </a:t>
            </a:r>
            <a:r>
              <a:rPr lang="fa-IR" sz="2800" b="1" dirty="0" smtClean="0">
                <a:solidFill>
                  <a:srgbClr val="FFFF00"/>
                </a:solidFill>
                <a:cs typeface="B Nazanin" pitchFamily="2" charset="-78"/>
              </a:rPr>
              <a:t>شیرازی(979 - </a:t>
            </a:r>
            <a:r>
              <a:rPr lang="fa-IR" sz="2800" b="1" dirty="0">
                <a:solidFill>
                  <a:srgbClr val="FFFF00"/>
                </a:solidFill>
                <a:cs typeface="B Nazanin" pitchFamily="2" charset="-78"/>
              </a:rPr>
              <a:t>1050 </a:t>
            </a:r>
            <a:r>
              <a:rPr lang="fa-IR" sz="2800" b="1" dirty="0" smtClean="0">
                <a:solidFill>
                  <a:srgbClr val="FFFF00"/>
                </a:solidFill>
                <a:cs typeface="B Nazanin" pitchFamily="2" charset="-78"/>
              </a:rPr>
              <a:t>ق)معروف </a:t>
            </a:r>
            <a:r>
              <a:rPr lang="fa-IR" sz="2800" b="1" dirty="0">
                <a:solidFill>
                  <a:srgbClr val="FFFF00"/>
                </a:solidFill>
                <a:cs typeface="B Nazanin" pitchFamily="2" charset="-78"/>
              </a:rPr>
              <a:t>به صدرالمتألهین و ملاصدرا بود. 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F:\عکس\photo_۲۰۱۶-۰۲-۲۲_۲۲-۰۷-۵۱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642910" y="714356"/>
            <a:ext cx="8143932" cy="5214974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justLow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او </a:t>
            </a:r>
            <a:r>
              <a:rPr lang="fa-IR" sz="2800" b="1" dirty="0">
                <a:cs typeface="B Nazanin" pitchFamily="2" charset="-78"/>
              </a:rPr>
              <a:t>كه از شاگردان شیخ </a:t>
            </a:r>
            <a:r>
              <a:rPr lang="fa-IR" sz="2800" b="1" dirty="0" smtClean="0">
                <a:cs typeface="B Nazanin" pitchFamily="2" charset="-78"/>
              </a:rPr>
              <a:t>بهایی.، </a:t>
            </a:r>
            <a:r>
              <a:rPr lang="fa-IR" sz="2800" b="1" dirty="0">
                <a:cs typeface="B Nazanin" pitchFamily="2" charset="-78"/>
              </a:rPr>
              <a:t>و میرداماد بود در فلسفه مؤسس مکتب </a:t>
            </a:r>
            <a:r>
              <a:rPr lang="fa-IR" sz="2800" b="1" dirty="0" smtClean="0">
                <a:cs typeface="B Nazanin" pitchFamily="2" charset="-78"/>
              </a:rPr>
              <a:t>فلسفی </a:t>
            </a:r>
            <a:r>
              <a:rPr lang="fa-IR" sz="2800" b="1" dirty="0" smtClean="0">
                <a:solidFill>
                  <a:srgbClr val="FFFF00"/>
                </a:solidFill>
                <a:cs typeface="B Nazanin" pitchFamily="2" charset="-78"/>
              </a:rPr>
              <a:t>«حکمت متعالیه »</a:t>
            </a:r>
            <a:r>
              <a:rPr lang="fa-IR" sz="2800" b="1" dirty="0" smtClean="0">
                <a:cs typeface="B Nazanin" pitchFamily="2" charset="-78"/>
              </a:rPr>
              <a:t>است ملاصدرا </a:t>
            </a:r>
            <a:r>
              <a:rPr lang="fa-IR" sz="2800" b="1" dirty="0">
                <a:cs typeface="B Nazanin" pitchFamily="2" charset="-78"/>
              </a:rPr>
              <a:t>میراث گرانقدر چهار جریان فکری بزرگ اسلامی یعنی </a:t>
            </a:r>
            <a:r>
              <a:rPr lang="fa-IR" sz="2800" b="1" dirty="0" smtClean="0">
                <a:solidFill>
                  <a:srgbClr val="FFFF00"/>
                </a:solidFill>
                <a:cs typeface="B Nazanin" pitchFamily="2" charset="-78"/>
              </a:rPr>
              <a:t>فلسفۀمشاء </a:t>
            </a:r>
            <a:r>
              <a:rPr lang="fa-IR" sz="2800" b="1" dirty="0">
                <a:solidFill>
                  <a:srgbClr val="FFFF00"/>
                </a:solidFill>
                <a:cs typeface="B Nazanin" pitchFamily="2" charset="-78"/>
              </a:rPr>
              <a:t>، اشراق، کلام و عرفان را به هم درآمیخت و نظام </a:t>
            </a:r>
            <a:r>
              <a:rPr lang="fa-IR" sz="2800" b="1" dirty="0" smtClean="0">
                <a:solidFill>
                  <a:srgbClr val="FFFF00"/>
                </a:solidFill>
                <a:cs typeface="B Nazanin" pitchFamily="2" charset="-78"/>
              </a:rPr>
              <a:t>فلسفی نوینی </a:t>
            </a:r>
            <a:r>
              <a:rPr lang="fa-IR" sz="2800" b="1" dirty="0">
                <a:solidFill>
                  <a:srgbClr val="FFFF00"/>
                </a:solidFill>
                <a:cs typeface="B Nazanin" pitchFamily="2" charset="-78"/>
              </a:rPr>
              <a:t>به وجود آورد</a:t>
            </a:r>
            <a:r>
              <a:rPr lang="fa-IR" sz="2800" b="1" dirty="0" smtClean="0">
                <a:solidFill>
                  <a:srgbClr val="FFFF00"/>
                </a:solidFill>
                <a:cs typeface="B Nazanin" pitchFamily="2" charset="-78"/>
              </a:rPr>
              <a:t>.</a:t>
            </a:r>
            <a:endParaRPr lang="fa-IR" sz="2800" b="1" dirty="0">
              <a:solidFill>
                <a:srgbClr val="FFFF00"/>
              </a:solidFill>
              <a:cs typeface="B Nazanin" pitchFamily="2" charset="-78"/>
            </a:endParaRPr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F:\عکس\photo_۲۰۱۶-۰۲-۲۲_۲۲-۰۷-۵۱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71670" y="142852"/>
            <a:ext cx="5072098" cy="550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ounded Rectangle 6"/>
          <p:cNvSpPr/>
          <p:nvPr/>
        </p:nvSpPr>
        <p:spPr>
          <a:xfrm>
            <a:off x="1142976" y="5715016"/>
            <a:ext cx="7072362" cy="914400"/>
          </a:xfrm>
          <a:prstGeom prst="roundRect">
            <a:avLst/>
          </a:prstGeom>
          <a:solidFill>
            <a:schemeClr val="accent6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fa-IR" sz="2400" b="1" dirty="0">
                <a:solidFill>
                  <a:srgbClr val="002060"/>
                </a:solidFill>
                <a:cs typeface="B Titr" pitchFamily="2" charset="-78"/>
              </a:rPr>
              <a:t>دستخط ملاصدرا  نامۀ او به ملا شمساي گيلاني، كتابخانۀ دانشگاه</a:t>
            </a:r>
          </a:p>
          <a:p>
            <a:r>
              <a:rPr lang="fa-IR" sz="2400" b="1" dirty="0">
                <a:solidFill>
                  <a:srgbClr val="002060"/>
                </a:solidFill>
                <a:cs typeface="B Titr" pitchFamily="2" charset="-78"/>
              </a:rPr>
              <a:t>تهران، شمارۀ 2602</a:t>
            </a:r>
            <a:endParaRPr lang="fa-IR" sz="2400" dirty="0">
              <a:solidFill>
                <a:srgbClr val="002060"/>
              </a:solidFill>
              <a:cs typeface="B Titr" pitchFamily="2" charset="-78"/>
            </a:endParaRPr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F:\عکس\photo_۲۰۱۶-۰۲-۲۲_۲۲-۰۷-۵۱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285728"/>
            <a:ext cx="7143800" cy="550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ounded Rectangle 6"/>
          <p:cNvSpPr/>
          <p:nvPr/>
        </p:nvSpPr>
        <p:spPr>
          <a:xfrm>
            <a:off x="2571736" y="5943600"/>
            <a:ext cx="4343424" cy="914400"/>
          </a:xfrm>
          <a:prstGeom prst="roundRect">
            <a:avLst/>
          </a:prstGeom>
          <a:solidFill>
            <a:schemeClr val="accent6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800" b="1" dirty="0">
                <a:solidFill>
                  <a:srgbClr val="002060"/>
                </a:solidFill>
                <a:cs typeface="B Titr" pitchFamily="2" charset="-78"/>
              </a:rPr>
              <a:t>کاروان سرای شاه عباسی  کرج</a:t>
            </a:r>
            <a:endParaRPr lang="fa-IR" sz="2800" dirty="0">
              <a:solidFill>
                <a:srgbClr val="002060"/>
              </a:solidFill>
              <a:cs typeface="B Titr" pitchFamily="2" charset="-78"/>
            </a:endParaRP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F:\عکس\photo_۲۰۱۶-۰۲-۲۲_۲۲-۰۷-۵۱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290" y="214290"/>
            <a:ext cx="6572295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ounded Rectangle 6"/>
          <p:cNvSpPr/>
          <p:nvPr/>
        </p:nvSpPr>
        <p:spPr>
          <a:xfrm>
            <a:off x="2643174" y="5943600"/>
            <a:ext cx="4357718" cy="914400"/>
          </a:xfrm>
          <a:prstGeom prst="roundRect">
            <a:avLst/>
          </a:prstGeom>
          <a:solidFill>
            <a:schemeClr val="accent6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800" b="1" dirty="0">
                <a:solidFill>
                  <a:srgbClr val="002060"/>
                </a:solidFill>
                <a:cs typeface="B Titr" pitchFamily="2" charset="-78"/>
              </a:rPr>
              <a:t>پل خواجو  اصفهان</a:t>
            </a:r>
            <a:endParaRPr lang="fa-IR" sz="2800" dirty="0">
              <a:solidFill>
                <a:srgbClr val="002060"/>
              </a:solidFill>
              <a:cs typeface="B Titr" pitchFamily="2" charset="-78"/>
            </a:endParaRP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F:\عکس\photo_۲۰۱۶-۰۲-۲۲_۲۲-۰۷-۵۱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214282" y="571480"/>
            <a:ext cx="8929718" cy="6286520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justLow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عصر </a:t>
            </a:r>
            <a:r>
              <a:rPr lang="fa-IR" sz="2800" b="1" dirty="0">
                <a:cs typeface="B Nazanin" pitchFamily="2" charset="-78"/>
              </a:rPr>
              <a:t>صفویان یکی از دوره های درخشان معماری ایران است. معماری ایرانی در این دوره، با برخورداری از تجارب معماری </a:t>
            </a:r>
            <a:r>
              <a:rPr lang="fa-IR" sz="2800" b="1" dirty="0" smtClean="0">
                <a:cs typeface="B Nazanin" pitchFamily="2" charset="-78"/>
              </a:rPr>
              <a:t>فاخرعصر </a:t>
            </a:r>
            <a:r>
              <a:rPr lang="fa-IR" sz="2800" b="1" dirty="0">
                <a:solidFill>
                  <a:srgbClr val="FFFF00"/>
                </a:solidFill>
                <a:cs typeface="B Nazanin" pitchFamily="2" charset="-78"/>
              </a:rPr>
              <a:t>تیموری</a:t>
            </a:r>
            <a:r>
              <a:rPr lang="fa-IR" sz="2800" b="1" dirty="0">
                <a:cs typeface="B Nazanin" pitchFamily="2" charset="-78"/>
              </a:rPr>
              <a:t> و نیز در </a:t>
            </a:r>
            <a:r>
              <a:rPr lang="fa-IR" sz="2800" b="1" dirty="0" smtClean="0">
                <a:solidFill>
                  <a:schemeClr val="bg1"/>
                </a:solidFill>
                <a:cs typeface="B Nazanin" pitchFamily="2" charset="-78"/>
              </a:rPr>
              <a:t>سایۀ</a:t>
            </a:r>
            <a:r>
              <a:rPr lang="fa-IR" sz="2800" b="1" dirty="0" smtClean="0">
                <a:solidFill>
                  <a:srgbClr val="FFFF00"/>
                </a:solidFill>
                <a:cs typeface="B Nazanin" pitchFamily="2" charset="-78"/>
              </a:rPr>
              <a:t>ثبات </a:t>
            </a:r>
            <a:r>
              <a:rPr lang="fa-IR" sz="2800" b="1" dirty="0">
                <a:solidFill>
                  <a:srgbClr val="FFFF00"/>
                </a:solidFill>
                <a:cs typeface="B Nazanin" pitchFamily="2" charset="-78"/>
              </a:rPr>
              <a:t>و امنیت و حمایت پادشاهان به ویژه شاه عباس اول</a:t>
            </a:r>
            <a:r>
              <a:rPr lang="fa-IR" sz="2800" b="1" dirty="0">
                <a:cs typeface="B Nazanin" pitchFamily="2" charset="-78"/>
              </a:rPr>
              <a:t>، شكوفا شد. شکوه و عظمت بناهایی که در </a:t>
            </a:r>
            <a:r>
              <a:rPr lang="fa-IR" sz="2800" b="1" dirty="0" smtClean="0">
                <a:cs typeface="B Nazanin" pitchFamily="2" charset="-78"/>
              </a:rPr>
              <a:t>این عصر </a:t>
            </a:r>
            <a:r>
              <a:rPr lang="fa-IR" sz="2800" b="1" dirty="0">
                <a:cs typeface="B Nazanin" pitchFamily="2" charset="-78"/>
              </a:rPr>
              <a:t>در سرتاسر ایران به ویژه در </a:t>
            </a:r>
            <a:r>
              <a:rPr lang="fa-IR" sz="2800" b="1" dirty="0">
                <a:solidFill>
                  <a:srgbClr val="FFFF00"/>
                </a:solidFill>
                <a:cs typeface="B Nazanin" pitchFamily="2" charset="-78"/>
              </a:rPr>
              <a:t>اصفهان و قزوین </a:t>
            </a:r>
            <a:r>
              <a:rPr lang="fa-IR" sz="2800" b="1" dirty="0">
                <a:cs typeface="B Nazanin" pitchFamily="2" charset="-78"/>
              </a:rPr>
              <a:t>ساخته شده، اعجاب آور و تحسین برانگیز است.</a:t>
            </a:r>
          </a:p>
          <a:p>
            <a:pPr algn="justLow">
              <a:lnSpc>
                <a:spcPct val="150000"/>
              </a:lnSpc>
            </a:pPr>
            <a:r>
              <a:rPr lang="fa-IR" sz="2800" b="1" dirty="0">
                <a:cs typeface="B Nazanin" pitchFamily="2" charset="-78"/>
              </a:rPr>
              <a:t>یکی از اعضای هیئت اعزامی لوئی چهاردهم، پادشاه مقتدر فرانسه به اصفهان، پایتخت ایران را به </a:t>
            </a:r>
            <a:r>
              <a:rPr lang="fa-IR" sz="2800" b="1" dirty="0" smtClean="0">
                <a:cs typeface="B Nazanin" pitchFamily="2" charset="-78"/>
              </a:rPr>
              <a:t>واسطۀداشتن </a:t>
            </a:r>
            <a:r>
              <a:rPr lang="fa-IR" sz="2800" b="1" dirty="0">
                <a:cs typeface="B Nazanin" pitchFamily="2" charset="-78"/>
              </a:rPr>
              <a:t>پل های کم </a:t>
            </a:r>
            <a:r>
              <a:rPr lang="fa-IR" sz="2800" b="1" dirty="0" smtClean="0">
                <a:cs typeface="B Nazanin" pitchFamily="2" charset="-78"/>
              </a:rPr>
              <a:t>نظیر </a:t>
            </a:r>
            <a:r>
              <a:rPr lang="fa-IR" sz="2800" b="1" dirty="0">
                <a:cs typeface="B Nazanin" pitchFamily="2" charset="-78"/>
              </a:rPr>
              <a:t>مسجد های فیروزه ای و پهناور و در نهایت تناسب و ظرافت، خانه های مجلل و کاخ های شاهانه ستوده </a:t>
            </a:r>
            <a:r>
              <a:rPr lang="fa-IR" sz="2800" b="1" dirty="0" smtClean="0">
                <a:cs typeface="B Nazanin" pitchFamily="2" charset="-78"/>
              </a:rPr>
              <a:t>است.</a:t>
            </a:r>
            <a:endParaRPr lang="fa-IR" sz="2800" b="1" dirty="0">
              <a:cs typeface="B Nazanin" pitchFamily="2" charset="-78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6357950" y="0"/>
            <a:ext cx="1643074" cy="571480"/>
          </a:xfrm>
          <a:prstGeom prst="roundRect">
            <a:avLst/>
          </a:prstGeom>
          <a:solidFill>
            <a:schemeClr val="accent6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fa-IR" sz="3200" b="1" dirty="0" smtClean="0">
                <a:solidFill>
                  <a:srgbClr val="002060"/>
                </a:solidFill>
                <a:cs typeface="B Titr" pitchFamily="2" charset="-78"/>
              </a:rPr>
              <a:t>معماری</a:t>
            </a:r>
            <a:endParaRPr lang="fa-IR" sz="3200" b="1" dirty="0">
              <a:solidFill>
                <a:srgbClr val="002060"/>
              </a:solidFill>
              <a:cs typeface="B Titr" pitchFamily="2" charset="-78"/>
            </a:endParaRPr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F:\عکس\photo_۲۰۱۶-۰۲-۲۲_۲۲-۰۷-۵۱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428596" y="357166"/>
            <a:ext cx="8358246" cy="5643602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justLow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در عصر صفوی نه تنها در اصفهان بلکه در سراسر ایران </a:t>
            </a:r>
            <a:r>
              <a:rPr lang="fa-IR" sz="2800" b="1" dirty="0" smtClean="0">
                <a:solidFill>
                  <a:srgbClr val="FFFF00"/>
                </a:solidFill>
                <a:cs typeface="B Nazanin" pitchFamily="2" charset="-78"/>
              </a:rPr>
              <a:t>بناهای زیادی نظیر، مساجد، پل ها، مدارس، جاده ها، میدان ها، کاخ ها، باغ هاو کاروان سراها</a:t>
            </a:r>
            <a:r>
              <a:rPr lang="fa-IR" sz="2800" b="1" dirty="0" smtClean="0">
                <a:cs typeface="B Nazanin" pitchFamily="2" charset="-78"/>
              </a:rPr>
              <a:t> ساخته شد.</a:t>
            </a:r>
          </a:p>
          <a:p>
            <a:pPr algn="justLow">
              <a:lnSpc>
                <a:spcPct val="150000"/>
              </a:lnSpc>
            </a:pPr>
            <a:r>
              <a:rPr lang="fa-IR" sz="2800" b="1" dirty="0" smtClean="0">
                <a:solidFill>
                  <a:srgbClr val="00B0F0"/>
                </a:solidFill>
                <a:cs typeface="B Nazanin" pitchFamily="2" charset="-78"/>
              </a:rPr>
              <a:t>میدان </a:t>
            </a:r>
            <a:r>
              <a:rPr lang="fa-IR" sz="2800" b="1" dirty="0">
                <a:solidFill>
                  <a:srgbClr val="00B0F0"/>
                </a:solidFill>
                <a:cs typeface="B Nazanin" pitchFamily="2" charset="-78"/>
              </a:rPr>
              <a:t>نقش جهان </a:t>
            </a:r>
            <a:r>
              <a:rPr lang="fa-IR" sz="2800" b="1" dirty="0">
                <a:cs typeface="B Nazanin" pitchFamily="2" charset="-78"/>
              </a:rPr>
              <a:t>یکی از زیباترین و مهم ترین مجموعه های</a:t>
            </a:r>
          </a:p>
          <a:p>
            <a:pPr algn="justLow">
              <a:lnSpc>
                <a:spcPct val="150000"/>
              </a:lnSpc>
            </a:pPr>
            <a:r>
              <a:rPr lang="fa-IR" sz="2800" b="1" dirty="0">
                <a:cs typeface="B Nazanin" pitchFamily="2" charset="-78"/>
              </a:rPr>
              <a:t>تاریخی ایران و جهان و نماد معماری صفوی محسوب می </a:t>
            </a:r>
            <a:r>
              <a:rPr lang="fa-IR" sz="2800" b="1" dirty="0" smtClean="0">
                <a:cs typeface="B Nazanin" pitchFamily="2" charset="-78"/>
              </a:rPr>
              <a:t>شود.</a:t>
            </a:r>
          </a:p>
          <a:p>
            <a:pPr algn="justLow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این </a:t>
            </a:r>
            <a:r>
              <a:rPr lang="fa-IR" sz="2800" b="1" dirty="0">
                <a:cs typeface="B Nazanin" pitchFamily="2" charset="-78"/>
              </a:rPr>
              <a:t>اثر به همت شاه عباس اول ساخته شد و مهم ترین </a:t>
            </a:r>
            <a:r>
              <a:rPr lang="fa-IR" sz="2800" b="1" dirty="0" smtClean="0">
                <a:cs typeface="B Nazanin" pitchFamily="2" charset="-78"/>
              </a:rPr>
              <a:t>ویژگی آن </a:t>
            </a:r>
            <a:r>
              <a:rPr lang="fa-IR" sz="2800" b="1" dirty="0">
                <a:solidFill>
                  <a:srgbClr val="FFC000"/>
                </a:solidFill>
                <a:cs typeface="B Nazanin" pitchFamily="2" charset="-78"/>
              </a:rPr>
              <a:t>شكوه و عظمت و نیز کاربردهای متنوع بود. </a:t>
            </a: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F:\عکس\photo_۲۰۱۶-۰۲-۲۲_۲۲-۰۷-۵۱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571472" y="357166"/>
            <a:ext cx="8286808" cy="5643602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justLow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از جملۀ این کاربردها می توان به برگزاری </a:t>
            </a:r>
            <a:r>
              <a:rPr lang="fa-IR" sz="2800" b="1" dirty="0" smtClean="0">
                <a:solidFill>
                  <a:srgbClr val="FFC000"/>
                </a:solidFill>
                <a:cs typeface="B Nazanin" pitchFamily="2" charset="-78"/>
              </a:rPr>
              <a:t>جشن ها و مسابقات چوگان بازی وتیراندازی، باریابی سفرا، سان دیدن از سپاهیان، اجرای نمایش و آتش بازی </a:t>
            </a:r>
            <a:r>
              <a:rPr lang="fa-IR" sz="2800" b="1" dirty="0" smtClean="0">
                <a:cs typeface="B Nazanin" pitchFamily="2" charset="-78"/>
              </a:rPr>
              <a:t>اشاره کرد.</a:t>
            </a:r>
          </a:p>
          <a:p>
            <a:pPr algn="justLow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 از دیگر ویژگی های میدان نقش </a:t>
            </a:r>
            <a:r>
              <a:rPr lang="fa-IR" sz="2800" b="1" dirty="0" smtClean="0">
                <a:solidFill>
                  <a:srgbClr val="FFC000"/>
                </a:solidFill>
                <a:cs typeface="B Nazanin" pitchFamily="2" charset="-78"/>
              </a:rPr>
              <a:t>جهان،ارتباط آن با مراکز پر رفت و آمد شهر، یعنی مسجد و بازار بود. </a:t>
            </a:r>
            <a:r>
              <a:rPr lang="fa-IR" sz="2800" b="1" dirty="0" smtClean="0">
                <a:cs typeface="B Nazanin" pitchFamily="2" charset="-78"/>
              </a:rPr>
              <a:t>کاخ </a:t>
            </a:r>
            <a:r>
              <a:rPr lang="fa-IR" sz="2800" b="1" dirty="0">
                <a:cs typeface="B Nazanin" pitchFamily="2" charset="-78"/>
              </a:rPr>
              <a:t>عالی قاپو به عنوان نماد </a:t>
            </a:r>
            <a:r>
              <a:rPr lang="fa-IR" sz="2800" b="1" dirty="0">
                <a:solidFill>
                  <a:srgbClr val="00B0F0"/>
                </a:solidFill>
                <a:cs typeface="B Nazanin" pitchFamily="2" charset="-78"/>
              </a:rPr>
              <a:t>قدرت سیاسی </a:t>
            </a:r>
            <a:r>
              <a:rPr lang="fa-IR" sz="2800" b="1" dirty="0">
                <a:cs typeface="B Nazanin" pitchFamily="2" charset="-78"/>
              </a:rPr>
              <a:t>بر این میدان </a:t>
            </a:r>
            <a:r>
              <a:rPr lang="fa-IR" sz="2800" b="1" dirty="0" smtClean="0">
                <a:cs typeface="B Nazanin" pitchFamily="2" charset="-78"/>
              </a:rPr>
              <a:t>اِشراف</a:t>
            </a:r>
            <a:r>
              <a:rPr lang="fa-IR" sz="2800" b="1" dirty="0">
                <a:cs typeface="B Nazanin" pitchFamily="2" charset="-78"/>
              </a:rPr>
              <a:t> داشت. میدان نقش جهان متعلق به </a:t>
            </a:r>
            <a:r>
              <a:rPr lang="fa-IR" sz="2800" b="1" dirty="0">
                <a:solidFill>
                  <a:srgbClr val="00B0F0"/>
                </a:solidFill>
                <a:cs typeface="B Nazanin" pitchFamily="2" charset="-78"/>
              </a:rPr>
              <a:t>دولت و مردم </a:t>
            </a:r>
            <a:r>
              <a:rPr lang="fa-IR" sz="2800" b="1" dirty="0">
                <a:cs typeface="B Nazanin" pitchFamily="2" charset="-78"/>
              </a:rPr>
              <a:t>بود. </a:t>
            </a:r>
          </a:p>
        </p:txBody>
      </p:sp>
    </p:spTree>
  </p:cSld>
  <p:clrMapOvr>
    <a:masterClrMapping/>
  </p:clrMapOvr>
  <p:transition>
    <p:randomBa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F:\عکس\photo_۲۰۱۶-۰۲-۲۲_۲۲-۰۷-۵۱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285720" y="357166"/>
            <a:ext cx="8643998" cy="6143668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justLow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به گزارش سیاحان غربی، در شب عید نوروز میدان نقش جهان مملو ازمردم و گروه های موسیقی و نمایشی می شد.</a:t>
            </a:r>
          </a:p>
          <a:p>
            <a:pPr algn="justLow">
              <a:lnSpc>
                <a:spcPct val="150000"/>
              </a:lnSpc>
            </a:pPr>
            <a:r>
              <a:rPr lang="fa-IR" sz="2800" b="1" dirty="0" smtClean="0">
                <a:solidFill>
                  <a:srgbClr val="FFFF00"/>
                </a:solidFill>
                <a:cs typeface="B Nazanin" pitchFamily="2" charset="-78"/>
              </a:rPr>
              <a:t>مسجد جامع عباسی </a:t>
            </a:r>
            <a:r>
              <a:rPr lang="fa-IR" sz="2800" b="1" dirty="0" smtClean="0">
                <a:cs typeface="B Nazanin" pitchFamily="2" charset="-78"/>
              </a:rPr>
              <a:t>(مسجد امام)یکی از زیباترین و مهم ترین مساجدی است که در عهد شاه عباس، به عنوان بخشی ازمجموعۀ میدان نقش جهان طراحی و ساخته شد. </a:t>
            </a:r>
          </a:p>
          <a:p>
            <a:pPr algn="justLow">
              <a:lnSpc>
                <a:spcPct val="150000"/>
              </a:lnSpc>
            </a:pPr>
            <a:r>
              <a:rPr lang="fa-IR" sz="2800" b="1" dirty="0" smtClean="0">
                <a:solidFill>
                  <a:srgbClr val="FFFF00"/>
                </a:solidFill>
                <a:cs typeface="B Nazanin" pitchFamily="2" charset="-78"/>
              </a:rPr>
              <a:t>هماهنگی دررنگ </a:t>
            </a:r>
            <a:r>
              <a:rPr lang="fa-IR" sz="2800" b="1" dirty="0">
                <a:solidFill>
                  <a:srgbClr val="FFFF00"/>
                </a:solidFill>
                <a:cs typeface="B Nazanin" pitchFamily="2" charset="-78"/>
              </a:rPr>
              <a:t>ها و نقش های كاشی ها و طراحی و معماری بی نظیر</a:t>
            </a:r>
            <a:r>
              <a:rPr lang="fa-IR" sz="2800" b="1" dirty="0">
                <a:cs typeface="B Nazanin" pitchFamily="2" charset="-78"/>
              </a:rPr>
              <a:t>، </a:t>
            </a:r>
            <a:r>
              <a:rPr lang="fa-IR" sz="2800" b="1" dirty="0" smtClean="0">
                <a:cs typeface="B Nazanin" pitchFamily="2" charset="-78"/>
              </a:rPr>
              <a:t>این مسجد </a:t>
            </a:r>
            <a:r>
              <a:rPr lang="fa-IR" sz="2800" b="1" dirty="0">
                <a:cs typeface="B Nazanin" pitchFamily="2" charset="-78"/>
              </a:rPr>
              <a:t>را به یکی از مجموعه های عالی معماری صفوی بدل </a:t>
            </a:r>
            <a:r>
              <a:rPr lang="fa-IR" sz="2800" b="1" dirty="0" smtClean="0">
                <a:cs typeface="B Nazanin" pitchFamily="2" charset="-78"/>
              </a:rPr>
              <a:t>کرده است</a:t>
            </a:r>
            <a:r>
              <a:rPr lang="fa-IR" sz="2800" b="1" dirty="0">
                <a:cs typeface="B Nazanin" pitchFamily="2" charset="-78"/>
              </a:rPr>
              <a:t>. </a:t>
            </a: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F:\عکس\photo_۲۰۱۶-۰۲-۲۲_۲۲-۰۷-۵۱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428596" y="357166"/>
            <a:ext cx="8501122" cy="6143668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justLow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در </a:t>
            </a:r>
            <a:r>
              <a:rPr lang="fa-IR" sz="2800" b="1" dirty="0">
                <a:cs typeface="B Nazanin" pitchFamily="2" charset="-78"/>
              </a:rPr>
              <a:t>ضلع دیگر این میدان، </a:t>
            </a:r>
            <a:r>
              <a:rPr lang="fa-IR" sz="2800" b="1" dirty="0">
                <a:solidFill>
                  <a:srgbClr val="FFFF00"/>
                </a:solidFill>
                <a:cs typeface="B Nazanin" pitchFamily="2" charset="-78"/>
              </a:rPr>
              <a:t>مسجد شیخ لطف اللّه </a:t>
            </a:r>
            <a:r>
              <a:rPr lang="fa-IR" sz="2800" b="1" dirty="0">
                <a:cs typeface="B Nazanin" pitchFamily="2" charset="-78"/>
              </a:rPr>
              <a:t>طراحی </a:t>
            </a:r>
            <a:r>
              <a:rPr lang="fa-IR" sz="2800" b="1" dirty="0" smtClean="0">
                <a:cs typeface="B Nazanin" pitchFamily="2" charset="-78"/>
              </a:rPr>
              <a:t>وساخته </a:t>
            </a:r>
            <a:r>
              <a:rPr lang="fa-IR" sz="2800" b="1" dirty="0">
                <a:cs typeface="B Nazanin" pitchFamily="2" charset="-78"/>
              </a:rPr>
              <a:t>شده است. </a:t>
            </a:r>
            <a:endParaRPr lang="fa-IR" sz="2800" b="1" dirty="0" smtClean="0">
              <a:cs typeface="B Nazanin" pitchFamily="2" charset="-78"/>
            </a:endParaRPr>
          </a:p>
          <a:p>
            <a:pPr algn="justLow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مسجد </a:t>
            </a:r>
            <a:r>
              <a:rPr lang="fa-IR" sz="2800" b="1" dirty="0">
                <a:cs typeface="B Nazanin" pitchFamily="2" charset="-78"/>
              </a:rPr>
              <a:t>شیخ لطف اللهّ به لحاظ وسعت و </a:t>
            </a:r>
            <a:r>
              <a:rPr lang="fa-IR" sz="2800" b="1" dirty="0" smtClean="0">
                <a:cs typeface="B Nazanin" pitchFamily="2" charset="-78"/>
              </a:rPr>
              <a:t>ابعاد،</a:t>
            </a:r>
            <a:r>
              <a:rPr lang="fa-IR" sz="2800" b="1" dirty="0" smtClean="0">
                <a:solidFill>
                  <a:srgbClr val="FFFF00"/>
                </a:solidFill>
                <a:cs typeface="B Nazanin" pitchFamily="2" charset="-78"/>
              </a:rPr>
              <a:t>کوچکتر</a:t>
            </a:r>
            <a:r>
              <a:rPr lang="fa-IR" sz="2800" b="1" dirty="0" smtClean="0">
                <a:cs typeface="B Nazanin" pitchFamily="2" charset="-78"/>
              </a:rPr>
              <a:t> </a:t>
            </a:r>
            <a:r>
              <a:rPr lang="fa-IR" sz="2800" b="1" dirty="0">
                <a:cs typeface="B Nazanin" pitchFamily="2" charset="-78"/>
              </a:rPr>
              <a:t>از مسجد جامع عباسی است، اما از نظر فن </a:t>
            </a:r>
            <a:r>
              <a:rPr lang="fa-IR" sz="2800" b="1" dirty="0" smtClean="0">
                <a:cs typeface="B Nazanin" pitchFamily="2" charset="-78"/>
              </a:rPr>
              <a:t>معماری و </a:t>
            </a:r>
            <a:r>
              <a:rPr lang="fa-IR" sz="2800" b="1" dirty="0">
                <a:cs typeface="B Nazanin" pitchFamily="2" charset="-78"/>
              </a:rPr>
              <a:t>زیباشناسی از آثار بی نظیر معماری ایران به شمار می رود. </a:t>
            </a:r>
            <a:endParaRPr lang="fa-IR" sz="2800" b="1" dirty="0" smtClean="0">
              <a:cs typeface="B Nazanin" pitchFamily="2" charset="-78"/>
            </a:endParaRPr>
          </a:p>
          <a:p>
            <a:pPr algn="justLow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ازویژگی </a:t>
            </a:r>
            <a:r>
              <a:rPr lang="fa-IR" sz="2800" b="1" dirty="0">
                <a:cs typeface="B Nazanin" pitchFamily="2" charset="-78"/>
              </a:rPr>
              <a:t>های شاخص هر دو مسجد </a:t>
            </a:r>
            <a:r>
              <a:rPr lang="fa-IR" sz="2800" b="1" dirty="0">
                <a:solidFill>
                  <a:srgbClr val="00B0F0"/>
                </a:solidFill>
                <a:cs typeface="B Nazanin" pitchFamily="2" charset="-78"/>
              </a:rPr>
              <a:t>کاشی کاری </a:t>
            </a:r>
            <a:r>
              <a:rPr lang="fa-IR" sz="2800" b="1" dirty="0">
                <a:cs typeface="B Nazanin" pitchFamily="2" charset="-78"/>
              </a:rPr>
              <a:t>هنرمندانه ای </a:t>
            </a:r>
            <a:r>
              <a:rPr lang="fa-IR" sz="2800" b="1" dirty="0" smtClean="0">
                <a:cs typeface="B Nazanin" pitchFamily="2" charset="-78"/>
              </a:rPr>
              <a:t>است که </a:t>
            </a:r>
            <a:r>
              <a:rPr lang="fa-IR" sz="2800" b="1" dirty="0">
                <a:cs typeface="B Nazanin" pitchFamily="2" charset="-78"/>
              </a:rPr>
              <a:t>تحسین و شگفتی هر بیننده ای را بر می انگیزد.</a:t>
            </a: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F:\عکس\photo_۲۰۱۶-۰۲-۲۲_۲۲-۰۷-۵۱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3" y="285728"/>
            <a:ext cx="7572428" cy="550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ounded Rectangle 6"/>
          <p:cNvSpPr/>
          <p:nvPr/>
        </p:nvSpPr>
        <p:spPr>
          <a:xfrm>
            <a:off x="2643174" y="5943600"/>
            <a:ext cx="4500594" cy="914400"/>
          </a:xfrm>
          <a:prstGeom prst="roundRect">
            <a:avLst/>
          </a:prstGeom>
          <a:solidFill>
            <a:schemeClr val="accent6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800" b="1" dirty="0">
                <a:solidFill>
                  <a:srgbClr val="002060"/>
                </a:solidFill>
                <a:cs typeface="B Titr" pitchFamily="2" charset="-78"/>
              </a:rPr>
              <a:t>مسجد شيخ لطف الله، شاهكار هنر كاشي كاری ایران</a:t>
            </a:r>
            <a:endParaRPr lang="fa-IR" sz="2800" dirty="0">
              <a:solidFill>
                <a:srgbClr val="002060"/>
              </a:solidFill>
              <a:cs typeface="B Titr" pitchFamily="2" charset="-78"/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F:\عکس\photo_۲۰۱۶-۰۲-۲۲_۲۲-۰۷-۵۱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571480"/>
            <a:ext cx="7500989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ounded Rectangle 6"/>
          <p:cNvSpPr/>
          <p:nvPr/>
        </p:nvSpPr>
        <p:spPr>
          <a:xfrm>
            <a:off x="1071538" y="5943600"/>
            <a:ext cx="7286676" cy="914400"/>
          </a:xfrm>
          <a:prstGeom prst="roundRect">
            <a:avLst/>
          </a:prstGeom>
          <a:solidFill>
            <a:schemeClr val="accent6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800" b="1" dirty="0">
                <a:solidFill>
                  <a:srgbClr val="002060"/>
                </a:solidFill>
                <a:cs typeface="B Titr" pitchFamily="2" charset="-78"/>
              </a:rPr>
              <a:t>نقاشی </a:t>
            </a:r>
            <a:r>
              <a:rPr lang="fa-IR" sz="2800" b="1" dirty="0" smtClean="0">
                <a:solidFill>
                  <a:srgbClr val="002060"/>
                </a:solidFill>
                <a:cs typeface="B Titr" pitchFamily="2" charset="-78"/>
              </a:rPr>
              <a:t>یك </a:t>
            </a:r>
            <a:r>
              <a:rPr lang="fa-IR" sz="2800" b="1" dirty="0">
                <a:solidFill>
                  <a:srgbClr val="002060"/>
                </a:solidFill>
                <a:cs typeface="B Titr" pitchFamily="2" charset="-78"/>
              </a:rPr>
              <a:t>معمار فرانسوی از ميدان نقش جهان در حدود 1800 م</a:t>
            </a:r>
            <a:endParaRPr lang="fa-IR" sz="2800" dirty="0">
              <a:solidFill>
                <a:srgbClr val="002060"/>
              </a:solidFill>
              <a:cs typeface="B Titr" pitchFamily="2" charset="-78"/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F:\عکس\photo_۲۰۱۶-۰۲-۲۲_۲۲-۰۷-۵۱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357158" y="571480"/>
            <a:ext cx="8572560" cy="6286520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>
              <a:lnSpc>
                <a:spcPct val="150000"/>
              </a:lnSpc>
            </a:pPr>
            <a:r>
              <a:rPr lang="fa-IR" sz="2400" b="1" dirty="0" smtClean="0">
                <a:solidFill>
                  <a:srgbClr val="FFFF00"/>
                </a:solidFill>
                <a:cs typeface="B Titr" pitchFamily="2" charset="-78"/>
              </a:rPr>
              <a:t>نگارگری و خوشنویسی</a:t>
            </a:r>
            <a:r>
              <a:rPr lang="fa-IR" sz="2800" b="1" dirty="0" smtClean="0">
                <a:cs typeface="B Nazanin" pitchFamily="2" charset="-78"/>
              </a:rPr>
              <a:t>در دوره صفوی شاهد ظهور برخی مکتب های نقاشی و نگارگری و خلق آثار هنری فاخری هستیم که بخشی از آنها امروزه زینت بخش موزه های بزرگ جهان است.</a:t>
            </a:r>
          </a:p>
          <a:p>
            <a:pPr algn="justLow">
              <a:lnSpc>
                <a:spcPct val="150000"/>
              </a:lnSpc>
            </a:pPr>
            <a:r>
              <a:rPr lang="fa-IR" sz="2800" b="1" dirty="0" smtClean="0">
                <a:solidFill>
                  <a:srgbClr val="FFFF00"/>
                </a:solidFill>
                <a:cs typeface="B Nazanin" pitchFamily="2" charset="-78"/>
              </a:rPr>
              <a:t>شاه اسماعیل با فتح هرات، کمال الدین بهزاد، یكی از نوابغ هنر نقاشی دربار تیموری را با خود به تبریز برد و به ریاست کتابخانۀ دربار تبریز منصوب كرد. </a:t>
            </a:r>
            <a:r>
              <a:rPr lang="fa-IR" sz="2800" b="1" dirty="0" smtClean="0">
                <a:cs typeface="B Nazanin" pitchFamily="2" charset="-78"/>
              </a:rPr>
              <a:t>در این کتابخانه کارگاهی وجود داشت که كتاب های بسیار زیبایی در آن تهیه می شد. بهزادو شاگردانش با خلق آثار بی نظیر و ترکیب </a:t>
            </a:r>
            <a:r>
              <a:rPr lang="fa-IR" sz="2800" b="1" dirty="0" smtClean="0">
                <a:solidFill>
                  <a:srgbClr val="FFC000"/>
                </a:solidFill>
                <a:cs typeface="B Nazanin" pitchFamily="2" charset="-78"/>
              </a:rPr>
              <a:t>مکتب هرات با عناصرجدید</a:t>
            </a:r>
            <a:r>
              <a:rPr lang="fa-IR" sz="2800" b="1" dirty="0" smtClean="0">
                <a:cs typeface="B Nazanin" pitchFamily="2" charset="-78"/>
              </a:rPr>
              <a:t>، مکتب جدیدی به نام </a:t>
            </a:r>
            <a:r>
              <a:rPr lang="fa-IR" sz="2800" b="1" dirty="0" smtClean="0">
                <a:solidFill>
                  <a:srgbClr val="FFC000"/>
                </a:solidFill>
                <a:cs typeface="B Nazanin" pitchFamily="2" charset="-78"/>
              </a:rPr>
              <a:t>مکتب تبریز </a:t>
            </a:r>
            <a:r>
              <a:rPr lang="fa-IR" sz="2800" b="1" dirty="0" smtClean="0">
                <a:cs typeface="B Nazanin" pitchFamily="2" charset="-78"/>
              </a:rPr>
              <a:t>پایه گذاری کردند.</a:t>
            </a:r>
            <a:endParaRPr lang="fa-IR" sz="2800" b="1" dirty="0">
              <a:cs typeface="B Nazanin" pitchFamily="2" charset="-78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6786578" y="0"/>
            <a:ext cx="1214446" cy="571480"/>
          </a:xfrm>
          <a:prstGeom prst="roundRect">
            <a:avLst/>
          </a:prstGeom>
          <a:solidFill>
            <a:schemeClr val="accent6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fa-IR" sz="3200" b="1" dirty="0" smtClean="0">
                <a:solidFill>
                  <a:srgbClr val="002060"/>
                </a:solidFill>
                <a:cs typeface="B Titr" pitchFamily="2" charset="-78"/>
              </a:rPr>
              <a:t>هنر</a:t>
            </a:r>
            <a:endParaRPr lang="fa-IR" sz="3200" b="1" dirty="0">
              <a:solidFill>
                <a:srgbClr val="002060"/>
              </a:solidFill>
              <a:cs typeface="B Titr" pitchFamily="2" charset="-78"/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F:\عکس\photo_۲۰۱۶-۰۲-۲۲_۲۲-۰۷-۵۱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500034" y="357166"/>
            <a:ext cx="8286808" cy="5929354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justLow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یکی از </a:t>
            </a:r>
            <a:r>
              <a:rPr lang="fa-IR" sz="2800" b="1" dirty="0">
                <a:cs typeface="B Nazanin" pitchFamily="2" charset="-78"/>
              </a:rPr>
              <a:t>شاهکارهای این عصر کتابت و تصویرگری </a:t>
            </a:r>
            <a:r>
              <a:rPr lang="fa-IR" sz="2800" b="1" dirty="0">
                <a:solidFill>
                  <a:srgbClr val="FFC000"/>
                </a:solidFill>
                <a:cs typeface="B Nazanin" pitchFamily="2" charset="-78"/>
              </a:rPr>
              <a:t>شاهنامه </a:t>
            </a:r>
            <a:r>
              <a:rPr lang="fa-IR" sz="2800" b="1" dirty="0">
                <a:cs typeface="B Nazanin" pitchFamily="2" charset="-78"/>
              </a:rPr>
              <a:t>بود كه </a:t>
            </a:r>
            <a:r>
              <a:rPr lang="fa-IR" sz="2800" b="1" dirty="0" smtClean="0">
                <a:cs typeface="B Nazanin" pitchFamily="2" charset="-78"/>
              </a:rPr>
              <a:t>درزمان </a:t>
            </a:r>
            <a:r>
              <a:rPr lang="fa-IR" sz="2800" b="1" dirty="0">
                <a:cs typeface="B Nazanin" pitchFamily="2" charset="-78"/>
              </a:rPr>
              <a:t>شاه تهماسب به پایان رسید و به شاهنامۀ تهماسبی </a:t>
            </a:r>
            <a:r>
              <a:rPr lang="fa-IR" sz="2800" b="1" dirty="0" smtClean="0">
                <a:cs typeface="B Nazanin" pitchFamily="2" charset="-78"/>
              </a:rPr>
              <a:t>معروف شد.</a:t>
            </a:r>
          </a:p>
          <a:p>
            <a:pPr algn="justLow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 </a:t>
            </a:r>
            <a:r>
              <a:rPr lang="fa-IR" sz="2800" b="1" dirty="0">
                <a:cs typeface="B Nazanin" pitchFamily="2" charset="-78"/>
              </a:rPr>
              <a:t>در </a:t>
            </a:r>
            <a:r>
              <a:rPr lang="fa-IR" sz="2800" b="1" dirty="0" smtClean="0">
                <a:cs typeface="B Nazanin" pitchFamily="2" charset="-78"/>
              </a:rPr>
              <a:t>شاهنامۀ </a:t>
            </a:r>
            <a:r>
              <a:rPr lang="fa-IR" sz="2800" b="1" dirty="0">
                <a:cs typeface="B Nazanin" pitchFamily="2" charset="-78"/>
              </a:rPr>
              <a:t>تهماسبی </a:t>
            </a:r>
            <a:r>
              <a:rPr lang="fa-IR" sz="2800" b="1" dirty="0">
                <a:solidFill>
                  <a:srgbClr val="FFC000"/>
                </a:solidFill>
                <a:cs typeface="B Nazanin" pitchFamily="2" charset="-78"/>
              </a:rPr>
              <a:t>دویست و پنجاه </a:t>
            </a:r>
            <a:r>
              <a:rPr lang="fa-IR" sz="2800" b="1" dirty="0">
                <a:cs typeface="B Nazanin" pitchFamily="2" charset="-78"/>
              </a:rPr>
              <a:t>نقاشی مینیاتور </a:t>
            </a:r>
            <a:r>
              <a:rPr lang="fa-IR" sz="2800" b="1" dirty="0" smtClean="0">
                <a:cs typeface="B Nazanin" pitchFamily="2" charset="-78"/>
              </a:rPr>
              <a:t>وجوددارد </a:t>
            </a:r>
            <a:r>
              <a:rPr lang="fa-IR" sz="2800" b="1" dirty="0">
                <a:cs typeface="B Nazanin" pitchFamily="2" charset="-78"/>
              </a:rPr>
              <a:t>که توسط هنرمندان برجسته ای چون </a:t>
            </a:r>
            <a:r>
              <a:rPr lang="fa-IR" sz="2800" b="1" dirty="0">
                <a:solidFill>
                  <a:srgbClr val="FFC000"/>
                </a:solidFill>
                <a:cs typeface="B Nazanin" pitchFamily="2" charset="-78"/>
              </a:rPr>
              <a:t>سلطان محمد </a:t>
            </a:r>
            <a:r>
              <a:rPr lang="fa-IR" sz="2800" b="1" dirty="0" smtClean="0">
                <a:solidFill>
                  <a:srgbClr val="FFC000"/>
                </a:solidFill>
                <a:cs typeface="B Nazanin" pitchFamily="2" charset="-78"/>
              </a:rPr>
              <a:t>تبریزی،جلال </a:t>
            </a:r>
            <a:r>
              <a:rPr lang="fa-IR" sz="2800" b="1" dirty="0">
                <a:solidFill>
                  <a:srgbClr val="FFC000"/>
                </a:solidFill>
                <a:cs typeface="B Nazanin" pitchFamily="2" charset="-78"/>
              </a:rPr>
              <a:t>الدین میرک و دیگران</a:t>
            </a:r>
            <a:r>
              <a:rPr lang="fa-IR" sz="2800" b="1" dirty="0">
                <a:cs typeface="B Nazanin" pitchFamily="2" charset="-78"/>
              </a:rPr>
              <a:t> به تصویر درآمده اند. </a:t>
            </a:r>
            <a:endParaRPr lang="fa-IR" sz="2800" b="1" dirty="0" smtClean="0">
              <a:cs typeface="B Nazanin" pitchFamily="2" charset="-78"/>
            </a:endParaRPr>
          </a:p>
          <a:p>
            <a:pPr algn="justLow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این </a:t>
            </a:r>
            <a:r>
              <a:rPr lang="fa-IR" sz="2800" b="1" dirty="0">
                <a:cs typeface="B Nazanin" pitchFamily="2" charset="-78"/>
              </a:rPr>
              <a:t>اثر </a:t>
            </a:r>
            <a:r>
              <a:rPr lang="fa-IR" sz="2800" b="1" dirty="0" smtClean="0">
                <a:cs typeface="B Nazanin" pitchFamily="2" charset="-78"/>
              </a:rPr>
              <a:t>همچنین یكی </a:t>
            </a:r>
            <a:r>
              <a:rPr lang="fa-IR" sz="2800" b="1" dirty="0">
                <a:cs typeface="B Nazanin" pitchFamily="2" charset="-78"/>
              </a:rPr>
              <a:t>از آثار گرانقدر در </a:t>
            </a:r>
            <a:r>
              <a:rPr lang="fa-IR" sz="2800" b="1" dirty="0" smtClean="0">
                <a:cs typeface="B Nazanin" pitchFamily="2" charset="-78"/>
              </a:rPr>
              <a:t>زمینۀ </a:t>
            </a:r>
            <a:r>
              <a:rPr lang="fa-IR" sz="2800" b="1" dirty="0">
                <a:cs typeface="B Nazanin" pitchFamily="2" charset="-78"/>
              </a:rPr>
              <a:t>خوشنویسی نیز محسوب می شود </a:t>
            </a:r>
            <a:r>
              <a:rPr lang="fa-IR" sz="2800" b="1" dirty="0" smtClean="0">
                <a:cs typeface="B Nazanin" pitchFamily="2" charset="-78"/>
              </a:rPr>
              <a:t>که توسط </a:t>
            </a:r>
            <a:r>
              <a:rPr lang="fa-IR" sz="2800" b="1" dirty="0">
                <a:cs typeface="B Nazanin" pitchFamily="2" charset="-78"/>
              </a:rPr>
              <a:t>خطاطان هنرمندی به </a:t>
            </a:r>
            <a:r>
              <a:rPr lang="fa-IR" sz="2800" b="1" dirty="0" smtClean="0">
                <a:cs typeface="B Nazanin" pitchFamily="2" charset="-78"/>
              </a:rPr>
              <a:t>رشتۀ </a:t>
            </a:r>
            <a:r>
              <a:rPr lang="fa-IR" sz="2800" b="1" dirty="0">
                <a:cs typeface="B Nazanin" pitchFamily="2" charset="-78"/>
              </a:rPr>
              <a:t>تحریر در آمد.</a:t>
            </a: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F:\عکس\photo_۲۰۱۶-۰۲-۲۲_۲۲-۰۷-۵۱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714348" y="357166"/>
            <a:ext cx="7929618" cy="5643602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justLow">
              <a:lnSpc>
                <a:spcPct val="150000"/>
              </a:lnSpc>
            </a:pPr>
            <a:r>
              <a:rPr lang="fa-IR" sz="2800" b="1" dirty="0">
                <a:cs typeface="B Nazanin" pitchFamily="2" charset="-78"/>
              </a:rPr>
              <a:t>در دوره شاه تهماسب هنرمندان قزوین، آثار برجسته ای </a:t>
            </a:r>
            <a:r>
              <a:rPr lang="fa-IR" sz="2800" b="1" dirty="0" smtClean="0">
                <a:cs typeface="B Nazanin" pitchFamily="2" charset="-78"/>
              </a:rPr>
              <a:t>پدیدآوردند</a:t>
            </a:r>
            <a:r>
              <a:rPr lang="fa-IR" sz="2800" b="1" dirty="0">
                <a:cs typeface="B Nazanin" pitchFamily="2" charset="-78"/>
              </a:rPr>
              <a:t>. شاه تهماسب از نقاشان و هنرمندان چیره دست زمان </a:t>
            </a:r>
            <a:r>
              <a:rPr lang="fa-IR" sz="2800" b="1" dirty="0" smtClean="0">
                <a:cs typeface="B Nazanin" pitchFamily="2" charset="-78"/>
              </a:rPr>
              <a:t>خودبود</a:t>
            </a:r>
            <a:r>
              <a:rPr lang="fa-IR" sz="2800" b="1" dirty="0">
                <a:cs typeface="B Nazanin" pitchFamily="2" charset="-78"/>
              </a:rPr>
              <a:t>. </a:t>
            </a:r>
            <a:endParaRPr lang="fa-IR" sz="2800" b="1" dirty="0" smtClean="0">
              <a:cs typeface="B Nazanin" pitchFamily="2" charset="-78"/>
            </a:endParaRPr>
          </a:p>
          <a:p>
            <a:pPr algn="justLow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مجموعۀ </a:t>
            </a:r>
            <a:r>
              <a:rPr lang="fa-IR" sz="2800" b="1" dirty="0">
                <a:cs typeface="B Nazanin" pitchFamily="2" charset="-78"/>
              </a:rPr>
              <a:t>آثار خلق شده در دومین پایتخت صفوی از ویژگی </a:t>
            </a:r>
            <a:r>
              <a:rPr lang="fa-IR" sz="2800" b="1" dirty="0" smtClean="0">
                <a:cs typeface="B Nazanin" pitchFamily="2" charset="-78"/>
              </a:rPr>
              <a:t>هاو </a:t>
            </a:r>
            <a:r>
              <a:rPr lang="fa-IR" sz="2800" b="1" dirty="0">
                <a:cs typeface="B Nazanin" pitchFamily="2" charset="-78"/>
              </a:rPr>
              <a:t>نوآوری هایی برخوردار بود كه موجب شد سبک نقاشی آنان، </a:t>
            </a:r>
            <a:r>
              <a:rPr lang="fa-IR" sz="2800" b="1" dirty="0" smtClean="0">
                <a:cs typeface="B Nazanin" pitchFamily="2" charset="-78"/>
              </a:rPr>
              <a:t>به عنوان </a:t>
            </a:r>
            <a:r>
              <a:rPr lang="fa-IR" sz="2800" b="1" dirty="0">
                <a:solidFill>
                  <a:srgbClr val="FFC000"/>
                </a:solidFill>
                <a:cs typeface="B Nazanin" pitchFamily="2" charset="-78"/>
              </a:rPr>
              <a:t>مکتب نگارگری قزوین </a:t>
            </a:r>
            <a:r>
              <a:rPr lang="fa-IR" sz="2800" b="1" dirty="0">
                <a:cs typeface="B Nazanin" pitchFamily="2" charset="-78"/>
              </a:rPr>
              <a:t>نامیده و معروف شود.</a:t>
            </a:r>
          </a:p>
          <a:p>
            <a:pPr algn="justLow">
              <a:lnSpc>
                <a:spcPct val="150000"/>
              </a:lnSpc>
            </a:pPr>
            <a:r>
              <a:rPr lang="fa-IR" sz="2800" b="1" dirty="0">
                <a:cs typeface="B Nazanin" pitchFamily="2" charset="-78"/>
              </a:rPr>
              <a:t>هنر نگارگری در دوره شاه عباس اول به اوج شکوفایی خود</a:t>
            </a:r>
          </a:p>
          <a:p>
            <a:pPr algn="justLow">
              <a:lnSpc>
                <a:spcPct val="150000"/>
              </a:lnSpc>
            </a:pPr>
            <a:r>
              <a:rPr lang="fa-IR" sz="2800" b="1" dirty="0">
                <a:cs typeface="B Nazanin" pitchFamily="2" charset="-78"/>
              </a:rPr>
              <a:t>رسید. </a:t>
            </a: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F:\عکس\photo_۲۰۱۶-۰۲-۲۲_۲۲-۰۷-۵۱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714348" y="357166"/>
            <a:ext cx="7929618" cy="5643602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justLow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در </a:t>
            </a:r>
            <a:r>
              <a:rPr lang="fa-IR" sz="2800" b="1" dirty="0">
                <a:cs typeface="B Nazanin" pitchFamily="2" charset="-78"/>
              </a:rPr>
              <a:t>این دوره نقاش بزرگی به نام آقارضا عباسی با طرح </a:t>
            </a:r>
            <a:r>
              <a:rPr lang="fa-IR" sz="2800" b="1" dirty="0" smtClean="0">
                <a:cs typeface="B Nazanin" pitchFamily="2" charset="-78"/>
              </a:rPr>
              <a:t>هاو </a:t>
            </a:r>
            <a:r>
              <a:rPr lang="fa-IR" sz="2800" b="1" dirty="0">
                <a:cs typeface="B Nazanin" pitchFamily="2" charset="-78"/>
              </a:rPr>
              <a:t>نوآوری های بی نظیرش، مکتب اصفهان را پایه گذاری کرد.</a:t>
            </a:r>
          </a:p>
          <a:p>
            <a:pPr algn="justLow">
              <a:lnSpc>
                <a:spcPct val="150000"/>
              </a:lnSpc>
            </a:pPr>
            <a:r>
              <a:rPr lang="fa-IR" sz="2800" b="1" dirty="0">
                <a:cs typeface="B Nazanin" pitchFamily="2" charset="-78"/>
              </a:rPr>
              <a:t>مهم ترین نوآوری رضا عباسی در نگارگری این بود که زندگی</a:t>
            </a:r>
          </a:p>
          <a:p>
            <a:pPr algn="justLow">
              <a:lnSpc>
                <a:spcPct val="150000"/>
              </a:lnSpc>
            </a:pPr>
            <a:r>
              <a:rPr lang="fa-IR" sz="2800" b="1" dirty="0">
                <a:cs typeface="B Nazanin" pitchFamily="2" charset="-78"/>
              </a:rPr>
              <a:t>روزمره عموم مردم و فعالیت اصناف و پیشه وران را به تصویر</a:t>
            </a:r>
          </a:p>
          <a:p>
            <a:pPr algn="justLow">
              <a:lnSpc>
                <a:spcPct val="150000"/>
              </a:lnSpc>
            </a:pPr>
            <a:r>
              <a:rPr lang="fa-IR" sz="2800" b="1" dirty="0">
                <a:cs typeface="B Nazanin" pitchFamily="2" charset="-78"/>
              </a:rPr>
              <a:t>می كشید</a:t>
            </a:r>
            <a:r>
              <a:rPr lang="fa-IR" sz="2800" b="1" dirty="0" smtClean="0">
                <a:cs typeface="B Nazanin" pitchFamily="2" charset="-78"/>
              </a:rPr>
              <a:t>.</a:t>
            </a:r>
            <a:r>
              <a:rPr lang="fa-IR" sz="2800" b="1" dirty="0">
                <a:cs typeface="B Nazanin" pitchFamily="2" charset="-78"/>
              </a:rPr>
              <a:t> </a:t>
            </a:r>
            <a:endParaRPr lang="fa-IR" sz="2800" b="1" dirty="0" smtClean="0">
              <a:cs typeface="B Nazanin" pitchFamily="2" charset="-78"/>
            </a:endParaRPr>
          </a:p>
          <a:p>
            <a:pPr algn="justLow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در </a:t>
            </a:r>
            <a:r>
              <a:rPr lang="fa-IR" sz="2800" b="1" dirty="0">
                <a:cs typeface="B Nazanin" pitchFamily="2" charset="-78"/>
              </a:rPr>
              <a:t>دوره صفوی هنر خوشنویسی در کنار هنر نگارگری </a:t>
            </a:r>
            <a:r>
              <a:rPr lang="fa-IR" sz="2800" b="1" dirty="0" smtClean="0">
                <a:cs typeface="B Nazanin" pitchFamily="2" charset="-78"/>
              </a:rPr>
              <a:t>به اوج </a:t>
            </a:r>
            <a:r>
              <a:rPr lang="fa-IR" sz="2800" b="1" dirty="0">
                <a:cs typeface="B Nazanin" pitchFamily="2" charset="-78"/>
              </a:rPr>
              <a:t>شکوفایی رسید و هنرمندانی چون میرعلی هروی </a:t>
            </a:r>
            <a:r>
              <a:rPr lang="fa-IR" sz="2800" b="1" dirty="0" smtClean="0">
                <a:cs typeface="B Nazanin" pitchFamily="2" charset="-78"/>
              </a:rPr>
              <a:t>ومیرعماد </a:t>
            </a:r>
            <a:r>
              <a:rPr lang="fa-IR" sz="2800" b="1" dirty="0">
                <a:cs typeface="B Nazanin" pitchFamily="2" charset="-78"/>
              </a:rPr>
              <a:t>حسنی قزوینی آن را به کمال رسانیدند.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F:\عکس\photo_۲۰۱۶-۰۲-۲۲_۲۲-۰۷-۵۱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23" y="357167"/>
            <a:ext cx="4429156" cy="542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ounded Rectangle 6"/>
          <p:cNvSpPr/>
          <p:nvPr/>
        </p:nvSpPr>
        <p:spPr>
          <a:xfrm>
            <a:off x="2714612" y="5943600"/>
            <a:ext cx="4000528" cy="914400"/>
          </a:xfrm>
          <a:prstGeom prst="roundRect">
            <a:avLst/>
          </a:prstGeom>
          <a:solidFill>
            <a:schemeClr val="accent6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800" b="1" dirty="0">
                <a:solidFill>
                  <a:srgbClr val="002060"/>
                </a:solidFill>
                <a:cs typeface="B Titr" pitchFamily="2" charset="-78"/>
              </a:rPr>
              <a:t>برگی از شاهنامة تهماسبی</a:t>
            </a:r>
            <a:endParaRPr lang="fa-IR" sz="2800" dirty="0">
              <a:solidFill>
                <a:srgbClr val="002060"/>
              </a:solidFill>
              <a:cs typeface="B Titr" pitchFamily="2" charset="-78"/>
            </a:endParaRP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F:\عکس\photo_۲۰۱۶-۰۲-۲۲_۲۲-۰۷-۵۱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5984" y="214291"/>
            <a:ext cx="4929222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ounded Rectangle 6"/>
          <p:cNvSpPr/>
          <p:nvPr/>
        </p:nvSpPr>
        <p:spPr>
          <a:xfrm>
            <a:off x="1428728" y="5943600"/>
            <a:ext cx="6715172" cy="914400"/>
          </a:xfrm>
          <a:prstGeom prst="roundRect">
            <a:avLst/>
          </a:prstGeom>
          <a:solidFill>
            <a:schemeClr val="accent6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fa-IR" sz="2400" b="1" dirty="0">
                <a:solidFill>
                  <a:srgbClr val="002060"/>
                </a:solidFill>
                <a:cs typeface="B Titr" pitchFamily="2" charset="-78"/>
              </a:rPr>
              <a:t>شاهزاده محمد بيک گرجی، </a:t>
            </a:r>
            <a:r>
              <a:rPr lang="fa-IR" sz="2400" b="1" dirty="0" smtClean="0">
                <a:solidFill>
                  <a:srgbClr val="002060"/>
                </a:solidFill>
                <a:cs typeface="B Titr" pitchFamily="2" charset="-78"/>
              </a:rPr>
              <a:t>یكی </a:t>
            </a:r>
            <a:r>
              <a:rPr lang="fa-IR" sz="2400" b="1" dirty="0">
                <a:solidFill>
                  <a:srgbClr val="002060"/>
                </a:solidFill>
                <a:cs typeface="B Titr" pitchFamily="2" charset="-78"/>
              </a:rPr>
              <a:t>ازشاهكارهای نگارگری</a:t>
            </a:r>
          </a:p>
          <a:p>
            <a:r>
              <a:rPr lang="fa-IR" sz="2400" b="1" dirty="0">
                <a:solidFill>
                  <a:srgbClr val="002060"/>
                </a:solidFill>
                <a:cs typeface="B Titr" pitchFamily="2" charset="-78"/>
              </a:rPr>
              <a:t>رضا عباسی</a:t>
            </a:r>
            <a:endParaRPr lang="fa-IR" sz="2400" dirty="0">
              <a:solidFill>
                <a:srgbClr val="002060"/>
              </a:solidFill>
              <a:cs typeface="B Titr" pitchFamily="2" charset="-78"/>
            </a:endParaRPr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F:\عکس\photo_۲۰۱۶-۰۲-۲۲_۲۲-۰۷-۵۱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357158" y="571480"/>
            <a:ext cx="8429684" cy="5857916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justLow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صفویان </a:t>
            </a:r>
            <a:r>
              <a:rPr lang="fa-IR" sz="2800" b="1" dirty="0">
                <a:cs typeface="B Nazanin" pitchFamily="2" charset="-78"/>
              </a:rPr>
              <a:t>هنر اصیل فرش بافی ایران را از حالت روستایی و </a:t>
            </a:r>
            <a:r>
              <a:rPr lang="fa-IR" sz="2800" b="1" dirty="0" smtClean="0">
                <a:cs typeface="B Nazanin" pitchFamily="2" charset="-78"/>
              </a:rPr>
              <a:t>عشایری خارج </a:t>
            </a:r>
            <a:r>
              <a:rPr lang="fa-IR" sz="2800" b="1" dirty="0">
                <a:cs typeface="B Nazanin" pitchFamily="2" charset="-78"/>
              </a:rPr>
              <a:t>كردند و به صورت یک صنعت ملی درآوردند. در این </a:t>
            </a:r>
            <a:r>
              <a:rPr lang="fa-IR" sz="2800" b="1" dirty="0" smtClean="0">
                <a:cs typeface="B Nazanin" pitchFamily="2" charset="-78"/>
              </a:rPr>
              <a:t>دوره کارگاه </a:t>
            </a:r>
            <a:r>
              <a:rPr lang="fa-IR" sz="2800" b="1" dirty="0">
                <a:cs typeface="B Nazanin" pitchFamily="2" charset="-78"/>
              </a:rPr>
              <a:t>های بزرگ</a:t>
            </a:r>
            <a:r>
              <a:rPr lang="fa-IR" sz="2800" b="1" dirty="0">
                <a:solidFill>
                  <a:srgbClr val="FFC000"/>
                </a:solidFill>
                <a:cs typeface="B Nazanin" pitchFamily="2" charset="-78"/>
              </a:rPr>
              <a:t> فرش بافی </a:t>
            </a:r>
            <a:r>
              <a:rPr lang="fa-IR" sz="2800" b="1" dirty="0">
                <a:cs typeface="B Nazanin" pitchFamily="2" charset="-78"/>
              </a:rPr>
              <a:t>تحت نظارت دولت در سراسر </a:t>
            </a:r>
            <a:r>
              <a:rPr lang="fa-IR" sz="2800" b="1" dirty="0" smtClean="0">
                <a:cs typeface="B Nazanin" pitchFamily="2" charset="-78"/>
              </a:rPr>
              <a:t>کشورو </a:t>
            </a:r>
            <a:r>
              <a:rPr lang="fa-IR" sz="2800" b="1" dirty="0">
                <a:cs typeface="B Nazanin" pitchFamily="2" charset="-78"/>
              </a:rPr>
              <a:t>به ویژه در پایتخت ایجاد شد. </a:t>
            </a:r>
            <a:endParaRPr lang="fa-IR" sz="2800" b="1" dirty="0" smtClean="0">
              <a:cs typeface="B Nazanin" pitchFamily="2" charset="-78"/>
            </a:endParaRPr>
          </a:p>
          <a:p>
            <a:pPr algn="justLow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از </a:t>
            </a:r>
            <a:r>
              <a:rPr lang="fa-IR" sz="2800" b="1" dirty="0">
                <a:cs typeface="B Nazanin" pitchFamily="2" charset="-78"/>
              </a:rPr>
              <a:t>آن دوره قالی های زیبا و </a:t>
            </a:r>
            <a:r>
              <a:rPr lang="fa-IR" sz="2800" b="1" dirty="0" smtClean="0">
                <a:cs typeface="B Nazanin" pitchFamily="2" charset="-78"/>
              </a:rPr>
              <a:t>نفیسی باقی </a:t>
            </a:r>
            <a:r>
              <a:rPr lang="fa-IR" sz="2800" b="1" dirty="0">
                <a:cs typeface="B Nazanin" pitchFamily="2" charset="-78"/>
              </a:rPr>
              <a:t>مانده است. </a:t>
            </a:r>
            <a:r>
              <a:rPr lang="fa-IR" sz="2800" b="1" dirty="0">
                <a:solidFill>
                  <a:srgbClr val="FFC000"/>
                </a:solidFill>
                <a:cs typeface="B Nazanin" pitchFamily="2" charset="-78"/>
              </a:rPr>
              <a:t>فرش اردبیل </a:t>
            </a:r>
            <a:r>
              <a:rPr lang="fa-IR" sz="2800" b="1" dirty="0">
                <a:cs typeface="B Nazanin" pitchFamily="2" charset="-78"/>
              </a:rPr>
              <a:t>که به سفارش شاه تهماسب </a:t>
            </a:r>
            <a:r>
              <a:rPr lang="fa-IR" sz="2800" b="1" dirty="0" smtClean="0">
                <a:cs typeface="B Nazanin" pitchFamily="2" charset="-78"/>
              </a:rPr>
              <a:t>اول برای </a:t>
            </a:r>
            <a:r>
              <a:rPr lang="fa-IR" sz="2800" b="1" dirty="0">
                <a:cs typeface="B Nazanin" pitchFamily="2" charset="-78"/>
              </a:rPr>
              <a:t>پیشکش </a:t>
            </a:r>
            <a:r>
              <a:rPr lang="fa-IR" sz="2800" b="1" dirty="0">
                <a:solidFill>
                  <a:srgbClr val="FFC000"/>
                </a:solidFill>
                <a:cs typeface="B Nazanin" pitchFamily="2" charset="-78"/>
              </a:rPr>
              <a:t>به </a:t>
            </a:r>
            <a:r>
              <a:rPr lang="fa-IR" sz="2800" b="1" dirty="0" smtClean="0">
                <a:solidFill>
                  <a:srgbClr val="FFC000"/>
                </a:solidFill>
                <a:cs typeface="B Nazanin" pitchFamily="2" charset="-78"/>
              </a:rPr>
              <a:t>مقبرۀشیخ </a:t>
            </a:r>
            <a:r>
              <a:rPr lang="fa-IR" sz="2800" b="1" dirty="0">
                <a:solidFill>
                  <a:srgbClr val="FFC000"/>
                </a:solidFill>
                <a:cs typeface="B Nazanin" pitchFamily="2" charset="-78"/>
              </a:rPr>
              <a:t>صفی الدین اردبیلی</a:t>
            </a:r>
            <a:r>
              <a:rPr lang="fa-IR" sz="2800" b="1" dirty="0">
                <a:cs typeface="B Nazanin" pitchFamily="2" charset="-78"/>
              </a:rPr>
              <a:t>، توسط </a:t>
            </a:r>
            <a:r>
              <a:rPr lang="fa-IR" sz="2800" b="1" dirty="0" smtClean="0">
                <a:cs typeface="B Nazanin" pitchFamily="2" charset="-78"/>
              </a:rPr>
              <a:t>هنرمندان کاشانی </a:t>
            </a:r>
            <a:r>
              <a:rPr lang="fa-IR" sz="2800" b="1" dirty="0">
                <a:cs typeface="B Nazanin" pitchFamily="2" charset="-78"/>
              </a:rPr>
              <a:t>بافته شده است، یكی از شاهکارهای هنری جهان به </a:t>
            </a:r>
            <a:r>
              <a:rPr lang="fa-IR" sz="2800" b="1" dirty="0" smtClean="0">
                <a:cs typeface="B Nazanin" pitchFamily="2" charset="-78"/>
              </a:rPr>
              <a:t>شمارمی </a:t>
            </a:r>
            <a:r>
              <a:rPr lang="fa-IR" sz="2800" b="1" dirty="0">
                <a:cs typeface="B Nazanin" pitchFamily="2" charset="-78"/>
              </a:rPr>
              <a:t>رود.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286512" y="0"/>
            <a:ext cx="1714512" cy="571480"/>
          </a:xfrm>
          <a:prstGeom prst="roundRect">
            <a:avLst/>
          </a:prstGeom>
          <a:solidFill>
            <a:schemeClr val="accent6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fa-IR" sz="3200" b="1" dirty="0" smtClean="0">
                <a:solidFill>
                  <a:srgbClr val="002060"/>
                </a:solidFill>
                <a:cs typeface="B Titr" pitchFamily="2" charset="-78"/>
              </a:rPr>
              <a:t>بافندگی</a:t>
            </a:r>
            <a:endParaRPr lang="fa-IR" sz="3200" b="1" dirty="0">
              <a:solidFill>
                <a:srgbClr val="002060"/>
              </a:solidFill>
              <a:cs typeface="B Titr" pitchFamily="2" charset="-78"/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F:\عکس\photo_۲۰۱۶-۰۲-۲۲_۲۲-۰۷-۵۱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57" y="214290"/>
            <a:ext cx="5572164" cy="5643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ounded Rectangle 6"/>
          <p:cNvSpPr/>
          <p:nvPr/>
        </p:nvSpPr>
        <p:spPr>
          <a:xfrm>
            <a:off x="1643042" y="5943600"/>
            <a:ext cx="6000792" cy="914400"/>
          </a:xfrm>
          <a:prstGeom prst="roundRect">
            <a:avLst/>
          </a:prstGeom>
          <a:solidFill>
            <a:schemeClr val="accent6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800" b="1" dirty="0">
                <a:solidFill>
                  <a:srgbClr val="002060"/>
                </a:solidFill>
                <a:cs typeface="B Titr" pitchFamily="2" charset="-78"/>
              </a:rPr>
              <a:t>فرش اردبیل  موزه ویکتوریا و آلبرت لندن</a:t>
            </a:r>
            <a:endParaRPr lang="fa-IR" sz="2800" dirty="0">
              <a:solidFill>
                <a:srgbClr val="002060"/>
              </a:solidFill>
              <a:cs typeface="B Titr" pitchFamily="2" charset="-78"/>
            </a:endParaRPr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F:\عکس\photo_۲۰۱۶-۰۲-۲۲_۲۲-۰۷-۵۱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714348" y="357166"/>
            <a:ext cx="8072494" cy="6072230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justLow">
              <a:lnSpc>
                <a:spcPct val="150000"/>
              </a:lnSpc>
            </a:pPr>
            <a:r>
              <a:rPr lang="fa-IR" sz="2800" b="1" dirty="0">
                <a:cs typeface="B Nazanin" pitchFamily="2" charset="-78"/>
              </a:rPr>
              <a:t>برخی از محققان، </a:t>
            </a:r>
            <a:r>
              <a:rPr lang="fa-IR" sz="2800" b="1" dirty="0">
                <a:solidFill>
                  <a:srgbClr val="FFC000"/>
                </a:solidFill>
                <a:cs typeface="B Nazanin" pitchFamily="2" charset="-78"/>
              </a:rPr>
              <a:t>دوره صفوی </a:t>
            </a:r>
            <a:r>
              <a:rPr lang="fa-IR" sz="2800" b="1" dirty="0">
                <a:cs typeface="B Nazanin" pitchFamily="2" charset="-78"/>
              </a:rPr>
              <a:t>را عصر طلایی پارچه بافی در ایران شمرده اند. </a:t>
            </a:r>
            <a:endParaRPr lang="fa-IR" sz="2800" b="1" dirty="0" smtClean="0">
              <a:cs typeface="B Nazanin" pitchFamily="2" charset="-78"/>
            </a:endParaRPr>
          </a:p>
          <a:p>
            <a:pPr algn="justLow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در </a:t>
            </a:r>
            <a:r>
              <a:rPr lang="fa-IR" sz="2800" b="1" dirty="0">
                <a:cs typeface="B Nazanin" pitchFamily="2" charset="-78"/>
              </a:rPr>
              <a:t>این دوره پارچه های متنوع و گوناگونی </a:t>
            </a:r>
            <a:r>
              <a:rPr lang="fa-IR" sz="2800" b="1" dirty="0">
                <a:solidFill>
                  <a:srgbClr val="FFC000"/>
                </a:solidFill>
                <a:cs typeface="B Nazanin" pitchFamily="2" charset="-78"/>
              </a:rPr>
              <a:t>مثل </a:t>
            </a:r>
            <a:r>
              <a:rPr lang="fa-IR" sz="2800" b="1" dirty="0" smtClean="0">
                <a:solidFill>
                  <a:srgbClr val="FFC000"/>
                </a:solidFill>
                <a:cs typeface="B Nazanin" pitchFamily="2" charset="-78"/>
              </a:rPr>
              <a:t>ابریشم،مخمل</a:t>
            </a:r>
            <a:r>
              <a:rPr lang="fa-IR" sz="2800" b="1" dirty="0">
                <a:solidFill>
                  <a:srgbClr val="FFC000"/>
                </a:solidFill>
                <a:cs typeface="B Nazanin" pitchFamily="2" charset="-78"/>
              </a:rPr>
              <a:t>، بافت </a:t>
            </a:r>
            <a:r>
              <a:rPr lang="fa-IR" sz="2800" b="1" dirty="0" smtClean="0">
                <a:solidFill>
                  <a:srgbClr val="FFC000"/>
                </a:solidFill>
                <a:cs typeface="B Nazanin" pitchFamily="2" charset="-78"/>
              </a:rPr>
              <a:t>فلزی(زری بافت)، </a:t>
            </a:r>
            <a:r>
              <a:rPr lang="fa-IR" sz="2800" b="1" dirty="0">
                <a:solidFill>
                  <a:srgbClr val="FFC000"/>
                </a:solidFill>
                <a:cs typeface="B Nazanin" pitchFamily="2" charset="-78"/>
              </a:rPr>
              <a:t>ترمه و قلمکار در کارگاه های کاشان، اصفهان، هرات، مشهد، یزد، كرمان و ... بافته می شد. </a:t>
            </a:r>
            <a:endParaRPr lang="fa-IR" sz="2800" b="1" dirty="0" smtClean="0">
              <a:solidFill>
                <a:srgbClr val="FFC000"/>
              </a:solidFill>
              <a:cs typeface="B Nazanin" pitchFamily="2" charset="-78"/>
            </a:endParaRPr>
          </a:p>
          <a:p>
            <a:pPr algn="justLow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هر کدام از </a:t>
            </a:r>
            <a:r>
              <a:rPr lang="fa-IR" sz="2800" b="1" dirty="0">
                <a:cs typeface="B Nazanin" pitchFamily="2" charset="-78"/>
              </a:rPr>
              <a:t>این شهرها در تهیه و تولید پارچه ای خاص تخصص داشت. </a:t>
            </a:r>
            <a:r>
              <a:rPr lang="fa-IR" sz="2800" b="1" dirty="0">
                <a:solidFill>
                  <a:srgbClr val="00B0F0"/>
                </a:solidFill>
                <a:cs typeface="B Nazanin" pitchFamily="2" charset="-78"/>
              </a:rPr>
              <a:t>اصفهان، یزد و کاشان از مهم ترین کانون های پارچه های زری بافت </a:t>
            </a:r>
            <a:r>
              <a:rPr lang="fa-IR" sz="2800" b="1" dirty="0" smtClean="0">
                <a:solidFill>
                  <a:srgbClr val="00B0F0"/>
                </a:solidFill>
                <a:cs typeface="B Nazanin" pitchFamily="2" charset="-78"/>
              </a:rPr>
              <a:t>بودند </a:t>
            </a:r>
            <a:r>
              <a:rPr lang="fa-IR" sz="2800" b="1" dirty="0">
                <a:solidFill>
                  <a:srgbClr val="00B0F0"/>
                </a:solidFill>
                <a:cs typeface="B Nazanin" pitchFamily="2" charset="-78"/>
              </a:rPr>
              <a:t>و بافندگان کرمان در تولید شال ترمه مهارت داشتند.</a:t>
            </a:r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F:\عکس\photo_۲۰۱۶-۰۲-۲۲_۲۲-۰۷-۵۱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8" y="1142984"/>
            <a:ext cx="3000396" cy="4643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14678" y="1785926"/>
            <a:ext cx="2357454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1428736"/>
            <a:ext cx="2857520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Rounded Rectangle 8"/>
          <p:cNvSpPr/>
          <p:nvPr/>
        </p:nvSpPr>
        <p:spPr>
          <a:xfrm>
            <a:off x="1428728" y="5943600"/>
            <a:ext cx="6357982" cy="914400"/>
          </a:xfrm>
          <a:prstGeom prst="roundRect">
            <a:avLst/>
          </a:prstGeom>
          <a:solidFill>
            <a:schemeClr val="accent6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800" b="1" dirty="0">
                <a:solidFill>
                  <a:srgbClr val="002060"/>
                </a:solidFill>
                <a:cs typeface="B Titr" pitchFamily="2" charset="-78"/>
              </a:rPr>
              <a:t>نمونه ای از پارچه های متعلق به دورۀ صفویه</a:t>
            </a:r>
            <a:endParaRPr lang="fa-IR" sz="2800" dirty="0">
              <a:solidFill>
                <a:srgbClr val="002060"/>
              </a:solidFill>
              <a:cs typeface="B Titr" pitchFamily="2" charset="-78"/>
            </a:endParaRPr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F:\عکس\photo_۲۰۱۶-۰۲-۲۲_۲۲-۰۷-۵۱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142844" y="500042"/>
            <a:ext cx="8786874" cy="6357958"/>
          </a:xfrm>
          <a:prstGeom prst="roundRect">
            <a:avLst/>
          </a:prstGeom>
          <a:solidFill>
            <a:schemeClr val="accent4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justLow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یکی </a:t>
            </a:r>
            <a:r>
              <a:rPr lang="fa-IR" sz="2800" b="1" dirty="0">
                <a:cs typeface="B Nazanin" pitchFamily="2" charset="-78"/>
              </a:rPr>
              <a:t>از هنرهای ممتاز و </a:t>
            </a:r>
            <a:r>
              <a:rPr lang="fa-IR" sz="2800" b="1" dirty="0" smtClean="0">
                <a:cs typeface="B Nazanin" pitchFamily="2" charset="-78"/>
              </a:rPr>
              <a:t>برجستۀعصر </a:t>
            </a:r>
            <a:r>
              <a:rPr lang="fa-IR" sz="2800" b="1" dirty="0">
                <a:cs typeface="B Nazanin" pitchFamily="2" charset="-78"/>
              </a:rPr>
              <a:t>صفویان هنر</a:t>
            </a:r>
            <a:r>
              <a:rPr lang="fa-IR" sz="2800" b="1" dirty="0">
                <a:solidFill>
                  <a:srgbClr val="002060"/>
                </a:solidFill>
                <a:cs typeface="B Nazanin" pitchFamily="2" charset="-78"/>
              </a:rPr>
              <a:t> فلزکاری </a:t>
            </a:r>
            <a:r>
              <a:rPr lang="fa-IR" sz="2800" b="1" dirty="0">
                <a:cs typeface="B Nazanin" pitchFamily="2" charset="-78"/>
              </a:rPr>
              <a:t>بود. در این دوره استفاده از فولاد توسعه بیشتری یافت و </a:t>
            </a:r>
            <a:r>
              <a:rPr lang="fa-IR" sz="2800" b="1" dirty="0" smtClean="0">
                <a:cs typeface="B Nazanin" pitchFamily="2" charset="-78"/>
              </a:rPr>
              <a:t>ظرافت،خلاقیت </a:t>
            </a:r>
            <a:r>
              <a:rPr lang="fa-IR" sz="2800" b="1" dirty="0">
                <a:cs typeface="B Nazanin" pitchFamily="2" charset="-78"/>
              </a:rPr>
              <a:t>و زیبایی در خلق آثار هنری مورد توجه بیشتر هنرمندان این رشته قرار گرفت. بر روی بسیاری از آثار فلزی این دوره، </a:t>
            </a:r>
            <a:r>
              <a:rPr lang="fa-IR" sz="2800" b="1" dirty="0" smtClean="0">
                <a:solidFill>
                  <a:srgbClr val="002060"/>
                </a:solidFill>
                <a:cs typeface="B Nazanin" pitchFamily="2" charset="-78"/>
              </a:rPr>
              <a:t>اشعارزیبا </a:t>
            </a:r>
            <a:r>
              <a:rPr lang="fa-IR" sz="2800" b="1" dirty="0">
                <a:solidFill>
                  <a:srgbClr val="002060"/>
                </a:solidFill>
                <a:cs typeface="B Nazanin" pitchFamily="2" charset="-78"/>
              </a:rPr>
              <a:t>و سخنان نغزی خوشنویسی شده است.</a:t>
            </a:r>
            <a:r>
              <a:rPr lang="fa-IR" sz="2800" b="1" dirty="0">
                <a:cs typeface="B Nazanin" pitchFamily="2" charset="-78"/>
              </a:rPr>
              <a:t> یکی از ویژگی های فلزکاری عصر صفوی، </a:t>
            </a:r>
            <a:r>
              <a:rPr lang="fa-IR" sz="2800" b="1" dirty="0">
                <a:solidFill>
                  <a:srgbClr val="002060"/>
                </a:solidFill>
                <a:cs typeface="B Nazanin" pitchFamily="2" charset="-78"/>
              </a:rPr>
              <a:t>طلاکاری</a:t>
            </a:r>
            <a:r>
              <a:rPr lang="fa-IR" sz="2800" b="1" dirty="0">
                <a:cs typeface="B Nazanin" pitchFamily="2" charset="-78"/>
              </a:rPr>
              <a:t> روی فلزات است. این آثار به </a:t>
            </a:r>
            <a:r>
              <a:rPr lang="fa-IR" sz="2800" b="1" dirty="0" smtClean="0">
                <a:cs typeface="B Nazanin" pitchFamily="2" charset="-78"/>
              </a:rPr>
              <a:t>جزجنبۀ </a:t>
            </a:r>
            <a:r>
              <a:rPr lang="fa-IR" sz="2800" b="1" dirty="0">
                <a:cs typeface="B Nazanin" pitchFamily="2" charset="-78"/>
              </a:rPr>
              <a:t>هنری، موجب رونق تجارت و کسب و كار نیز بودند. بخشی از این آثار امروزه به عنوان </a:t>
            </a:r>
            <a:r>
              <a:rPr lang="fa-IR" sz="2800" b="1" dirty="0" smtClean="0">
                <a:cs typeface="B Nazanin" pitchFamily="2" charset="-78"/>
              </a:rPr>
              <a:t>گنجینۀ </a:t>
            </a:r>
            <a:r>
              <a:rPr lang="fa-IR" sz="2800" b="1" dirty="0">
                <a:cs typeface="B Nazanin" pitchFamily="2" charset="-78"/>
              </a:rPr>
              <a:t>فرهنگی و تمدنی ایرانیان </a:t>
            </a:r>
            <a:r>
              <a:rPr lang="fa-IR" sz="2800" b="1" dirty="0" smtClean="0">
                <a:cs typeface="B Nazanin" pitchFamily="2" charset="-78"/>
              </a:rPr>
              <a:t>درموزه </a:t>
            </a:r>
            <a:r>
              <a:rPr lang="fa-IR" sz="2800" b="1" dirty="0">
                <a:cs typeface="B Nazanin" pitchFamily="2" charset="-78"/>
              </a:rPr>
              <a:t>های معروف جهان جای گرفته و آنها به داشتن این آثار فاخر هنری که </a:t>
            </a:r>
            <a:r>
              <a:rPr lang="fa-IR" sz="2800" b="1" dirty="0" smtClean="0">
                <a:cs typeface="B Nazanin" pitchFamily="2" charset="-78"/>
              </a:rPr>
              <a:t>جنبۀ </a:t>
            </a:r>
            <a:r>
              <a:rPr lang="fa-IR" sz="2800" b="1" dirty="0">
                <a:cs typeface="B Nazanin" pitchFamily="2" charset="-78"/>
              </a:rPr>
              <a:t>جهانی یافته اند، می </a:t>
            </a:r>
            <a:r>
              <a:rPr lang="fa-IR" sz="2800" b="1" dirty="0" smtClean="0">
                <a:cs typeface="B Nazanin" pitchFamily="2" charset="-78"/>
              </a:rPr>
              <a:t>بالند.</a:t>
            </a:r>
            <a:endParaRPr lang="fa-IR" sz="2800" b="1" dirty="0">
              <a:cs typeface="B Nazanin" pitchFamily="2" charset="-78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6286512" y="0"/>
            <a:ext cx="1785950" cy="571480"/>
          </a:xfrm>
          <a:prstGeom prst="roundRect">
            <a:avLst/>
          </a:prstGeom>
          <a:solidFill>
            <a:schemeClr val="accent6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fa-IR" sz="3200" b="1" dirty="0" smtClean="0">
                <a:solidFill>
                  <a:srgbClr val="002060"/>
                </a:solidFill>
                <a:cs typeface="B Titr" pitchFamily="2" charset="-78"/>
              </a:rPr>
              <a:t>فلز کاری</a:t>
            </a:r>
            <a:endParaRPr lang="fa-IR" sz="3200" b="1" dirty="0">
              <a:solidFill>
                <a:srgbClr val="002060"/>
              </a:solidFill>
              <a:cs typeface="B Titr" pitchFamily="2" charset="-78"/>
            </a:endParaRP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F:\عکس\photo_۲۰۱۶-۰۲-۲۲_۲۲-۰۷-۵۱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accent4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2714620"/>
            <a:ext cx="3143272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28926" y="4000504"/>
            <a:ext cx="2571768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5786" y="1928802"/>
            <a:ext cx="2000264" cy="385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Rounded Rectangle 8"/>
          <p:cNvSpPr/>
          <p:nvPr/>
        </p:nvSpPr>
        <p:spPr>
          <a:xfrm>
            <a:off x="2143108" y="5943600"/>
            <a:ext cx="5500726" cy="914400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800" b="1" dirty="0">
                <a:solidFill>
                  <a:srgbClr val="002060"/>
                </a:solidFill>
                <a:cs typeface="B Titr" pitchFamily="2" charset="-78"/>
              </a:rPr>
              <a:t>نمونه ای از آثار فلزی دورۀ صفوی</a:t>
            </a:r>
            <a:endParaRPr lang="fa-IR" sz="2800" dirty="0">
              <a:solidFill>
                <a:srgbClr val="002060"/>
              </a:solidFill>
              <a:cs typeface="B Titr" pitchFamily="2" charset="-78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F:\عکس\photo_۲۰۱۶-۰۲-۲۲_۲۲-۰۷-۵۱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714348" y="357166"/>
            <a:ext cx="7929618" cy="5643602"/>
          </a:xfrm>
          <a:prstGeom prst="roundRect">
            <a:avLst/>
          </a:prstGeom>
          <a:solidFill>
            <a:srgbClr val="FFFF00">
              <a:alpha val="32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3900" dirty="0" smtClean="0">
                <a:solidFill>
                  <a:srgbClr val="002060"/>
                </a:solidFill>
                <a:cs typeface="B Titr" pitchFamily="2" charset="-78"/>
              </a:rPr>
              <a:t>پایان </a:t>
            </a:r>
            <a:endParaRPr lang="fa-IR" sz="23900" dirty="0">
              <a:solidFill>
                <a:srgbClr val="002060"/>
              </a:solidFill>
              <a:cs typeface="B Titr" pitchFamily="2" charset="-78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2193</Words>
  <Application>Microsoft Office PowerPoint</Application>
  <PresentationFormat>On-screen Show (4:3)</PresentationFormat>
  <Paragraphs>85</Paragraphs>
  <Slides>37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4" baseType="lpstr">
      <vt:lpstr>Arial</vt:lpstr>
      <vt:lpstr>B Jadid</vt:lpstr>
      <vt:lpstr>B Nazanin</vt:lpstr>
      <vt:lpstr>B Titr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es</dc:creator>
  <cp:lastModifiedBy>Windows User</cp:lastModifiedBy>
  <cp:revision>22</cp:revision>
  <dcterms:created xsi:type="dcterms:W3CDTF">2017-08-21T16:12:55Z</dcterms:created>
  <dcterms:modified xsi:type="dcterms:W3CDTF">2020-02-23T12:22:24Z</dcterms:modified>
</cp:coreProperties>
</file>