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9" r:id="rId1"/>
  </p:sld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5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303" r:id="rId37"/>
    <p:sldId id="304" r:id="rId38"/>
    <p:sldId id="305" r:id="rId39"/>
    <p:sldId id="306" r:id="rId40"/>
    <p:sldId id="307" r:id="rId41"/>
    <p:sldId id="308" r:id="rId42"/>
    <p:sldId id="309" r:id="rId43"/>
    <p:sldId id="310" r:id="rId44"/>
    <p:sldId id="311" r:id="rId45"/>
    <p:sldId id="312" r:id="rId46"/>
    <p:sldId id="313" r:id="rId47"/>
    <p:sldId id="314" r:id="rId48"/>
    <p:sldId id="315" r:id="rId49"/>
    <p:sldId id="316" r:id="rId50"/>
    <p:sldId id="317" r:id="rId51"/>
    <p:sldId id="318" r:id="rId52"/>
    <p:sldId id="319" r:id="rId53"/>
    <p:sldId id="320" r:id="rId54"/>
    <p:sldId id="321" r:id="rId55"/>
    <p:sldId id="322" r:id="rId56"/>
    <p:sldId id="323" r:id="rId57"/>
    <p:sldId id="324" r:id="rId58"/>
    <p:sldId id="325" r:id="rId59"/>
    <p:sldId id="326" r:id="rId60"/>
    <p:sldId id="327" r:id="rId61"/>
    <p:sldId id="328" r:id="rId62"/>
    <p:sldId id="329" r:id="rId63"/>
    <p:sldId id="330" r:id="rId64"/>
    <p:sldId id="331" r:id="rId65"/>
    <p:sldId id="332" r:id="rId66"/>
    <p:sldId id="333" r:id="rId67"/>
    <p:sldId id="334" r:id="rId68"/>
    <p:sldId id="335" r:id="rId69"/>
    <p:sldId id="336" r:id="rId70"/>
    <p:sldId id="337" r:id="rId71"/>
    <p:sldId id="338" r:id="rId72"/>
    <p:sldId id="339" r:id="rId73"/>
    <p:sldId id="340" r:id="rId74"/>
    <p:sldId id="341" r:id="rId75"/>
    <p:sldId id="342" r:id="rId76"/>
    <p:sldId id="343" r:id="rId77"/>
    <p:sldId id="344" r:id="rId78"/>
    <p:sldId id="345" r:id="rId79"/>
    <p:sldId id="346" r:id="rId80"/>
    <p:sldId id="347" r:id="rId81"/>
    <p:sldId id="348" r:id="rId82"/>
    <p:sldId id="349" r:id="rId83"/>
    <p:sldId id="350" r:id="rId84"/>
    <p:sldId id="351" r:id="rId85"/>
    <p:sldId id="352" r:id="rId86"/>
    <p:sldId id="353" r:id="rId87"/>
    <p:sldId id="354" r:id="rId88"/>
    <p:sldId id="355" r:id="rId89"/>
    <p:sldId id="356" r:id="rId90"/>
    <p:sldId id="357" r:id="rId91"/>
    <p:sldId id="358" r:id="rId92"/>
    <p:sldId id="359" r:id="rId93"/>
    <p:sldId id="360" r:id="rId94"/>
    <p:sldId id="361" r:id="rId95"/>
    <p:sldId id="362" r:id="rId96"/>
    <p:sldId id="363" r:id="rId97"/>
    <p:sldId id="364" r:id="rId98"/>
    <p:sldId id="365" r:id="rId99"/>
    <p:sldId id="366" r:id="rId100"/>
    <p:sldId id="367" r:id="rId101"/>
    <p:sldId id="368" r:id="rId102"/>
    <p:sldId id="369" r:id="rId103"/>
    <p:sldId id="370" r:id="rId104"/>
    <p:sldId id="371" r:id="rId105"/>
    <p:sldId id="372" r:id="rId106"/>
    <p:sldId id="373" r:id="rId107"/>
    <p:sldId id="374" r:id="rId108"/>
    <p:sldId id="375" r:id="rId109"/>
    <p:sldId id="376" r:id="rId110"/>
    <p:sldId id="377" r:id="rId111"/>
    <p:sldId id="378" r:id="rId11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59" autoAdjust="0"/>
    <p:restoredTop sz="94660"/>
  </p:normalViewPr>
  <p:slideViewPr>
    <p:cSldViewPr>
      <p:cViewPr varScale="1">
        <p:scale>
          <a:sx n="66" d="100"/>
          <a:sy n="66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presProps" Target="presProp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  <a:prstGeom prst="rect">
            <a:avLst/>
          </a:prstGeom>
        </p:spPr>
        <p:txBody>
          <a:bodyPr anchor="b"/>
          <a:lstStyle>
            <a:lvl1pPr lvl="0" algn="ctr">
              <a:defRPr sz="4000" b="0" baseline="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2"/>
          </a:xfrm>
          <a:prstGeom prst="rect">
            <a:avLst/>
          </a:prstGeom>
        </p:spPr>
        <p:txBody>
          <a:bodyPr anchor="t"/>
          <a:lstStyle>
            <a:lvl1pPr marL="0" lvl="0" indent="0" algn="ctr">
              <a:buNone/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  <p:transition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  <p:transition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  <a:prstGeom prst="rect">
            <a:avLst/>
          </a:prstGeom>
        </p:spPr>
        <p:txBody>
          <a:bodyPr anchor="b"/>
          <a:lstStyle>
            <a:lvl1pPr marL="0" lvl="0" indent="0" algn="ctr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quarter" idx="3"/>
          </p:nvPr>
        </p:nvSpPr>
        <p:spPr>
          <a:xfrm>
            <a:off x="4910670" y="2122311"/>
            <a:ext cx="2944367" cy="822960"/>
          </a:xfrm>
          <a:prstGeom prst="rect">
            <a:avLst/>
          </a:prstGeom>
        </p:spPr>
        <p:txBody>
          <a:bodyPr anchor="b"/>
          <a:lstStyle>
            <a:lvl1pPr marL="0" lvl="0" indent="0" algn="ctr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  <p:sp>
        <p:nvSpPr>
          <p:cNvPr id="8" name="Text Placeholder 7"/>
          <p:cNvSpPr txBox="1">
            <a:spLocks noGrp="1"/>
          </p:cNvSpPr>
          <p:nvPr>
            <p:ph type="body" sz="quarter" idx="13"/>
          </p:nvPr>
        </p:nvSpPr>
        <p:spPr>
          <a:xfrm>
            <a:off x="1298448" y="2944368"/>
            <a:ext cx="3227832" cy="2779776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9" name="Text Placeholder 8"/>
          <p:cNvSpPr txBox="1">
            <a:spLocks noGrp="1"/>
          </p:cNvSpPr>
          <p:nvPr>
            <p:ph type="body" sz="quarter" idx="14"/>
          </p:nvPr>
        </p:nvSpPr>
        <p:spPr>
          <a:xfrm>
            <a:off x="4645151" y="2944813"/>
            <a:ext cx="3227832" cy="2779777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</p:spTree>
  </p:cSld>
  <p:clrMapOvr>
    <a:masterClrMapping/>
  </p:clrMapOvr>
  <p:transition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txBody>
            <a:bodyPr anchor="ctr"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4" name="Rectangle 3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</a:gradFill>
            <a:ln>
              <a:noFill/>
            </a:ln>
          </p:spPr>
          <p:txBody>
            <a:bodyPr anchor="ctr"/>
            <a:lstStyle>
              <a:lvl1pPr lvl="0">
                <a:defRPr/>
              </a:lvl1pPr>
            </a:lstStyle>
            <a:p>
              <a:endParaRPr/>
            </a:p>
          </p:txBody>
        </p:sp>
      </p:grpSp>
      <p:sp>
        <p:nvSpPr>
          <p:cNvPr id="5" name="Freeform 4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/>
            <a:ahLst/>
            <a:cxnLst/>
            <a:rect l="0" t="0" r="0" b="0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Rectangle 5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798" dir="5400000" algn="t">
              <a:srgbClr val="000000">
                <a:alpha val="20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Rectangle 6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01600" dist="50798" dir="5400000" algn="t">
              <a:srgbClr val="000000">
                <a:alpha val="20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8" name="Rectangle 7"/>
          <p:cNvSpPr/>
          <p:nvPr/>
        </p:nvSpPr>
        <p:spPr>
          <a:xfrm rot="60000">
            <a:off x="4468872" y="605163"/>
            <a:ext cx="3788942" cy="572229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798" dir="5400000" algn="t">
              <a:srgbClr val="000000">
                <a:alpha val="20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Rectangle 8"/>
          <p:cNvSpPr/>
          <p:nvPr/>
        </p:nvSpPr>
        <p:spPr>
          <a:xfrm rot="60000">
            <a:off x="4464768" y="603920"/>
            <a:ext cx="3788942" cy="5722296"/>
          </a:xfrm>
          <a:prstGeom prst="rect">
            <a:avLst/>
          </a:prstGeom>
          <a:blipFill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01600" dist="50798" dir="5400000" algn="t">
              <a:srgbClr val="000000">
                <a:alpha val="20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pic>
        <p:nvPicPr>
          <p:cNvPr id="10" name="Picture 9"/>
          <p:cNvPicPr/>
          <p:nvPr/>
        </p:nvPicPr>
        <p:blipFill>
          <a:blip r:embed="rId3"/>
          <a:srcRect/>
          <a:stretch>
            <a:fillRect/>
          </a:stretch>
        </p:blipFill>
        <p:spPr>
          <a:xfrm rot="1435682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1" name="Picture 10"/>
          <p:cNvPicPr/>
          <p:nvPr/>
        </p:nvPicPr>
        <p:blipFill>
          <a:blip r:embed="rId3"/>
          <a:srcRect/>
          <a:stretch>
            <a:fillRect/>
          </a:stretch>
        </p:blipFill>
        <p:spPr>
          <a:xfrm rot="4096195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12" name="Title 11"/>
          <p:cNvSpPr txBox="1"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  <a:prstGeom prst="rect">
            <a:avLst/>
          </a:prstGeom>
        </p:spPr>
        <p:txBody>
          <a:bodyPr anchor="b"/>
          <a:lstStyle>
            <a:lvl1pPr lvl="0" algn="ctr">
              <a:defRPr sz="2400" b="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13" name="Content Placeholder 12"/>
          <p:cNvSpPr txBox="1">
            <a:spLocks noGrp="1"/>
          </p:cNvSpPr>
          <p:nvPr>
            <p:ph idx="1"/>
          </p:nvPr>
        </p:nvSpPr>
        <p:spPr>
          <a:xfrm rot="60000">
            <a:off x="4898615" y="1207272"/>
            <a:ext cx="2913863" cy="4539412"/>
          </a:xfrm>
          <a:prstGeom prst="rect">
            <a:avLst/>
          </a:prstGeom>
          <a:ln w="101600" cap="rnd">
            <a:solidFill>
              <a:srgbClr val="FFFFFF"/>
            </a:solidFill>
          </a:ln>
          <a:effectLst>
            <a:outerShdw blurRad="88900" algn="tl">
              <a:srgbClr val="000000">
                <a:alpha val="40000"/>
              </a:srgbClr>
            </a:outerShdw>
          </a:effectLst>
        </p:spPr>
        <p:txBody>
          <a:bodyPr/>
          <a:lstStyle>
            <a:lvl1pPr marL="0" lvl="0" indent="0">
              <a:buNone/>
              <a:defRPr sz="2400"/>
            </a:lvl1pPr>
          </a:lstStyle>
          <a:p>
            <a:pPr lvl="0"/>
            <a:r>
              <a:rPr/>
              <a:t>Click icon to add picture</a:t>
            </a:r>
          </a:p>
        </p:txBody>
      </p:sp>
      <p:sp>
        <p:nvSpPr>
          <p:cNvPr id="14" name="Text Placeholder 13"/>
          <p:cNvSpPr txBox="1"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  <a:prstGeom prst="rect">
            <a:avLst/>
          </a:prstGeom>
        </p:spPr>
        <p:txBody>
          <a:bodyPr/>
          <a:lstStyle>
            <a:lvl1pPr marL="0" lvl="0" indent="0" algn="ctr">
              <a:buNone/>
              <a:defRPr sz="1600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15" name="Date Placeholder 14"/>
          <p:cNvSpPr txBox="1"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6" name="Footer Placeholder 15"/>
          <p:cNvSpPr txBox="1"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7" name="Slide Number Placeholder 16"/>
          <p:cNvSpPr txBox="1"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  <p:transition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  <p:transition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629401" y="925690"/>
            <a:ext cx="1430867" cy="4763911"/>
          </a:xfrm>
          <a:prstGeom prst="rect">
            <a:avLst/>
          </a:prstGeom>
        </p:spPr>
        <p:txBody>
          <a:bodyPr/>
          <a:lstStyle>
            <a:lvl1pPr lvl="0" algn="l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298221" y="1106312"/>
            <a:ext cx="5178780" cy="4402667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  <p:transition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  <p:sp>
        <p:nvSpPr>
          <p:cNvPr id="6" name="Text Placeholder 5"/>
          <p:cNvSpPr txBox="1">
            <a:spLocks noGrp="1"/>
          </p:cNvSpPr>
          <p:nvPr>
            <p:ph type="body" sz="quarter" idx="13"/>
          </p:nvPr>
        </p:nvSpPr>
        <p:spPr>
          <a:xfrm>
            <a:off x="1298448" y="2121407"/>
            <a:ext cx="3200400" cy="3602736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7" name="Text Placeholder 6"/>
          <p:cNvSpPr txBox="1">
            <a:spLocks noGrp="1"/>
          </p:cNvSpPr>
          <p:nvPr>
            <p:ph type="body" sz="quarter" idx="14"/>
          </p:nvPr>
        </p:nvSpPr>
        <p:spPr>
          <a:xfrm>
            <a:off x="4663440" y="2119313"/>
            <a:ext cx="3200400" cy="360521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</p:spTree>
  </p:cSld>
  <p:clrMapOvr>
    <a:masterClrMapping/>
  </p:clrMapOvr>
  <p:transition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txBody>
            <a:bodyPr anchor="ctr"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4" name="Rectangle 3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</a:gradFill>
            <a:ln>
              <a:noFill/>
            </a:ln>
          </p:spPr>
          <p:txBody>
            <a:bodyPr anchor="ctr"/>
            <a:lstStyle>
              <a:lvl1pPr lvl="0">
                <a:defRPr/>
              </a:lvl1pPr>
            </a:lstStyle>
            <a:p>
              <a:endParaRPr/>
            </a:p>
          </p:txBody>
        </p:sp>
      </p:grpSp>
      <p:sp>
        <p:nvSpPr>
          <p:cNvPr id="5" name="Freeform 4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/>
            <a:ahLst/>
            <a:cxnLst/>
            <a:rect l="0" t="0" r="0" b="0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outerShdw blurRad="101600" dist="50798" dir="5400000" algn="t">
              <a:srgbClr val="000000">
                <a:alpha val="20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01600" dist="50798" dir="5400000" algn="t">
              <a:srgbClr val="000000">
                <a:alpha val="20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pic>
        <p:nvPicPr>
          <p:cNvPr id="8" name="Picture 7"/>
          <p:cNvPicPr/>
          <p:nvPr/>
        </p:nvPicPr>
        <p:blipFill>
          <a:blip r:embed="rId3"/>
          <a:srcRect/>
          <a:stretch>
            <a:fillRect/>
          </a:stretch>
        </p:blipFill>
        <p:spPr>
          <a:xfrm rot="1435682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9" name="Picture 8"/>
          <p:cNvPicPr/>
          <p:nvPr/>
        </p:nvPicPr>
        <p:blipFill>
          <a:blip r:embed="rId3"/>
          <a:srcRect/>
          <a:stretch>
            <a:fillRect/>
          </a:stretch>
        </p:blipFill>
        <p:spPr>
          <a:xfrm rot="4096195">
            <a:off x="7855433" y="749720"/>
            <a:ext cx="566929" cy="566928"/>
          </a:xfrm>
          <a:prstGeom prst="rect">
            <a:avLst/>
          </a:prstGeom>
          <a:noFill/>
        </p:spPr>
      </p:pic>
      <p:sp>
        <p:nvSpPr>
          <p:cNvPr id="10" name="Title 9"/>
          <p:cNvSpPr txBox="1">
            <a:spLocks noGrp="1"/>
          </p:cNvSpPr>
          <p:nvPr>
            <p:ph type="ctrTitle"/>
          </p:nvPr>
        </p:nvSpPr>
        <p:spPr>
          <a:xfrm>
            <a:off x="1727201" y="1794935"/>
            <a:ext cx="5723469" cy="1828090"/>
          </a:xfrm>
          <a:prstGeom prst="rect">
            <a:avLst/>
          </a:prstGeom>
        </p:spPr>
        <p:txBody>
          <a:bodyPr anchor="b"/>
          <a:lstStyle>
            <a:lvl1pPr lvl="0">
              <a:defRPr sz="480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11" name="Subtitle 10"/>
          <p:cNvSpPr txBox="1"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  <a:prstGeom prst="rect">
            <a:avLst/>
          </a:prstGeom>
        </p:spPr>
        <p:txBody>
          <a:bodyPr/>
          <a:lstStyle>
            <a:lvl1pPr marL="0" lv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/>
              <a:t>Click to edit Master subtitle style</a:t>
            </a:r>
          </a:p>
        </p:txBody>
      </p:sp>
      <p:sp>
        <p:nvSpPr>
          <p:cNvPr id="12" name="Date Placeholder 11"/>
          <p:cNvSpPr txBox="1"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3" name="Footer Placeholder 12"/>
          <p:cNvSpPr txBox="1"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4" name="Slide Number Placeholder 13"/>
          <p:cNvSpPr txBox="1"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  <a:prstGeom prst="rect">
            <a:avLst/>
          </a:prstGeom>
        </p:spPr>
        <p:txBody>
          <a:bodyPr/>
          <a:lstStyle>
            <a:lvl1pPr lvl="0" algn="ctr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  <p:transition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txBody>
            <a:bodyPr anchor="ctr"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4" name="Rectangle 3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</a:gradFill>
            <a:ln>
              <a:noFill/>
            </a:ln>
          </p:spPr>
          <p:txBody>
            <a:bodyPr anchor="ctr"/>
            <a:lstStyle>
              <a:lvl1pPr lvl="0">
                <a:defRPr/>
              </a:lvl1pPr>
            </a:lstStyle>
            <a:p>
              <a:endParaRPr/>
            </a:p>
          </p:txBody>
        </p:sp>
      </p:grpSp>
      <p:sp>
        <p:nvSpPr>
          <p:cNvPr id="5" name="Freeform 4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/>
            <a:ahLst/>
            <a:cxnLst/>
            <a:rect l="0" t="0" r="0" b="0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Rectangle 5"/>
          <p:cNvSpPr/>
          <p:nvPr/>
        </p:nvSpPr>
        <p:spPr>
          <a:xfrm rot="60000">
            <a:off x="4468872" y="605163"/>
            <a:ext cx="3788942" cy="572229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798" dir="5400000" algn="t">
              <a:srgbClr val="000000">
                <a:alpha val="20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Rectangle 6"/>
          <p:cNvSpPr/>
          <p:nvPr/>
        </p:nvSpPr>
        <p:spPr>
          <a:xfrm rot="60000">
            <a:off x="4471416" y="603504"/>
            <a:ext cx="3788942" cy="5722296"/>
          </a:xfrm>
          <a:prstGeom prst="rect">
            <a:avLst/>
          </a:prstGeom>
          <a:blipFill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01600" dist="50798" dir="5400000" algn="t">
              <a:srgbClr val="000000">
                <a:alpha val="20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8" name="Rectangle 7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798" dir="5400000" algn="t">
              <a:srgbClr val="000000">
                <a:alpha val="20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Rectangle 8"/>
          <p:cNvSpPr/>
          <p:nvPr/>
        </p:nvSpPr>
        <p:spPr>
          <a:xfrm rot="21540000">
            <a:off x="749808" y="576072"/>
            <a:ext cx="3788942" cy="5722297"/>
          </a:xfrm>
          <a:prstGeom prst="rect">
            <a:avLst/>
          </a:prstGeom>
          <a:blipFill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01600" dist="50798" dir="5400000" algn="t">
              <a:srgbClr val="000000">
                <a:alpha val="20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pic>
        <p:nvPicPr>
          <p:cNvPr id="10" name="Picture 9"/>
          <p:cNvPicPr/>
          <p:nvPr/>
        </p:nvPicPr>
        <p:blipFill>
          <a:blip r:embed="rId3"/>
          <a:srcRect/>
          <a:stretch>
            <a:fillRect/>
          </a:stretch>
        </p:blipFill>
        <p:spPr>
          <a:xfrm rot="1435682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1" name="Picture 10"/>
          <p:cNvPicPr/>
          <p:nvPr/>
        </p:nvPicPr>
        <p:blipFill>
          <a:blip r:embed="rId3"/>
          <a:srcRect/>
          <a:stretch>
            <a:fillRect/>
          </a:stretch>
        </p:blipFill>
        <p:spPr>
          <a:xfrm rot="4096195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12" name="Title 11"/>
          <p:cNvSpPr txBox="1"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  <a:prstGeom prst="rect">
            <a:avLst/>
          </a:prstGeom>
        </p:spPr>
        <p:txBody>
          <a:bodyPr anchor="b"/>
          <a:lstStyle>
            <a:lvl1pPr lvl="0" algn="ctr">
              <a:defRPr sz="2400" b="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13" name="Text Placeholder 12"/>
          <p:cNvSpPr txBox="1">
            <a:spLocks noGrp="1"/>
          </p:cNvSpPr>
          <p:nvPr>
            <p:ph type="body" idx="1"/>
          </p:nvPr>
        </p:nvSpPr>
        <p:spPr>
          <a:xfrm rot="60000">
            <a:off x="4854291" y="1150993"/>
            <a:ext cx="3020792" cy="4625489"/>
          </a:xfrm>
          <a:prstGeom prst="rect">
            <a:avLst/>
          </a:prstGeom>
        </p:spPr>
        <p:txBody>
          <a:bodyPr anchor="ctr"/>
          <a:lstStyle>
            <a:lvl1pPr lvl="0">
              <a:defRPr sz="2200"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14" name="Text Placeholder 13"/>
          <p:cNvSpPr txBox="1"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1"/>
          </a:xfrm>
          <a:prstGeom prst="rect">
            <a:avLst/>
          </a:prstGeom>
        </p:spPr>
        <p:txBody>
          <a:bodyPr/>
          <a:lstStyle>
            <a:lvl1pPr marL="0" lvl="0" indent="0" algn="ctr">
              <a:buNone/>
              <a:defRPr sz="1600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15" name="Date Placeholder 14"/>
          <p:cNvSpPr txBox="1"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2" cy="3651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6" name="Footer Placeholder 15"/>
          <p:cNvSpPr txBox="1"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7" name="Slide Number Placeholder 16"/>
          <p:cNvSpPr txBox="1"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  <p:transition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  <p:transition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  <p:transition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txBody>
            <a:bodyPr anchor="ctr"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4" name="Rectangle 3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</a:gradFill>
            <a:ln>
              <a:noFill/>
            </a:ln>
          </p:spPr>
          <p:txBody>
            <a:bodyPr anchor="ctr"/>
            <a:lstStyle>
              <a:lvl1pPr lvl="0">
                <a:defRPr/>
              </a:lvl1pPr>
            </a:lstStyle>
            <a:p>
              <a:endParaRPr/>
            </a:p>
          </p:txBody>
        </p:sp>
      </p:grpSp>
      <p:sp>
        <p:nvSpPr>
          <p:cNvPr id="5" name="Freeform 4"/>
          <p:cNvSpPr/>
          <p:nvPr/>
        </p:nvSpPr>
        <p:spPr>
          <a:xfrm rot="10800000">
            <a:off x="628650" y="6069330"/>
            <a:ext cx="7920992" cy="537210"/>
          </a:xfrm>
          <a:custGeom>
            <a:avLst/>
            <a:gdLst/>
            <a:ahLst/>
            <a:cxnLst/>
            <a:rect l="0" t="0" r="0" b="0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outerShdw blurRad="101600" dist="50798" dir="5400000" algn="t">
              <a:srgbClr val="000000">
                <a:alpha val="20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>
            <a:blip r:embed="rId13"/>
            <a:srcRect/>
            <a:tile tx="0" ty="0" sx="100000" sy="100000" flip="none" algn="tl"/>
          </a:blipFill>
          <a:ln>
            <a:noFill/>
          </a:ln>
          <a:effectLst>
            <a:outerShdw blurRad="101600" dist="50798" dir="5400000" algn="t">
              <a:srgbClr val="000000">
                <a:alpha val="20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pic>
        <p:nvPicPr>
          <p:cNvPr id="8" name="Picture 7"/>
          <p:cNvPicPr/>
          <p:nvPr/>
        </p:nvPicPr>
        <p:blipFill>
          <a:blip r:embed="rId14"/>
          <a:srcRect/>
          <a:stretch>
            <a:fillRect/>
          </a:stretch>
        </p:blipFill>
        <p:spPr>
          <a:xfrm rot="1435682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9" name="Picture 8"/>
          <p:cNvPicPr/>
          <p:nvPr/>
        </p:nvPicPr>
        <p:blipFill>
          <a:blip r:embed="rId14"/>
          <a:srcRect/>
          <a:stretch>
            <a:fillRect/>
          </a:stretch>
        </p:blipFill>
        <p:spPr>
          <a:xfrm rot="4096195">
            <a:off x="8115079" y="298163"/>
            <a:ext cx="566929" cy="566928"/>
          </a:xfrm>
          <a:prstGeom prst="rect">
            <a:avLst/>
          </a:prstGeom>
          <a:noFill/>
        </p:spPr>
      </p:pic>
      <p:sp>
        <p:nvSpPr>
          <p:cNvPr id="10" name="Title Placeholder 9"/>
          <p:cNvSpPr txBox="1">
            <a:spLocks noGrp="1"/>
          </p:cNvSpPr>
          <p:nvPr>
            <p:ph type="title"/>
          </p:nvPr>
        </p:nvSpPr>
        <p:spPr>
          <a:xfrm>
            <a:off x="1095023" y="817582"/>
            <a:ext cx="6965247" cy="1202485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11" name="Text Placeholder 10"/>
          <p:cNvSpPr txBox="1"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3"/>
          </a:xfrm>
          <a:prstGeom prst="rect">
            <a:avLst/>
          </a:prstGeom>
        </p:spPr>
        <p:txBody>
          <a:bodyPr lIns="91440" tIns="45720" rIns="91440" bIns="45720" anchor="t"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12" name="Date Placeholder 11"/>
          <p:cNvSpPr txBox="1">
            <a:spLocks noGrp="1"/>
          </p:cNvSpPr>
          <p:nvPr>
            <p:ph type="dt" sz="half" idx="2"/>
          </p:nvPr>
        </p:nvSpPr>
        <p:spPr>
          <a:xfrm>
            <a:off x="6454588" y="5809152"/>
            <a:ext cx="1213822" cy="365125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 algn="r">
              <a:defRPr sz="1200">
                <a:solidFill>
                  <a:schemeClr val="tx2"/>
                </a:solidFill>
                <a:latin typeface="Rage Italic"/>
              </a:defRPr>
            </a:lvl1pPr>
          </a:lstStyle>
          <a:p>
            <a:endParaRPr/>
          </a:p>
        </p:txBody>
      </p:sp>
      <p:sp>
        <p:nvSpPr>
          <p:cNvPr id="13" name="Footer Placeholder 12"/>
          <p:cNvSpPr txBox="1"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 algn="l">
              <a:defRPr sz="1400">
                <a:solidFill>
                  <a:schemeClr val="tx2"/>
                </a:solidFill>
                <a:latin typeface="Rage Italic"/>
              </a:defRPr>
            </a:lvl1pPr>
          </a:lstStyle>
          <a:p>
            <a:endParaRPr/>
          </a:p>
        </p:txBody>
      </p:sp>
      <p:sp>
        <p:nvSpPr>
          <p:cNvPr id="14" name="Slide Number Placeholder 13"/>
          <p:cNvSpPr txBox="1">
            <a:spLocks noGrp="1"/>
          </p:cNvSpPr>
          <p:nvPr>
            <p:ph type="sldNum" sz="quarter" idx="4"/>
          </p:nvPr>
        </p:nvSpPr>
        <p:spPr>
          <a:xfrm>
            <a:off x="7670203" y="5809152"/>
            <a:ext cx="554022" cy="365125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 algn="r">
              <a:defRPr sz="1400">
                <a:solidFill>
                  <a:schemeClr val="tx2"/>
                </a:solidFill>
                <a:latin typeface="Rage Italic"/>
              </a:defRPr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>
    <p:cover dir="d"/>
  </p:transition>
  <p:txStyles>
    <p:titleStyle>
      <a:lvl1pPr lvl="0" algn="ctr">
        <a:buNone/>
        <a:defRPr sz="4400">
          <a:solidFill>
            <a:schemeClr val="tx1"/>
          </a:solidFill>
          <a:latin typeface="Constantia"/>
        </a:defRPr>
      </a:lvl1pPr>
      <a:lvl2pPr lvl="0">
        <a:defRPr>
          <a:solidFill>
            <a:schemeClr val="tx2"/>
          </a:solidFill>
        </a:defRPr>
      </a:lvl2pPr>
      <a:lvl3pPr lvl="0">
        <a:defRPr>
          <a:solidFill>
            <a:schemeClr val="tx2"/>
          </a:solidFill>
        </a:defRPr>
      </a:lvl3pPr>
      <a:lvl4pPr lvl="0">
        <a:defRPr>
          <a:solidFill>
            <a:schemeClr val="tx2"/>
          </a:solidFill>
        </a:defRPr>
      </a:lvl4pPr>
      <a:lvl5pPr lvl="0">
        <a:defRPr>
          <a:solidFill>
            <a:schemeClr val="tx2"/>
          </a:solidFill>
        </a:defRPr>
      </a:lvl5pPr>
      <a:lvl6pPr lvl="0">
        <a:defRPr>
          <a:solidFill>
            <a:schemeClr val="tx2"/>
          </a:solidFill>
        </a:defRPr>
      </a:lvl6pPr>
      <a:lvl7pPr lvl="0">
        <a:defRPr>
          <a:solidFill>
            <a:schemeClr val="tx2"/>
          </a:solidFill>
        </a:defRPr>
      </a:lvl7pPr>
      <a:lvl8pPr lvl="0">
        <a:defRPr>
          <a:solidFill>
            <a:schemeClr val="tx2"/>
          </a:solidFill>
        </a:defRPr>
      </a:lvl8pPr>
      <a:lvl9pPr lvl="0">
        <a:defRPr>
          <a:solidFill>
            <a:schemeClr val="tx2"/>
          </a:solidFill>
        </a:defRPr>
      </a:lvl9pPr>
    </p:titleStyle>
    <p:bodyStyle>
      <a:lvl1pPr marL="273050" lvl="0" indent="-273050" algn="r">
        <a:spcBef>
          <a:spcPct val="20000"/>
        </a:spcBef>
        <a:buClr>
          <a:schemeClr val="accent2"/>
        </a:buClr>
        <a:buSzPct val="85000"/>
        <a:buFont typeface="Brush Script MT"/>
        <a:buChar char="O"/>
        <a:defRPr sz="2400">
          <a:solidFill>
            <a:schemeClr val="tx1"/>
          </a:solidFill>
          <a:latin typeface="Franklin Gothic Book"/>
        </a:defRPr>
      </a:lvl1pPr>
      <a:lvl2pPr marL="638175" lvl="0" indent="-273050" algn="r">
        <a:spcBef>
          <a:spcPct val="20000"/>
        </a:spcBef>
        <a:buClr>
          <a:schemeClr val="accent2"/>
        </a:buClr>
        <a:buSzPct val="85000"/>
        <a:buFont typeface="Brush Script MT"/>
        <a:buChar char="O"/>
        <a:defRPr sz="2200">
          <a:solidFill>
            <a:schemeClr val="tx1"/>
          </a:solidFill>
          <a:latin typeface="Franklin Gothic Book"/>
        </a:defRPr>
      </a:lvl2pPr>
      <a:lvl3pPr marL="914400" lvl="0" indent="-228600" algn="r">
        <a:spcBef>
          <a:spcPct val="20000"/>
        </a:spcBef>
        <a:buClr>
          <a:schemeClr val="accent2"/>
        </a:buClr>
        <a:buSzPct val="85000"/>
        <a:buFont typeface="Brush Script MT"/>
        <a:buChar char="O"/>
        <a:defRPr sz="2000">
          <a:solidFill>
            <a:schemeClr val="tx1"/>
          </a:solidFill>
          <a:latin typeface="Franklin Gothic Book"/>
        </a:defRPr>
      </a:lvl3pPr>
      <a:lvl4pPr marL="1279525" lvl="0" indent="-228600" algn="r">
        <a:spcBef>
          <a:spcPct val="20000"/>
        </a:spcBef>
        <a:buClr>
          <a:schemeClr val="accent2"/>
        </a:buClr>
        <a:buSzPct val="85000"/>
        <a:buFont typeface="Brush Script MT"/>
        <a:buChar char="O"/>
        <a:defRPr sz="1800">
          <a:solidFill>
            <a:schemeClr val="tx1"/>
          </a:solidFill>
          <a:latin typeface="Franklin Gothic Book"/>
        </a:defRPr>
      </a:lvl4pPr>
      <a:lvl5pPr marL="1644650" lvl="0" indent="-228600" algn="r">
        <a:spcBef>
          <a:spcPct val="20000"/>
        </a:spcBef>
        <a:buClr>
          <a:schemeClr val="accent2"/>
        </a:buClr>
        <a:buSzPct val="85000"/>
        <a:buFont typeface="Brush Script MT"/>
        <a:buChar char="O"/>
        <a:defRPr sz="1600">
          <a:solidFill>
            <a:schemeClr val="tx1"/>
          </a:solidFill>
          <a:latin typeface="Franklin Gothic Book"/>
        </a:defRPr>
      </a:lvl5pPr>
      <a:lvl6pPr marL="2009775" lvl="0" indent="-228600" algn="r">
        <a:spcBef>
          <a:spcPct val="20000"/>
        </a:spcBef>
        <a:buClr>
          <a:schemeClr val="accent2"/>
        </a:buClr>
        <a:buSzPct val="85000"/>
        <a:buFont typeface="Brush Script MT"/>
        <a:buChar char="O"/>
        <a:defRPr sz="1600">
          <a:solidFill>
            <a:schemeClr val="tx1"/>
          </a:solidFill>
          <a:latin typeface="Franklin Gothic Book"/>
        </a:defRPr>
      </a:lvl6pPr>
      <a:lvl7pPr marL="2374900" lvl="0" indent="-228600" algn="r">
        <a:spcBef>
          <a:spcPct val="20000"/>
        </a:spcBef>
        <a:buClr>
          <a:schemeClr val="accent2"/>
        </a:buClr>
        <a:buSzPct val="85000"/>
        <a:buFont typeface="Brush Script MT"/>
        <a:buChar char="O"/>
        <a:defRPr sz="1600">
          <a:solidFill>
            <a:schemeClr val="tx1"/>
          </a:solidFill>
          <a:latin typeface="Franklin Gothic Book"/>
        </a:defRPr>
      </a:lvl7pPr>
      <a:lvl8pPr marL="2743200" lvl="0" indent="-228600" algn="r">
        <a:spcBef>
          <a:spcPct val="20000"/>
        </a:spcBef>
        <a:buClr>
          <a:schemeClr val="accent2"/>
        </a:buClr>
        <a:buSzPct val="85000"/>
        <a:buFont typeface="Brush Script MT"/>
        <a:buChar char="O"/>
        <a:defRPr sz="1600">
          <a:solidFill>
            <a:schemeClr val="tx1"/>
          </a:solidFill>
          <a:latin typeface="Franklin Gothic Book"/>
        </a:defRPr>
      </a:lvl8pPr>
      <a:lvl9pPr marL="3108325" lvl="0" indent="-228600" algn="r">
        <a:spcBef>
          <a:spcPct val="20000"/>
        </a:spcBef>
        <a:buClr>
          <a:schemeClr val="accent2"/>
        </a:buClr>
        <a:buSzPct val="85000"/>
        <a:buFont typeface="Brush Script MT"/>
        <a:buChar char="O"/>
        <a:defRPr sz="1600">
          <a:solidFill>
            <a:schemeClr val="tx1"/>
          </a:solidFill>
          <a:latin typeface="Franklin Gothic Book"/>
        </a:defRPr>
      </a:lvl9pPr>
    </p:bodyStyle>
    <p:otherStyle>
      <a:lvl1pPr marL="0" lvl="0" algn="r">
        <a:defRPr sz="1800">
          <a:solidFill>
            <a:schemeClr val="tx1"/>
          </a:solidFill>
          <a:latin typeface="Franklin Gothic Book"/>
        </a:defRPr>
      </a:lvl1pPr>
      <a:lvl2pPr marL="457200" lvl="0" algn="r">
        <a:defRPr sz="1800">
          <a:solidFill>
            <a:schemeClr val="tx1"/>
          </a:solidFill>
          <a:latin typeface="Franklin Gothic Book"/>
        </a:defRPr>
      </a:lvl2pPr>
      <a:lvl3pPr marL="914400" lvl="0" algn="r">
        <a:defRPr sz="1800">
          <a:solidFill>
            <a:schemeClr val="tx1"/>
          </a:solidFill>
          <a:latin typeface="Franklin Gothic Book"/>
        </a:defRPr>
      </a:lvl3pPr>
      <a:lvl4pPr marL="1371600" lvl="0" algn="r">
        <a:defRPr sz="1800">
          <a:solidFill>
            <a:schemeClr val="tx1"/>
          </a:solidFill>
          <a:latin typeface="Franklin Gothic Book"/>
        </a:defRPr>
      </a:lvl4pPr>
      <a:lvl5pPr marL="1828800" lvl="0" algn="r">
        <a:defRPr sz="1800">
          <a:solidFill>
            <a:schemeClr val="tx1"/>
          </a:solidFill>
          <a:latin typeface="Franklin Gothic Book"/>
        </a:defRPr>
      </a:lvl5pPr>
      <a:lvl6pPr marL="2286000" lvl="0" algn="r">
        <a:defRPr sz="1800">
          <a:solidFill>
            <a:schemeClr val="tx1"/>
          </a:solidFill>
          <a:latin typeface="Franklin Gothic Book"/>
        </a:defRPr>
      </a:lvl6pPr>
      <a:lvl7pPr marL="2743200" lvl="0" algn="r">
        <a:defRPr sz="1800">
          <a:solidFill>
            <a:schemeClr val="tx1"/>
          </a:solidFill>
          <a:latin typeface="Franklin Gothic Book"/>
        </a:defRPr>
      </a:lvl7pPr>
      <a:lvl8pPr marL="3200400" lvl="0" algn="r">
        <a:defRPr sz="1800">
          <a:solidFill>
            <a:schemeClr val="tx1"/>
          </a:solidFill>
          <a:latin typeface="Franklin Gothic Book"/>
        </a:defRPr>
      </a:lvl8pPr>
      <a:lvl9pPr marL="3657600" lvl="0" algn="r">
        <a:defRPr sz="1800">
          <a:solidFill>
            <a:schemeClr val="tx1"/>
          </a:solidFill>
          <a:latin typeface="Franklin Gothic Book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682750" y="1606550"/>
            <a:ext cx="5715000" cy="3810000"/>
          </a:xfrm>
          <a:prstGeom prst="rect">
            <a:avLst/>
          </a:prstGeom>
          <a:ln w="190500" cap="rnd">
            <a:solidFill>
              <a:srgbClr val="C8C6BD"/>
            </a:solidFill>
          </a:ln>
          <a:effectLst>
            <a:outerShdw blurRad="127000" algn="bl">
              <a:srgbClr val="000000"/>
            </a:outerShdw>
          </a:effectLst>
        </p:spPr>
      </p:pic>
    </p:spTree>
  </p:cSld>
  <p:clrMapOvr>
    <a:masterClrMapping/>
  </p:clrMapOvr>
  <p:transition>
    <p:cover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1226369" y="1241743"/>
            <a:ext cx="6816936" cy="4517084"/>
          </a:xfrm>
          <a:prstGeom prst="rect">
            <a:avLst/>
          </a:prstGeom>
          <a:solidFill>
            <a:schemeClr val="accent1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>
              <a:lnSpc>
                <a:spcPts val="6100"/>
              </a:lnSpc>
              <a:spcBef>
                <a:spcPts val="2400"/>
              </a:spcBef>
              <a:spcAft>
                <a:spcPts val="1800"/>
              </a:spcAft>
            </a:pPr>
            <a:r>
              <a:rPr lang="fa-IR" sz="4000" b="1" dirty="0">
                <a:solidFill>
                  <a:schemeClr val="tx2"/>
                </a:solidFill>
              </a:rPr>
              <a:t>فصل 4</a:t>
            </a:r>
            <a:r>
              <a:rPr dirty="0"/>
              <a:t/>
            </a:r>
            <a:br>
              <a:rPr dirty="0"/>
            </a:br>
            <a:r>
              <a:rPr lang="fa-IR" sz="3200" b="1" dirty="0">
                <a:solidFill>
                  <a:srgbClr val="C20E9B"/>
                </a:solidFill>
              </a:rPr>
              <a:t>روش  شناسي در تحقيق و تئوري هايي </a:t>
            </a:r>
            <a:r>
              <a:rPr dirty="0"/>
              <a:t/>
            </a:r>
            <a:br>
              <a:rPr dirty="0"/>
            </a:br>
            <a:r>
              <a:rPr lang="fa-IR" sz="3200" b="1" dirty="0">
                <a:solidFill>
                  <a:srgbClr val="C20E9B"/>
                </a:solidFill>
              </a:rPr>
              <a:t>درباره استفاده از اطلاعات </a:t>
            </a:r>
            <a:r>
              <a:rPr lang="fa-IR" sz="3200" b="1" dirty="0" smtClean="0">
                <a:solidFill>
                  <a:srgbClr val="C20E9B"/>
                </a:solidFill>
              </a:rPr>
              <a:t>حسابداري</a:t>
            </a:r>
            <a:endParaRPr lang="fa-IR" sz="3200" b="1" dirty="0">
              <a:solidFill>
                <a:srgbClr val="C20E9B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1241630" y="1583795"/>
            <a:ext cx="6660741" cy="3645405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shade val="76000"/>
                  <a:lumMod val="90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  <a:effectLst>
            <a:outerShdw blurRad="38100" dist="38098" dir="4800159" sx="98000" sy="98000">
              <a:srgbClr val="000000">
                <a:alpha val="32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6094736" y="1831321"/>
            <a:ext cx="1530170" cy="58506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400">
                <a:solidFill>
                  <a:srgbClr val="FFFF00"/>
                </a:solidFill>
              </a:rPr>
              <a:t>براي اينکه علم وجود داشته باشد</a:t>
            </a:r>
          </a:p>
        </p:txBody>
      </p:sp>
      <p:sp>
        <p:nvSpPr>
          <p:cNvPr id="4" name="Left Arrow 3"/>
          <p:cNvSpPr/>
          <p:nvPr/>
        </p:nvSpPr>
        <p:spPr>
          <a:xfrm>
            <a:off x="5001790" y="1898828"/>
            <a:ext cx="900100" cy="450050"/>
          </a:xfrm>
          <a:prstGeom prst="leftArrow">
            <a:avLst/>
          </a:prstGeom>
          <a:solidFill>
            <a:schemeClr val="accent1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3221850" y="1831321"/>
            <a:ext cx="1530170" cy="58506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400">
                <a:solidFill>
                  <a:srgbClr val="FFFF00"/>
                </a:solidFill>
              </a:rPr>
              <a:t>بايد يک قلمرو شناسايي شود</a:t>
            </a:r>
          </a:p>
        </p:txBody>
      </p:sp>
      <p:sp>
        <p:nvSpPr>
          <p:cNvPr id="6" name="Left Arrow 5"/>
          <p:cNvSpPr/>
          <p:nvPr/>
        </p:nvSpPr>
        <p:spPr>
          <a:xfrm rot="18041991">
            <a:off x="2701788" y="2614884"/>
            <a:ext cx="705621" cy="450050"/>
          </a:xfrm>
          <a:prstGeom prst="leftArrow">
            <a:avLst/>
          </a:prstGeom>
          <a:solidFill>
            <a:schemeClr val="accent1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1459189" y="2708918"/>
            <a:ext cx="1221796" cy="135807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400">
                <a:solidFill>
                  <a:srgbClr val="FFFF00"/>
                </a:solidFill>
              </a:rPr>
              <a:t>در آن قلمرو يک مجموعه از پديده ها بوجود آيد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491880" y="3387953"/>
            <a:ext cx="1530170" cy="80613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400">
                <a:solidFill>
                  <a:srgbClr val="FFFF00"/>
                </a:solidFill>
              </a:rPr>
              <a:t>آن گاه يک تئوري تعريف شده وجود داشته باشد</a:t>
            </a:r>
          </a:p>
        </p:txBody>
      </p:sp>
      <p:sp>
        <p:nvSpPr>
          <p:cNvPr id="9" name="Left Arrow 8"/>
          <p:cNvSpPr/>
          <p:nvPr/>
        </p:nvSpPr>
        <p:spPr>
          <a:xfrm rot="11924648">
            <a:off x="2795100" y="3499362"/>
            <a:ext cx="576079" cy="450050"/>
          </a:xfrm>
          <a:prstGeom prst="leftArrow">
            <a:avLst/>
          </a:prstGeom>
          <a:solidFill>
            <a:schemeClr val="accent1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5001789" y="4353224"/>
            <a:ext cx="2519097" cy="80613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400">
                <a:solidFill>
                  <a:srgbClr val="FFFF00"/>
                </a:solidFill>
              </a:rPr>
              <a:t>و در نهايت اقلام ورودي(اقلام مورد مشاهده) و اقلام خروجي (اقلام پيش بيني)شرحي از پديده بدهند</a:t>
            </a:r>
          </a:p>
        </p:txBody>
      </p:sp>
      <p:sp>
        <p:nvSpPr>
          <p:cNvPr id="11" name="Left Arrow 10"/>
          <p:cNvSpPr/>
          <p:nvPr/>
        </p:nvSpPr>
        <p:spPr>
          <a:xfrm rot="11924648">
            <a:off x="5268777" y="3668204"/>
            <a:ext cx="576080" cy="450050"/>
          </a:xfrm>
          <a:prstGeom prst="leftArrow">
            <a:avLst/>
          </a:prstGeom>
          <a:solidFill>
            <a:schemeClr val="accent1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2" name="Left Arrow 11"/>
          <p:cNvSpPr/>
          <p:nvPr/>
        </p:nvSpPr>
        <p:spPr>
          <a:xfrm>
            <a:off x="3851920" y="4531265"/>
            <a:ext cx="900100" cy="450050"/>
          </a:xfrm>
          <a:prstGeom prst="leftArrow">
            <a:avLst/>
          </a:prstGeom>
          <a:solidFill>
            <a:schemeClr val="accent1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1459189" y="4531265"/>
            <a:ext cx="2256533" cy="62370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400">
                <a:solidFill>
                  <a:srgbClr val="FFFF00"/>
                </a:solidFill>
              </a:rPr>
              <a:t>به گونه اي که آنها بتوانند واقعيت پديده را شرح دهند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1241630" y="1583795"/>
            <a:ext cx="6660741" cy="4005445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>
              <a:lnSpc>
                <a:spcPts val="6100"/>
              </a:lnSpc>
              <a:spcBef>
                <a:spcPts val="2400"/>
              </a:spcBef>
              <a:spcAft>
                <a:spcPts val="1800"/>
              </a:spcAft>
            </a:pPr>
            <a:r>
              <a:rPr lang="fa-IR" sz="2400" b="1">
                <a:solidFill>
                  <a:schemeClr val="tx1">
                    <a:lumMod val="85000"/>
                    <a:lumOff val="15000"/>
                  </a:schemeClr>
                </a:solidFill>
              </a:rPr>
              <a:t>ازديدگاه تئوري حسابداري کنوني نمي توان هيچ نوع رفتارقابل پيش بيني را توجيه کرد.</a:t>
            </a:r>
            <a:r>
              <a:t/>
            </a:r>
            <a:br/>
            <a:r>
              <a:rPr lang="fa-IR" sz="2400" b="1">
                <a:solidFill>
                  <a:srgbClr val="FFFF00"/>
                </a:solidFill>
              </a:rPr>
              <a:t>نظريه پردازي  </a:t>
            </a:r>
            <a:r>
              <a:rPr lang="fa-IR" sz="2400" b="1">
                <a:solidFill>
                  <a:srgbClr val="C20E9B"/>
                </a:solidFill>
              </a:rPr>
              <a:t>نخستين</a:t>
            </a:r>
            <a:r>
              <a:rPr lang="fa-IR" sz="2400" b="1">
                <a:solidFill>
                  <a:srgbClr val="FFFF29"/>
                </a:solidFill>
              </a:rPr>
              <a:t> </a:t>
            </a:r>
            <a:r>
              <a:rPr lang="fa-IR" sz="2400" b="1">
                <a:solidFill>
                  <a:srgbClr val="002060"/>
                </a:solidFill>
              </a:rPr>
              <a:t>گامي است  که</a:t>
            </a:r>
            <a:r>
              <a:rPr lang="fa-IR" sz="2400" b="1">
                <a:solidFill>
                  <a:srgbClr val="FFFF29"/>
                </a:solidFill>
              </a:rPr>
              <a:t> </a:t>
            </a:r>
            <a:r>
              <a:rPr lang="fa-IR" sz="2400" b="1">
                <a:solidFill>
                  <a:srgbClr val="002060"/>
                </a:solidFill>
              </a:rPr>
              <a:t>در راه </a:t>
            </a:r>
            <a:r>
              <a:rPr lang="fa-IR" sz="2400" b="1">
                <a:solidFill>
                  <a:srgbClr val="FFFF00"/>
                </a:solidFill>
              </a:rPr>
              <a:t>تدوين يک تئوري </a:t>
            </a:r>
            <a:r>
              <a:rPr lang="fa-IR" sz="2400" b="1">
                <a:solidFill>
                  <a:srgbClr val="002060"/>
                </a:solidFill>
              </a:rPr>
              <a:t>برداشته مي شود.</a:t>
            </a:r>
            <a:r>
              <a:t/>
            </a:r>
            <a:br/>
            <a:endParaRPr/>
          </a:p>
        </p:txBody>
      </p:sp>
    </p:spTree>
  </p:cSld>
  <p:clrMapOvr>
    <a:masterClrMapping/>
  </p:clrMapOvr>
  <p:transition>
    <p:cover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1376645" y="1628800"/>
            <a:ext cx="6660741" cy="3645405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>
              <a:lnSpc>
                <a:spcPts val="6100"/>
              </a:lnSpc>
              <a:spcBef>
                <a:spcPts val="2400"/>
              </a:spcBef>
              <a:spcAft>
                <a:spcPts val="1800"/>
              </a:spcAft>
            </a:pPr>
            <a:r>
              <a:rPr lang="fa-IR" sz="2000" b="1">
                <a:solidFill>
                  <a:srgbClr val="FFFF00"/>
                </a:solidFill>
              </a:rPr>
              <a:t>ولي در مرحله هاي تدوين تئوري ,گام  نظريه پردازي برداشته نميشود زيرا </a:t>
            </a:r>
            <a:r>
              <a:t/>
            </a:r>
            <a:br/>
            <a:r>
              <a:rPr lang="fa-IR" sz="2000" b="1">
                <a:solidFill>
                  <a:srgbClr val="FFFF00"/>
                </a:solidFill>
              </a:rPr>
              <a:t>1_نتيجه هاي تئوري آزمون نشده اند</a:t>
            </a:r>
            <a:r>
              <a:t/>
            </a:r>
            <a:br/>
            <a:r>
              <a:rPr lang="fa-IR" sz="2000" b="1">
                <a:solidFill>
                  <a:srgbClr val="FFFF00"/>
                </a:solidFill>
              </a:rPr>
              <a:t>2_برپايه قضاوت هاي ارزشي آزمون نشده قرار مي گيرند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1580" y="444370"/>
            <a:ext cx="7380821" cy="779385"/>
          </a:xfrm>
          <a:prstGeom prst="rect">
            <a:avLst/>
          </a:prstGeom>
          <a:gradFill rotWithShape="1">
            <a:gsLst>
              <a:gs pos="0">
                <a:schemeClr val="accent1">
                  <a:tint val="50000"/>
                  <a:satMod val="180000"/>
                  <a:lumMod val="100000"/>
                </a:schemeClr>
              </a:gs>
              <a:gs pos="40000">
                <a:schemeClr val="accent1">
                  <a:tint val="60000"/>
                  <a:satMod val="130000"/>
                  <a:lumMod val="100000"/>
                </a:schemeClr>
              </a:gs>
              <a:gs pos="100000">
                <a:schemeClr val="accent1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3200" b="1">
                <a:solidFill>
                  <a:srgbClr val="660066"/>
                </a:solidFill>
              </a:rPr>
              <a:t>روش شناسي تحقيق جهت ارائه تئوري حسابداري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41630" y="1268761"/>
            <a:ext cx="6660741" cy="4320480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 lvl="0">
              <a:defRPr/>
            </a:lvl1pPr>
          </a:lstStyle>
          <a:p>
            <a:pPr marL="714375" lvl="2" indent="-312738" algn="r">
              <a:spcBef>
                <a:spcPct val="20000"/>
              </a:spcBef>
            </a:pPr>
            <a:r>
              <a:rPr lang="fa-IR" sz="3200" b="1">
                <a:solidFill>
                  <a:srgbClr val="C00000"/>
                </a:solidFill>
                <a:latin typeface="Zar"/>
              </a:rPr>
              <a:t>1_ </a:t>
            </a:r>
            <a:r>
              <a:rPr lang="fa-IR" sz="3200" b="1">
                <a:solidFill>
                  <a:srgbClr val="C00000"/>
                </a:solidFill>
              </a:rPr>
              <a:t>استنتاجي</a:t>
            </a:r>
            <a:r>
              <a:rPr lang="fa-IR" sz="3200" b="1">
                <a:solidFill>
                  <a:srgbClr val="C00000"/>
                </a:solidFill>
                <a:latin typeface="Zar"/>
              </a:rPr>
              <a:t> </a:t>
            </a:r>
            <a:r>
              <a:rPr lang="fa-IR" sz="3200" b="1">
                <a:solidFill>
                  <a:srgbClr val="C00000"/>
                </a:solidFill>
              </a:rPr>
              <a:t>يا</a:t>
            </a:r>
            <a:r>
              <a:rPr lang="fa-IR" sz="3200" b="1">
                <a:solidFill>
                  <a:srgbClr val="C00000"/>
                </a:solidFill>
                <a:latin typeface="Zar"/>
              </a:rPr>
              <a:t> </a:t>
            </a:r>
            <a:r>
              <a:rPr lang="fa-IR" sz="3200" b="1">
                <a:solidFill>
                  <a:srgbClr val="C00000"/>
                </a:solidFill>
              </a:rPr>
              <a:t>قياسي</a:t>
            </a:r>
          </a:p>
          <a:p>
            <a:pPr marL="714375" lvl="2" indent="-312738" algn="r">
              <a:spcBef>
                <a:spcPct val="20000"/>
              </a:spcBef>
            </a:pPr>
            <a:r>
              <a:rPr lang="fa-IR" sz="3200" b="1">
                <a:solidFill>
                  <a:srgbClr val="C00000"/>
                </a:solidFill>
                <a:latin typeface="Zar"/>
              </a:rPr>
              <a:t>2_ </a:t>
            </a:r>
            <a:r>
              <a:rPr lang="fa-IR" sz="3200" b="1">
                <a:solidFill>
                  <a:srgbClr val="C00000"/>
                </a:solidFill>
              </a:rPr>
              <a:t>استقرايي</a:t>
            </a:r>
          </a:p>
          <a:p>
            <a:pPr marL="714375" lvl="2" indent="-312738" algn="r">
              <a:spcBef>
                <a:spcPct val="20000"/>
              </a:spcBef>
            </a:pPr>
            <a:r>
              <a:rPr lang="fa-IR" sz="3200" b="1">
                <a:solidFill>
                  <a:srgbClr val="C00000"/>
                </a:solidFill>
                <a:latin typeface="Zar"/>
              </a:rPr>
              <a:t>3_ </a:t>
            </a:r>
            <a:r>
              <a:rPr lang="fa-IR" sz="3200" b="1">
                <a:solidFill>
                  <a:srgbClr val="C00000"/>
                </a:solidFill>
              </a:rPr>
              <a:t>روش</a:t>
            </a:r>
            <a:r>
              <a:rPr lang="fa-IR" sz="3200" b="1">
                <a:solidFill>
                  <a:srgbClr val="C00000"/>
                </a:solidFill>
                <a:latin typeface="Zar"/>
              </a:rPr>
              <a:t> </a:t>
            </a:r>
            <a:r>
              <a:rPr lang="fa-IR" sz="3200" b="1">
                <a:solidFill>
                  <a:srgbClr val="C00000"/>
                </a:solidFill>
              </a:rPr>
              <a:t>عملي</a:t>
            </a:r>
          </a:p>
          <a:p>
            <a:pPr marL="714375" lvl="2" indent="-312738" algn="r">
              <a:spcBef>
                <a:spcPct val="20000"/>
              </a:spcBef>
            </a:pPr>
            <a:r>
              <a:rPr lang="fa-IR" sz="3200" b="1">
                <a:solidFill>
                  <a:srgbClr val="C00000"/>
                </a:solidFill>
                <a:latin typeface="Zar"/>
              </a:rPr>
              <a:t>4_ </a:t>
            </a:r>
            <a:r>
              <a:rPr lang="fa-IR" sz="3200" b="1">
                <a:solidFill>
                  <a:srgbClr val="C00000"/>
                </a:solidFill>
              </a:rPr>
              <a:t>روش</a:t>
            </a:r>
            <a:r>
              <a:rPr lang="fa-IR" sz="3200" b="1">
                <a:solidFill>
                  <a:srgbClr val="C00000"/>
                </a:solidFill>
                <a:latin typeface="Zar"/>
              </a:rPr>
              <a:t> </a:t>
            </a:r>
            <a:r>
              <a:rPr lang="fa-IR" sz="3200" b="1">
                <a:solidFill>
                  <a:srgbClr val="C00000"/>
                </a:solidFill>
              </a:rPr>
              <a:t>علمي</a:t>
            </a:r>
            <a:r>
              <a:rPr lang="fa-IR" sz="3200" b="1">
                <a:solidFill>
                  <a:srgbClr val="C00000"/>
                </a:solidFill>
                <a:latin typeface="Zar"/>
              </a:rPr>
              <a:t> </a:t>
            </a:r>
            <a:r>
              <a:rPr lang="fa-IR" sz="3200" b="1">
                <a:solidFill>
                  <a:srgbClr val="C00000"/>
                </a:solidFill>
              </a:rPr>
              <a:t>در</a:t>
            </a:r>
            <a:r>
              <a:rPr lang="fa-IR" sz="3200" b="1">
                <a:solidFill>
                  <a:srgbClr val="C00000"/>
                </a:solidFill>
                <a:latin typeface="Zar"/>
              </a:rPr>
              <a:t> </a:t>
            </a:r>
            <a:r>
              <a:rPr lang="fa-IR" sz="3200" b="1">
                <a:solidFill>
                  <a:srgbClr val="C00000"/>
                </a:solidFill>
              </a:rPr>
              <a:t>تحقيق</a:t>
            </a:r>
          </a:p>
          <a:p>
            <a:pPr marL="714375" lvl="2" indent="-312738" algn="r">
              <a:spcBef>
                <a:spcPct val="20000"/>
              </a:spcBef>
            </a:pPr>
            <a:r>
              <a:rPr lang="fa-IR" sz="3200" b="1">
                <a:solidFill>
                  <a:srgbClr val="C00000"/>
                </a:solidFill>
                <a:latin typeface="Zar"/>
              </a:rPr>
              <a:t>5_ </a:t>
            </a:r>
            <a:r>
              <a:rPr lang="fa-IR" sz="3200" b="1">
                <a:solidFill>
                  <a:srgbClr val="C00000"/>
                </a:solidFill>
              </a:rPr>
              <a:t>روش</a:t>
            </a:r>
            <a:r>
              <a:rPr lang="fa-IR" sz="3200" b="1">
                <a:solidFill>
                  <a:srgbClr val="C00000"/>
                </a:solidFill>
                <a:latin typeface="Zar"/>
              </a:rPr>
              <a:t> </a:t>
            </a:r>
            <a:r>
              <a:rPr lang="fa-IR" sz="3200" b="1">
                <a:solidFill>
                  <a:srgbClr val="C00000"/>
                </a:solidFill>
              </a:rPr>
              <a:t>اخلاقي</a:t>
            </a:r>
          </a:p>
          <a:p>
            <a:pPr marL="714375" lvl="2" indent="-312738" algn="r">
              <a:spcBef>
                <a:spcPct val="20000"/>
              </a:spcBef>
            </a:pPr>
            <a:r>
              <a:rPr lang="fa-IR" sz="3200" b="1">
                <a:solidFill>
                  <a:srgbClr val="C00000"/>
                </a:solidFill>
                <a:latin typeface="Zar"/>
              </a:rPr>
              <a:t>6_ </a:t>
            </a:r>
            <a:r>
              <a:rPr lang="fa-IR" sz="3200" b="1">
                <a:solidFill>
                  <a:srgbClr val="C00000"/>
                </a:solidFill>
              </a:rPr>
              <a:t>روش</a:t>
            </a:r>
            <a:r>
              <a:rPr lang="fa-IR" sz="3200" b="1">
                <a:solidFill>
                  <a:srgbClr val="C00000"/>
                </a:solidFill>
                <a:latin typeface="Zar"/>
              </a:rPr>
              <a:t> </a:t>
            </a:r>
            <a:r>
              <a:rPr lang="fa-IR" sz="3200" b="1">
                <a:solidFill>
                  <a:srgbClr val="C00000"/>
                </a:solidFill>
              </a:rPr>
              <a:t>رفتاري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b="1"/>
              <a:t>روش قياسي يا استنتاجي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61610" y="2119257"/>
            <a:ext cx="6975776" cy="3603813"/>
          </a:xfrm>
          <a:prstGeom prst="rect">
            <a:avLst/>
          </a:prstGeom>
          <a:gradFill rotWithShape="1">
            <a:gsLst>
              <a:gs pos="0">
                <a:schemeClr val="accent5">
                  <a:tint val="50000"/>
                  <a:satMod val="180000"/>
                  <a:lumMod val="100000"/>
                </a:schemeClr>
              </a:gs>
              <a:gs pos="40000">
                <a:schemeClr val="accent5">
                  <a:tint val="60000"/>
                  <a:satMod val="130000"/>
                  <a:lumMod val="100000"/>
                </a:schemeClr>
              </a:gs>
              <a:gs pos="100000">
                <a:schemeClr val="accent5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5"/>
            </a:solidFill>
          </a:ln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endParaRPr/>
          </a:p>
          <a:p>
            <a:pPr lvl="0"/>
            <a:r>
              <a:rPr lang="fa-IR" b="1">
                <a:solidFill>
                  <a:schemeClr val="tx2"/>
                </a:solidFill>
              </a:rPr>
              <a:t>1_تعيين هدف</a:t>
            </a:r>
          </a:p>
          <a:p>
            <a:pPr lvl="0"/>
            <a:endParaRPr lang="fa-IR" b="1">
              <a:solidFill>
                <a:schemeClr val="tx2"/>
              </a:solidFill>
            </a:endParaRPr>
          </a:p>
          <a:p>
            <a:pPr lvl="0"/>
            <a:r>
              <a:rPr lang="fa-IR" b="1">
                <a:solidFill>
                  <a:schemeClr val="tx2"/>
                </a:solidFill>
              </a:rPr>
              <a:t>2_مفروضات و تعريف ها بيان ميشوند</a:t>
            </a:r>
          </a:p>
          <a:p>
            <a:pPr lvl="0"/>
            <a:endParaRPr lang="fa-IR" b="1">
              <a:solidFill>
                <a:schemeClr val="tx2"/>
              </a:solidFill>
            </a:endParaRPr>
          </a:p>
          <a:p>
            <a:pPr lvl="0"/>
            <a:r>
              <a:rPr lang="fa-IR" b="1">
                <a:solidFill>
                  <a:schemeClr val="tx2"/>
                </a:solidFill>
              </a:rPr>
              <a:t>3_(بر مبناي تعريف ها و مفروضات)</a:t>
            </a:r>
          </a:p>
          <a:p>
            <a:pPr lvl="0" algn="l"/>
            <a:r>
              <a:rPr lang="fa-IR" b="1">
                <a:solidFill>
                  <a:schemeClr val="tx2"/>
                </a:solidFill>
              </a:rPr>
              <a:t> يک ساختار منطقي ارائه ميشود.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117145" y="683695"/>
            <a:ext cx="6965246" cy="1202485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b="1"/>
              <a:t>روش قياسي يا استنتاجي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0" y="2033845"/>
            <a:ext cx="6930771" cy="4050451"/>
          </a:xfrm>
          <a:prstGeom prst="rect">
            <a:avLst/>
          </a:prstGeom>
          <a:gradFill rotWithShape="1">
            <a:gsLst>
              <a:gs pos="0">
                <a:schemeClr val="accent5">
                  <a:tint val="50000"/>
                  <a:satMod val="180000"/>
                  <a:lumMod val="100000"/>
                </a:schemeClr>
              </a:gs>
              <a:gs pos="40000">
                <a:schemeClr val="accent5">
                  <a:tint val="60000"/>
                  <a:satMod val="130000"/>
                  <a:lumMod val="100000"/>
                </a:schemeClr>
              </a:gs>
              <a:gs pos="100000">
                <a:schemeClr val="accent5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5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1800" b="1">
                <a:solidFill>
                  <a:srgbClr val="FF0000"/>
                </a:solidFill>
              </a:rPr>
              <a:t>1_تعيين هدف</a:t>
            </a:r>
          </a:p>
          <a:p>
            <a:pPr lvl="0"/>
            <a:r>
              <a:rPr lang="fa-IR" sz="1800" b="1">
                <a:solidFill>
                  <a:srgbClr val="7030A0"/>
                </a:solidFill>
              </a:rPr>
              <a:t>2_مفروضات و تعريف ها بيان ميشوند</a:t>
            </a:r>
          </a:p>
          <a:p>
            <a:pPr lvl="0"/>
            <a:r>
              <a:rPr lang="fa-IR" sz="1800" b="1">
                <a:solidFill>
                  <a:srgbClr val="3333CC"/>
                </a:solidFill>
              </a:rPr>
              <a:t>3_بر مبناي تعريف ها و مفروضات يک ساختار منطقي ارائه ميشود.</a:t>
            </a:r>
          </a:p>
          <a:p>
            <a:pPr marL="136525" lvl="0" indent="0">
              <a:buNone/>
            </a:pPr>
            <a:endParaRPr lang="fa-IR" sz="1800" b="1">
              <a:solidFill>
                <a:srgbClr val="3333CC"/>
              </a:solidFill>
            </a:endParaRPr>
          </a:p>
          <a:p>
            <a:pPr marL="136525" lvl="0" indent="0" algn="ctr">
              <a:buNone/>
            </a:pPr>
            <a:r>
              <a:rPr lang="fa-IR" sz="2400" b="1">
                <a:solidFill>
                  <a:schemeClr val="tx1">
                    <a:lumMod val="10000"/>
                  </a:schemeClr>
                </a:solidFill>
              </a:rPr>
              <a:t>بايد ساختاري ارائه شود که :</a:t>
            </a:r>
          </a:p>
          <a:p>
            <a:pPr marL="136525" lvl="0" indent="0" algn="ctr">
              <a:buNone/>
            </a:pPr>
            <a:endParaRPr lang="fa-IR" sz="2400" b="1">
              <a:solidFill>
                <a:schemeClr val="tx1">
                  <a:lumMod val="10000"/>
                </a:schemeClr>
              </a:solidFill>
            </a:endParaRPr>
          </a:p>
          <a:p>
            <a:pPr lvl="0"/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0000"/>
                </a:solidFill>
              </a:rPr>
              <a:t>1_ در برگيرنده ي هدفهاي حسابداري </a:t>
            </a:r>
          </a:p>
          <a:p>
            <a:pPr lvl="0"/>
            <a:r>
              <a:rPr lang="fa-IR" sz="2000" b="1">
                <a:solidFill>
                  <a:srgbClr val="7030A0"/>
                </a:solidFill>
              </a:rPr>
              <a:t>2_  محيطي که حسابداري در آن به اجرا در مي آيد, تعريف ها و مفروضات سيستم و شيوه هاي اجرايي بيان شود </a:t>
            </a:r>
          </a:p>
          <a:p>
            <a:pPr lvl="0"/>
            <a:r>
              <a:rPr lang="fa-IR" sz="2000" b="1">
                <a:solidFill>
                  <a:srgbClr val="3333CC"/>
                </a:solidFill>
              </a:rPr>
              <a:t>3_ همه آنها(مفروضات سيستم و شيوه هاي اجرايي) بايد در يک الگوي منطقي قرار گيرند.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1202485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b="1"/>
              <a:t>روش قياسي يا استنتاجي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2119257"/>
            <a:ext cx="6840761" cy="3603813"/>
          </a:xfrm>
          <a:prstGeom prst="rect">
            <a:avLst/>
          </a:prstGeom>
          <a:gradFill rotWithShape="1">
            <a:gsLst>
              <a:gs pos="0">
                <a:schemeClr val="accent5">
                  <a:tint val="50000"/>
                  <a:satMod val="180000"/>
                  <a:lumMod val="100000"/>
                </a:schemeClr>
              </a:gs>
              <a:gs pos="40000">
                <a:schemeClr val="accent5">
                  <a:tint val="60000"/>
                  <a:satMod val="130000"/>
                  <a:lumMod val="100000"/>
                </a:schemeClr>
              </a:gs>
              <a:gs pos="100000">
                <a:schemeClr val="accent5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5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 b="1">
                <a:solidFill>
                  <a:srgbClr val="C00000"/>
                </a:solidFill>
              </a:rPr>
              <a:t>پايايي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chemeClr val="tx1"/>
                </a:solidFill>
              </a:rPr>
              <a:t>تئوري حسابداري که بدين طريق ارائه ميشود تا حد زيادي به </a:t>
            </a:r>
            <a:r>
              <a:rPr lang="fa-IR" b="1">
                <a:solidFill>
                  <a:srgbClr val="C00000"/>
                </a:solidFill>
              </a:rPr>
              <a:t>توانايي پژوهشگر </a:t>
            </a:r>
            <a:r>
              <a:rPr lang="fa-IR" b="1">
                <a:solidFill>
                  <a:schemeClr val="tx1"/>
                </a:solidFill>
              </a:rPr>
              <a:t>بستگي دارد.</a:t>
            </a:r>
          </a:p>
          <a:p>
            <a:pPr marL="0" lvl="0" indent="0">
              <a:buNone/>
            </a:pPr>
            <a:endParaRPr lang="fa-IR" b="1">
              <a:solidFill>
                <a:schemeClr val="tx1"/>
              </a:solidFill>
            </a:endParaRPr>
          </a:p>
          <a:p>
            <a:pPr lvl="0"/>
            <a:r>
              <a:rPr lang="fa-IR" b="1">
                <a:solidFill>
                  <a:schemeClr val="bg2">
                    <a:lumMod val="50000"/>
                  </a:schemeClr>
                </a:solidFill>
              </a:rPr>
              <a:t>اگر پژوهشگر در مورد </a:t>
            </a:r>
          </a:p>
          <a:p>
            <a:pPr lvl="0"/>
            <a:r>
              <a:rPr lang="fa-IR" b="1">
                <a:solidFill>
                  <a:schemeClr val="bg2">
                    <a:lumMod val="50000"/>
                  </a:schemeClr>
                </a:solidFill>
              </a:rPr>
              <a:t>هدف محيط يا شيوه اجراي روشها براي دستيابي</a:t>
            </a:r>
          </a:p>
          <a:p>
            <a:pPr lvl="0"/>
            <a:r>
              <a:rPr lang="fa-IR" b="1">
                <a:solidFill>
                  <a:schemeClr val="bg2">
                    <a:lumMod val="50000"/>
                  </a:schemeClr>
                </a:solidFill>
              </a:rPr>
              <a:t>به هدف خطا کند</a:t>
            </a:r>
          </a:p>
          <a:p>
            <a:pPr lvl="0" algn="l"/>
            <a:r>
              <a:rPr lang="fa-IR" b="1">
                <a:solidFill>
                  <a:schemeClr val="bg2">
                    <a:lumMod val="50000"/>
                  </a:schemeClr>
                </a:solidFill>
              </a:rPr>
              <a:t>نتيجه نيز غلط خواهد شد.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1202485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b="1"/>
              <a:t>روش قياسي يا استنتاجي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96626" y="2119257"/>
            <a:ext cx="6750750" cy="3603813"/>
          </a:xfrm>
          <a:prstGeom prst="rect">
            <a:avLst/>
          </a:prstGeom>
          <a:gradFill rotWithShape="1">
            <a:gsLst>
              <a:gs pos="0">
                <a:schemeClr val="accent5">
                  <a:tint val="50000"/>
                  <a:satMod val="180000"/>
                  <a:lumMod val="100000"/>
                </a:schemeClr>
              </a:gs>
              <a:gs pos="40000">
                <a:schemeClr val="accent5">
                  <a:tint val="60000"/>
                  <a:satMod val="130000"/>
                  <a:lumMod val="100000"/>
                </a:schemeClr>
              </a:gs>
              <a:gs pos="100000">
                <a:schemeClr val="accent5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5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 b="1">
                <a:solidFill>
                  <a:srgbClr val="C00000"/>
                </a:solidFill>
              </a:rPr>
              <a:t>پايايي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chemeClr val="accent2">
                    <a:lumMod val="60000"/>
                    <a:lumOff val="40000"/>
                  </a:schemeClr>
                </a:solidFill>
              </a:rPr>
              <a:t>تئوري حسابداري که بدين طريق ارائه ميشود تا حد زيادي به </a:t>
            </a:r>
            <a:r>
              <a:rPr lang="fa-IR" b="1">
                <a:solidFill>
                  <a:srgbClr val="C00000"/>
                </a:solidFill>
              </a:rPr>
              <a:t>توانايي پژوهشگر </a:t>
            </a:r>
            <a:r>
              <a:rPr lang="fa-IR" b="1">
                <a:solidFill>
                  <a:schemeClr val="accent2">
                    <a:lumMod val="60000"/>
                    <a:lumOff val="40000"/>
                  </a:schemeClr>
                </a:solidFill>
              </a:rPr>
              <a:t>بستگي دارد.</a:t>
            </a:r>
          </a:p>
          <a:p>
            <a:pPr lvl="0" algn="ctr"/>
            <a:endParaRPr lang="fa-IR" b="1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lvl="0"/>
            <a:endParaRPr lang="fa-IR" b="1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lvl="0"/>
            <a:r>
              <a:rPr lang="fa-IR" b="1">
                <a:solidFill>
                  <a:schemeClr val="bg2">
                    <a:lumMod val="50000"/>
                  </a:schemeClr>
                </a:solidFill>
              </a:rPr>
              <a:t>پژوهشگر بايد بتواند </a:t>
            </a:r>
          </a:p>
          <a:p>
            <a:pPr lvl="0" algn="ctr"/>
            <a:r>
              <a:rPr lang="fa-IR" b="1">
                <a:solidFill>
                  <a:schemeClr val="bg2">
                    <a:lumMod val="50000"/>
                  </a:schemeClr>
                </a:solidFill>
              </a:rPr>
              <a:t>اجزاي مختلف تشکيل دهنده ي فرآيند حسابداري را به يک روش منطقي شناسايي و</a:t>
            </a:r>
          </a:p>
          <a:p>
            <a:pPr lvl="0" algn="l"/>
            <a:r>
              <a:rPr lang="fa-IR" b="1">
                <a:solidFill>
                  <a:schemeClr val="bg2">
                    <a:lumMod val="50000"/>
                  </a:schemeClr>
                </a:solidFill>
              </a:rPr>
              <a:t>آنها را به يکديگر مرتبط سازد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b="1"/>
              <a:t>روش قياسي يا استنتاجي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0" y="2119257"/>
            <a:ext cx="6885766" cy="3603813"/>
          </a:xfrm>
          <a:prstGeom prst="rect">
            <a:avLst/>
          </a:prstGeom>
          <a:gradFill rotWithShape="1">
            <a:gsLst>
              <a:gs pos="0">
                <a:schemeClr val="accent5">
                  <a:tint val="50000"/>
                  <a:satMod val="180000"/>
                  <a:lumMod val="100000"/>
                </a:schemeClr>
              </a:gs>
              <a:gs pos="40000">
                <a:schemeClr val="accent5">
                  <a:tint val="60000"/>
                  <a:satMod val="130000"/>
                  <a:lumMod val="100000"/>
                </a:schemeClr>
              </a:gs>
              <a:gs pos="100000">
                <a:schemeClr val="accent5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5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 sz="6000" b="1"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از کل به جزء</a:t>
            </a:r>
            <a:r>
              <a:rPr lang="fa-IR" sz="6000" b="1"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 Titr"/>
              </a:rPr>
              <a:t> 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charRg st="1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charRg st="1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charRg st="1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charRg st="1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lt1"/>
          </a:solidFill>
          <a:ln w="15875" cap="flat">
            <a:solidFill>
              <a:schemeClr val="accent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chemeClr val="accent2"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روش استقرايي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0" y="2119257"/>
            <a:ext cx="6930771" cy="3603813"/>
          </a:xfrm>
          <a:prstGeom prst="rect">
            <a:avLst/>
          </a:prstGeom>
          <a:solidFill>
            <a:srgbClr val="C20E9B"/>
          </a:solidFill>
          <a:ln w="25400" cap="flat">
            <a:solidFill>
              <a:schemeClr val="lt1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600" b="1">
                <a:solidFill>
                  <a:schemeClr val="tx2">
                    <a:lumMod val="20000"/>
                    <a:lumOff val="80000"/>
                  </a:schemeClr>
                </a:solidFill>
              </a:rPr>
              <a:t>بر مشاهدات </a:t>
            </a:r>
          </a:p>
          <a:p>
            <a:pPr lvl="0" algn="ctr"/>
            <a:r>
              <a:rPr lang="fa-IR" sz="3600" b="1">
                <a:solidFill>
                  <a:schemeClr val="tx2">
                    <a:lumMod val="20000"/>
                    <a:lumOff val="80000"/>
                  </a:schemeClr>
                </a:solidFill>
              </a:rPr>
              <a:t>و نتيجه گيري از اين مشاهدات </a:t>
            </a:r>
          </a:p>
          <a:p>
            <a:pPr lvl="0" algn="l"/>
            <a:r>
              <a:rPr lang="fa-IR" sz="3600" b="1">
                <a:solidFill>
                  <a:schemeClr val="tx2">
                    <a:lumMod val="20000"/>
                    <a:lumOff val="80000"/>
                  </a:schemeClr>
                </a:solidFill>
              </a:rPr>
              <a:t>تاکيد ميشود.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lt1"/>
          </a:solidFill>
          <a:ln w="15875" cap="flat">
            <a:solidFill>
              <a:schemeClr val="accent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600" b="1">
                <a:solidFill>
                  <a:schemeClr val="accent2"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روش استقرايي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61610" y="2185264"/>
            <a:ext cx="6975776" cy="1423755"/>
          </a:xfrm>
          <a:prstGeom prst="rect">
            <a:avLst/>
          </a:prstGeom>
          <a:solidFill>
            <a:schemeClr val="accent1"/>
          </a:solidFill>
          <a:ln w="15875" cap="flat">
            <a:solidFill>
              <a:schemeClr val="accent4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 sz="5400" b="1"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از جزء به کل رفتن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16605" y="3789040"/>
            <a:ext cx="7155796" cy="1980221"/>
          </a:xfrm>
          <a:prstGeom prst="rect">
            <a:avLst/>
          </a:prstGeom>
          <a:solidFill>
            <a:srgbClr val="C20E9B"/>
          </a:solidFill>
        </p:spPr>
        <p:txBody>
          <a:bodyPr/>
          <a:lstStyle>
            <a:lvl1pPr marL="546100" lvl="0" indent="-411163" algn="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sz="2800">
                <a:solidFill>
                  <a:schemeClr val="tx1"/>
                </a:solidFill>
                <a:latin typeface="Zar"/>
              </a:defRPr>
            </a:lvl1pPr>
          </a:lstStyle>
          <a:p>
            <a:pPr lvl="0"/>
            <a:r>
              <a:rPr lang="fa-IR" sz="4000" b="1">
                <a:solidFill>
                  <a:schemeClr val="tx2">
                    <a:lumMod val="20000"/>
                    <a:lumOff val="80000"/>
                  </a:schemeClr>
                </a:solidFill>
              </a:rPr>
              <a:t>پژوهشگر بر اساس مشاهدات محدود در شرايط خاص در صدد برمي آيد آنها را به کل جامعه تعميم دهد.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16605" y="817582"/>
            <a:ext cx="7155796" cy="1202485"/>
          </a:xfrm>
          <a:prstGeom prst="rect">
            <a:avLst/>
          </a:prstGeom>
          <a:solidFill>
            <a:srgbClr val="3333CC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FF9933"/>
                </a:solidFill>
              </a:rPr>
              <a:t>روش عملي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16605" y="2119257"/>
            <a:ext cx="7200801" cy="3603813"/>
          </a:xfrm>
          <a:prstGeom prst="rect">
            <a:avLst/>
          </a:prstGeom>
          <a:solidFill>
            <a:srgbClr val="FFC000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 b="1">
                <a:solidFill>
                  <a:srgbClr val="7030A0"/>
                </a:solidFill>
              </a:rPr>
              <a:t>پس از تعريف مسئله , </a:t>
            </a:r>
          </a:p>
          <a:p>
            <a:pPr lvl="0" algn="ctr"/>
            <a:r>
              <a:rPr lang="fa-IR" sz="3200" b="1">
                <a:solidFill>
                  <a:srgbClr val="7030A0"/>
                </a:solidFill>
              </a:rPr>
              <a:t>پژوهشگر در صدد بر مي آيد که </a:t>
            </a:r>
          </a:p>
          <a:p>
            <a:pPr lvl="0" algn="l"/>
            <a:r>
              <a:rPr lang="fa-IR" sz="3200" b="1">
                <a:solidFill>
                  <a:srgbClr val="7030A0"/>
                </a:solidFill>
              </a:rPr>
              <a:t>يک راه حل سود مند بيابد</a:t>
            </a:r>
          </a:p>
          <a:p>
            <a:pPr lvl="0" algn="ctr"/>
            <a:endParaRPr lang="fa-IR" sz="3200" b="1">
              <a:solidFill>
                <a:srgbClr val="7030A0"/>
              </a:solidFill>
            </a:endParaRPr>
          </a:p>
          <a:p>
            <a:pPr lvl="0" algn="ctr"/>
            <a:r>
              <a:rPr lang="fa-IR" sz="3200" b="1">
                <a:solidFill>
                  <a:schemeClr val="tx2">
                    <a:lumMod val="50000"/>
                  </a:schemeClr>
                </a:solidFill>
              </a:rPr>
              <a:t>يعني راهي که بتوان بدان وسيله اين مسئله را حل کرد  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3333CC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روش عملي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2119257"/>
            <a:ext cx="6930771" cy="3785019"/>
          </a:xfrm>
          <a:prstGeom prst="rect">
            <a:avLst/>
          </a:prstGeom>
          <a:solidFill>
            <a:srgbClr val="FFC000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2800" b="1">
                <a:solidFill>
                  <a:srgbClr val="C00000"/>
                </a:solidFill>
              </a:rPr>
              <a:t>عيوب اين روش :</a:t>
            </a:r>
          </a:p>
          <a:p>
            <a:pPr lvl="0"/>
            <a:r>
              <a:rPr lang="fa-IR" sz="2800" b="1">
                <a:solidFill>
                  <a:srgbClr val="7030A0"/>
                </a:solidFill>
              </a:rPr>
              <a:t>راه حل پيدا شده هميشه مطلوب نيست</a:t>
            </a:r>
          </a:p>
          <a:p>
            <a:pPr lvl="0"/>
            <a:r>
              <a:rPr lang="fa-IR" sz="2800" b="1">
                <a:solidFill>
                  <a:srgbClr val="7030A0"/>
                </a:solidFill>
              </a:rPr>
              <a:t>به هدفي معين و ازپيش تعيين شده نمي انجامد</a:t>
            </a:r>
          </a:p>
          <a:p>
            <a:pPr lvl="0"/>
            <a:r>
              <a:rPr lang="fa-IR" sz="2800" b="1">
                <a:solidFill>
                  <a:srgbClr val="7030A0"/>
                </a:solidFill>
              </a:rPr>
              <a:t>يک راه حل موقتي يا آزمايشي براي حل مسئله مربوطه ميباشد</a:t>
            </a:r>
          </a:p>
          <a:p>
            <a:pPr lvl="0"/>
            <a:r>
              <a:rPr lang="fa-IR" sz="2800" b="1">
                <a:solidFill>
                  <a:srgbClr val="7030A0"/>
                </a:solidFill>
              </a:rPr>
              <a:t>راهي است که همواره ديگران پيموده اند و اين رضايت بخش نيست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3333CC"/>
          </a:solidFill>
          <a:ln w="15875" cap="flat">
            <a:solidFill>
              <a:schemeClr val="accent4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روش عملي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0" y="2213866"/>
            <a:ext cx="6930771" cy="3510390"/>
          </a:xfrm>
          <a:prstGeom prst="rect">
            <a:avLst/>
          </a:prstGeom>
          <a:solidFill>
            <a:srgbClr val="FFC000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 algn="ctr"/>
            <a:endParaRPr/>
          </a:p>
          <a:p>
            <a:pPr lvl="0" algn="ctr"/>
            <a:r>
              <a:rPr lang="fa-IR" sz="3600" b="1" cap="all">
                <a:solidFill>
                  <a:srgbClr val="7030A0"/>
                </a:solidFill>
              </a:rPr>
              <a:t>هدفي که ميتوان به آن دست يافت </a:t>
            </a:r>
          </a:p>
          <a:p>
            <a:pPr lvl="0" algn="ctr"/>
            <a:r>
              <a:rPr lang="fa-IR" sz="3600" b="1" cap="all">
                <a:solidFill>
                  <a:srgbClr val="7030A0"/>
                </a:solidFill>
              </a:rPr>
              <a:t>يک راه حل کارساز  براي حل مسئله است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3333CC"/>
          </a:solidFill>
          <a:ln w="15875" cap="flat">
            <a:solidFill>
              <a:schemeClr val="accent2">
                <a:shade val="50000"/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FF9933"/>
                </a:solidFill>
              </a:rPr>
              <a:t>روش عملي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2119257"/>
            <a:ext cx="6975776" cy="3603813"/>
          </a:xfrm>
          <a:prstGeom prst="rect">
            <a:avLst/>
          </a:prstGeom>
          <a:solidFill>
            <a:srgbClr val="FFC000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0" lvl="0" indent="0" algn="ctr">
              <a:buNone/>
            </a:pPr>
            <a:endParaRPr/>
          </a:p>
          <a:p>
            <a:pPr lvl="0" algn="ctr"/>
            <a:r>
              <a:rPr lang="fa-IR" sz="4800" b="1">
                <a:solidFill>
                  <a:srgbClr val="7030A0"/>
                </a:solidFill>
              </a:rPr>
              <a:t>روش </a:t>
            </a:r>
            <a:r>
              <a:rPr lang="fa-IR" sz="4800" b="1">
                <a:solidFill>
                  <a:srgbClr val="FF0066"/>
                </a:solidFill>
              </a:rPr>
              <a:t>عملي</a:t>
            </a:r>
            <a:r>
              <a:rPr lang="fa-IR" sz="4800" b="1">
                <a:solidFill>
                  <a:srgbClr val="7030A0"/>
                </a:solidFill>
              </a:rPr>
              <a:t> بر پايه </a:t>
            </a:r>
          </a:p>
          <a:p>
            <a:pPr lvl="0" algn="ctr"/>
            <a:r>
              <a:rPr lang="fa-IR" sz="4800" b="1">
                <a:solidFill>
                  <a:srgbClr val="7030A0"/>
                </a:solidFill>
              </a:rPr>
              <a:t>مفهوم </a:t>
            </a:r>
            <a:r>
              <a:rPr lang="fa-IR" sz="4800" b="1">
                <a:solidFill>
                  <a:srgbClr val="FF0066"/>
                </a:solidFill>
              </a:rPr>
              <a:t>سودمندي</a:t>
            </a:r>
            <a:r>
              <a:rPr lang="fa-IR" sz="4800" b="1">
                <a:solidFill>
                  <a:srgbClr val="7030A0"/>
                </a:solidFill>
              </a:rPr>
              <a:t> قرار دارد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3333CC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600" b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روش عملي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6" y="2119257"/>
            <a:ext cx="6930770" cy="3603813"/>
          </a:xfrm>
          <a:prstGeom prst="rect">
            <a:avLst/>
          </a:prstGeom>
          <a:solidFill>
            <a:srgbClr val="FFC000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 algn="ctr"/>
            <a:endParaRPr/>
          </a:p>
          <a:p>
            <a:pPr lvl="0" algn="ctr"/>
            <a:r>
              <a:rPr lang="fa-IR" sz="3600" b="1">
                <a:solidFill>
                  <a:srgbClr val="C20E9B"/>
                </a:solidFill>
              </a:rPr>
              <a:t>در حسابداري بيشتر</a:t>
            </a:r>
          </a:p>
          <a:p>
            <a:pPr lvl="0" algn="ctr"/>
            <a:r>
              <a:rPr lang="fa-IR" sz="4400" b="1">
                <a:solidFill>
                  <a:srgbClr val="FF0000"/>
                </a:solidFill>
              </a:rPr>
              <a:t> اصول و سيستم ها</a:t>
            </a:r>
          </a:p>
          <a:p>
            <a:pPr lvl="0" algn="ctr"/>
            <a:r>
              <a:rPr lang="fa-IR" sz="4400" b="1">
                <a:solidFill>
                  <a:srgbClr val="FF0000"/>
                </a:solidFill>
              </a:rPr>
              <a:t> </a:t>
            </a:r>
            <a:r>
              <a:rPr lang="fa-IR" sz="3600" b="1">
                <a:solidFill>
                  <a:srgbClr val="C20E9B"/>
                </a:solidFill>
              </a:rPr>
              <a:t>بر پايه روش </a:t>
            </a:r>
            <a:r>
              <a:rPr lang="fa-IR" sz="4400" b="1">
                <a:solidFill>
                  <a:srgbClr val="FF0000"/>
                </a:solidFill>
              </a:rPr>
              <a:t>عملي</a:t>
            </a:r>
            <a:r>
              <a:rPr lang="fa-IR" sz="4400" b="1">
                <a:solidFill>
                  <a:srgbClr val="C20E9B"/>
                </a:solidFill>
              </a:rPr>
              <a:t> </a:t>
            </a:r>
            <a:r>
              <a:rPr lang="fa-IR" sz="3600" b="1">
                <a:solidFill>
                  <a:srgbClr val="C20E9B"/>
                </a:solidFill>
              </a:rPr>
              <a:t>قرار دارند.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3333CC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 cap="all">
                <a:solidFill>
                  <a:schemeClr val="accent1"/>
                </a:solidFill>
              </a:rPr>
              <a:t>روش عملي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2258870"/>
            <a:ext cx="6975776" cy="3195355"/>
          </a:xfrm>
          <a:prstGeom prst="rect">
            <a:avLst/>
          </a:prstGeom>
          <a:solidFill>
            <a:srgbClr val="FFC000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 sz="3200" b="1">
                <a:solidFill>
                  <a:srgbClr val="C20E9B"/>
                </a:solidFill>
              </a:rPr>
              <a:t>علي الخصوص در چه زماني اين روش رضايت بخش نيست ؟</a:t>
            </a:r>
          </a:p>
          <a:p>
            <a:pPr marL="0" lvl="0" indent="0" algn="ctr">
              <a:buNone/>
            </a:pPr>
            <a:endParaRPr lang="fa-IR" sz="3200" b="1">
              <a:solidFill>
                <a:srgbClr val="C20E9B"/>
              </a:solidFill>
            </a:endParaRPr>
          </a:p>
          <a:p>
            <a:pPr lvl="0" algn="ctr"/>
            <a:r>
              <a:rPr lang="fa-IR" sz="3200" b="1">
                <a:solidFill>
                  <a:srgbClr val="C20E9B"/>
                </a:solidFill>
              </a:rPr>
              <a:t>زماني که از </a:t>
            </a:r>
            <a:r>
              <a:rPr lang="fa-IR" sz="3200" b="1">
                <a:solidFill>
                  <a:srgbClr val="0070C0"/>
                </a:solidFill>
              </a:rPr>
              <a:t>ديدگاه قانون </a:t>
            </a:r>
            <a:r>
              <a:rPr lang="fa-IR" sz="3200" b="1">
                <a:solidFill>
                  <a:srgbClr val="C20E9B"/>
                </a:solidFill>
              </a:rPr>
              <a:t>پرسشهايي مطرح ميشود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3333CC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 cap="all">
                <a:solidFill>
                  <a:schemeClr val="accent1"/>
                </a:solidFill>
              </a:rPr>
              <a:t>روش عملي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96625" y="2258870"/>
            <a:ext cx="6795756" cy="3195355"/>
          </a:xfrm>
          <a:prstGeom prst="rect">
            <a:avLst/>
          </a:prstGeom>
          <a:solidFill>
            <a:srgbClr val="FFC000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 sz="3200" b="1">
                <a:solidFill>
                  <a:srgbClr val="C20E9B"/>
                </a:solidFill>
              </a:rPr>
              <a:t>به چه دليل روش عملي مورد استفاده قرار گرفت؟</a:t>
            </a:r>
          </a:p>
          <a:p>
            <a:pPr marL="0" lvl="0" indent="0" algn="ctr">
              <a:buNone/>
            </a:pPr>
            <a:endParaRPr lang="fa-IR" sz="3200" b="1">
              <a:solidFill>
                <a:srgbClr val="C20E9B"/>
              </a:solidFill>
            </a:endParaRPr>
          </a:p>
          <a:p>
            <a:pPr lvl="0" algn="ctr"/>
            <a:r>
              <a:rPr lang="fa-IR" sz="3200" b="1">
                <a:solidFill>
                  <a:srgbClr val="FF0066"/>
                </a:solidFill>
              </a:rPr>
              <a:t>راهي است که همواره ديگران پيموده اند (دليل قانع کننده اي نيست)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817582"/>
            <a:ext cx="7032373" cy="1202485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روش علمي در تحقيق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2119257"/>
            <a:ext cx="7020781" cy="38750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2000" b="1">
                <a:solidFill>
                  <a:srgbClr val="002060"/>
                </a:solidFill>
              </a:rPr>
              <a:t>براي علوم فيزيک و طبيعي ارائه شده نه براي علوم اجتماعي(مثل حسابداري)</a:t>
            </a:r>
          </a:p>
          <a:p>
            <a:pPr marL="0" lvl="0" indent="0">
              <a:buNone/>
            </a:pPr>
            <a:endParaRPr lang="fa-IR" sz="2000" b="1">
              <a:solidFill>
                <a:srgbClr val="002060"/>
              </a:solidFill>
            </a:endParaRPr>
          </a:p>
          <a:p>
            <a:pPr lvl="0"/>
            <a:r>
              <a:rPr lang="fa-IR" sz="2000" b="1">
                <a:solidFill>
                  <a:srgbClr val="0070C0"/>
                </a:solidFill>
              </a:rPr>
              <a:t>در مورد کاربردروش شناسي تحقيق در حسابداري محدوديتهايي وجود دارد </a:t>
            </a:r>
          </a:p>
          <a:p>
            <a:pPr marL="0" lvl="0" indent="0">
              <a:buNone/>
            </a:pPr>
            <a:r>
              <a:rPr lang="fa-IR" sz="2000" b="1">
                <a:solidFill>
                  <a:srgbClr val="0070C0"/>
                </a:solidFill>
              </a:rPr>
              <a:t> بعضي از متغيرها را نمي توان ثابت نگه داشت مثلا اعمال نفوذ برخي افراد و عوامل اقتصادي</a:t>
            </a:r>
          </a:p>
          <a:p>
            <a:pPr marL="0" lvl="0" indent="0">
              <a:buNone/>
            </a:pPr>
            <a:endParaRPr lang="fa-IR" sz="2000" b="1">
              <a:solidFill>
                <a:srgbClr val="0070C0"/>
              </a:solidFill>
            </a:endParaRPr>
          </a:p>
          <a:p>
            <a:pPr lvl="0"/>
            <a:r>
              <a:rPr lang="fa-IR" sz="2000" b="1">
                <a:solidFill>
                  <a:srgbClr val="002060"/>
                </a:solidFill>
              </a:rPr>
              <a:t>ولي در نهايت</a:t>
            </a:r>
            <a:r>
              <a:rPr lang="fa-IR" sz="2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fa-IR" sz="2000" b="1">
                <a:solidFill>
                  <a:srgbClr val="002060"/>
                </a:solidFill>
              </a:rPr>
              <a:t>ميتواند</a:t>
            </a:r>
            <a:r>
              <a:rPr lang="fa-IR" sz="2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a-IR" sz="2000" b="1">
                <a:solidFill>
                  <a:srgbClr val="FF0000"/>
                </a:solidFill>
              </a:rPr>
              <a:t>ديدگاهي سودمند </a:t>
            </a:r>
            <a:r>
              <a:rPr lang="fa-IR" sz="2000" b="1">
                <a:solidFill>
                  <a:srgbClr val="002060"/>
                </a:solidFill>
              </a:rPr>
              <a:t>درباره</a:t>
            </a:r>
            <a:r>
              <a:rPr lang="fa-IR" sz="2000" b="1">
                <a:solidFill>
                  <a:srgbClr val="FF535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a-IR" sz="2000" b="1">
                <a:solidFill>
                  <a:srgbClr val="FF0000"/>
                </a:solidFill>
              </a:rPr>
              <a:t>روشي</a:t>
            </a:r>
            <a:r>
              <a:rPr lang="fa-IR" sz="2000" b="1">
                <a:solidFill>
                  <a:srgbClr val="FF535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ارائه</a:t>
            </a:r>
            <a:r>
              <a:rPr lang="fa-IR" sz="2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کند</a:t>
            </a:r>
            <a:r>
              <a:rPr lang="fa-IR" sz="2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که</a:t>
            </a:r>
            <a:r>
              <a:rPr lang="fa-IR" sz="2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a-IR" sz="2000" b="1">
                <a:solidFill>
                  <a:srgbClr val="FF0000"/>
                </a:solidFill>
              </a:rPr>
              <a:t>تحقيق </a:t>
            </a:r>
            <a:r>
              <a:rPr lang="fa-IR" sz="2000" b="1">
                <a:solidFill>
                  <a:srgbClr val="002060"/>
                </a:solidFill>
              </a:rPr>
              <a:t>بايد انجام شود 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lt1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روش علمي در تحقيق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2119257"/>
            <a:ext cx="6930771" cy="39650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2000" lnSpcReduction="10000"/>
          </a:bodyPr>
          <a:lstStyle>
            <a:lvl1pPr lvl="0">
              <a:defRPr/>
            </a:lvl1pPr>
          </a:lstStyle>
          <a:p>
            <a:pPr lvl="0" algn="ctr"/>
            <a:r>
              <a:rPr lang="fa-IR" sz="3100" b="1">
                <a:solidFill>
                  <a:srgbClr val="009900"/>
                </a:solidFill>
              </a:rPr>
              <a:t>پنج گام  </a:t>
            </a:r>
            <a:r>
              <a:rPr lang="fa-IR" sz="3100" b="1">
                <a:solidFill>
                  <a:srgbClr val="002060"/>
                </a:solidFill>
              </a:rPr>
              <a:t>براي اجراي تحقيق به روش علمي:</a:t>
            </a:r>
          </a:p>
          <a:p>
            <a:pPr lvl="0"/>
            <a:endParaRPr lang="fa-IR" sz="3100" b="1">
              <a:solidFill>
                <a:srgbClr val="002060"/>
              </a:solidFill>
            </a:endParaRPr>
          </a:p>
          <a:p>
            <a:pPr lvl="0"/>
            <a:r>
              <a:rPr lang="fa-IR" sz="2600" b="1">
                <a:solidFill>
                  <a:srgbClr val="3333CC"/>
                </a:solidFill>
              </a:rPr>
              <a:t>1_ شناسايي و بيان مسئله اي که بايد مورد تحقيق قرار گيرد</a:t>
            </a:r>
          </a:p>
          <a:p>
            <a:pPr lvl="0"/>
            <a:endParaRPr lang="fa-IR" sz="2600" b="1">
              <a:solidFill>
                <a:srgbClr val="3333CC"/>
              </a:solidFill>
            </a:endParaRPr>
          </a:p>
          <a:p>
            <a:pPr lvl="0"/>
            <a:r>
              <a:rPr lang="fa-IR" sz="2600" b="1">
                <a:solidFill>
                  <a:srgbClr val="002060"/>
                </a:solidFill>
              </a:rPr>
              <a:t>2_ بيان فرضيه هايي که بايد آزمون کرد</a:t>
            </a:r>
          </a:p>
          <a:p>
            <a:pPr marL="0" lvl="0" indent="0">
              <a:buNone/>
            </a:pPr>
            <a:endParaRPr lang="fa-IR" sz="2600" b="1">
              <a:solidFill>
                <a:srgbClr val="002060"/>
              </a:solidFill>
            </a:endParaRPr>
          </a:p>
          <a:p>
            <a:pPr lvl="0"/>
            <a:r>
              <a:rPr lang="fa-IR" sz="2600" b="1">
                <a:solidFill>
                  <a:srgbClr val="3333CC"/>
                </a:solidFill>
              </a:rPr>
              <a:t>3_ جمع آوري داده ها براي آزمون فرضيه ها</a:t>
            </a:r>
          </a:p>
          <a:p>
            <a:pPr lvl="0"/>
            <a:endParaRPr lang="fa-IR" sz="2600" b="1">
              <a:solidFill>
                <a:srgbClr val="3333CC"/>
              </a:solidFill>
            </a:endParaRPr>
          </a:p>
          <a:p>
            <a:pPr lvl="0"/>
            <a:r>
              <a:rPr lang="fa-IR" sz="2600" b="1">
                <a:solidFill>
                  <a:srgbClr val="002060"/>
                </a:solidFill>
              </a:rPr>
              <a:t>4_ تجزيه و تحليل و برآوردها در رابطه با اين فرضيه ها</a:t>
            </a:r>
          </a:p>
          <a:p>
            <a:pPr lvl="0"/>
            <a:endParaRPr lang="fa-IR" sz="2600" b="1">
              <a:solidFill>
                <a:srgbClr val="002060"/>
              </a:solidFill>
            </a:endParaRPr>
          </a:p>
          <a:p>
            <a:pPr lvl="0"/>
            <a:r>
              <a:rPr lang="fa-IR" sz="2600" b="1">
                <a:solidFill>
                  <a:srgbClr val="3333CC"/>
                </a:solidFill>
              </a:rPr>
              <a:t>5_ دستيابي به يک نتيجه آزمايشي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lt1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C00000"/>
                </a:solidFill>
              </a:rPr>
              <a:t>روش علمي در تحقيق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2119256"/>
            <a:ext cx="6930771" cy="40550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77000" lnSpcReduction="20000"/>
          </a:bodyPr>
          <a:lstStyle>
            <a:lvl1pPr lvl="0">
              <a:defRPr/>
            </a:lvl1pPr>
          </a:lstStyle>
          <a:p>
            <a:pPr lvl="0" algn="ctr"/>
            <a:r>
              <a:rPr lang="fa-IR" sz="3400" b="1">
                <a:solidFill>
                  <a:srgbClr val="002060"/>
                </a:solidFill>
              </a:rPr>
              <a:t>نقطه قوت روش علمي در تحقيق</a:t>
            </a:r>
          </a:p>
          <a:p>
            <a:pPr lvl="0"/>
            <a:r>
              <a:rPr lang="fa-IR" sz="2000" b="1">
                <a:solidFill>
                  <a:srgbClr val="009900"/>
                </a:solidFill>
              </a:rPr>
              <a:t>1_شناسايي و بيان مسئله اي که بايد مورد تحقيق قرار گيرد.</a:t>
            </a:r>
          </a:p>
          <a:p>
            <a:pPr lvl="0"/>
            <a:r>
              <a:rPr lang="fa-IR" sz="2000" b="1">
                <a:solidFill>
                  <a:srgbClr val="009900"/>
                </a:solidFill>
              </a:rPr>
              <a:t>2_بيان فرضيه هايي که بايد آزمون کرد.</a:t>
            </a:r>
          </a:p>
          <a:p>
            <a:pPr lvl="0"/>
            <a:r>
              <a:rPr lang="fa-IR" sz="2000" b="1">
                <a:solidFill>
                  <a:srgbClr val="009900"/>
                </a:solidFill>
              </a:rPr>
              <a:t>3_جمع آوري داده ها براي آزمون فرضيه ها</a:t>
            </a:r>
          </a:p>
          <a:p>
            <a:pPr lvl="0"/>
            <a:r>
              <a:rPr lang="fa-IR" sz="2000" b="1">
                <a:solidFill>
                  <a:srgbClr val="009900"/>
                </a:solidFill>
              </a:rPr>
              <a:t>4_تجزيه و تحليل و برآوردها در رابطه با اين فرضيه ها</a:t>
            </a:r>
          </a:p>
          <a:p>
            <a:pPr lvl="0"/>
            <a:r>
              <a:rPr lang="fa-IR" sz="2000" b="1">
                <a:solidFill>
                  <a:srgbClr val="009900"/>
                </a:solidFill>
              </a:rPr>
              <a:t>5_دستيابي به يک نتيجه آزمايشي</a:t>
            </a:r>
          </a:p>
          <a:p>
            <a:pPr lvl="0"/>
            <a:endParaRPr lang="fa-IR" sz="2000" b="1">
              <a:solidFill>
                <a:srgbClr val="009900"/>
              </a:solidFill>
            </a:endParaRPr>
          </a:p>
          <a:p>
            <a:pPr lvl="0"/>
            <a:r>
              <a:rPr lang="fa-IR" sz="3100" b="1">
                <a:solidFill>
                  <a:srgbClr val="002060"/>
                </a:solidFill>
              </a:rPr>
              <a:t>هنگام بيان فرضيه ها شايد لازم باشد يک گام به عقب برداشت , به مرحله يک رسيد و مسئله را به صورتي دقيقتر بيان نمود</a:t>
            </a:r>
          </a:p>
          <a:p>
            <a:pPr lvl="0"/>
            <a:r>
              <a:rPr lang="fa-IR" sz="3100" b="1">
                <a:solidFill>
                  <a:srgbClr val="002060"/>
                </a:solidFill>
              </a:rPr>
              <a:t>هنگام جمع آوري داده ها شايد لازم باشد مسئله يا فرضيه ها را به صورت روشن و دقيق بيان کرد</a:t>
            </a:r>
          </a:p>
          <a:p>
            <a:pPr lvl="0"/>
            <a:r>
              <a:rPr lang="fa-IR" sz="3100" b="1">
                <a:solidFill>
                  <a:srgbClr val="002060"/>
                </a:solidFill>
              </a:rPr>
              <a:t>اين حرکت پاندولي در سراسر فرآيند ادامه مي يابد.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lt1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روش علمي در تحقيق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6" y="2119257"/>
            <a:ext cx="6930770" cy="38750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77000" lnSpcReduction="20000"/>
          </a:bodyPr>
          <a:lstStyle>
            <a:lvl1pPr lvl="0">
              <a:defRPr/>
            </a:lvl1pPr>
          </a:lstStyle>
          <a:p>
            <a:pPr lvl="0" algn="ctr"/>
            <a:r>
              <a:rPr lang="fa-IR" sz="3100" b="1">
                <a:solidFill>
                  <a:srgbClr val="002060"/>
                </a:solidFill>
              </a:rPr>
              <a:t>پنج گام  براي اجراي تحقيق به روش علمي:</a:t>
            </a:r>
          </a:p>
          <a:p>
            <a:pPr lvl="0" algn="ctr"/>
            <a:endParaRPr lang="fa-IR" sz="3100" b="1">
              <a:solidFill>
                <a:srgbClr val="002060"/>
              </a:solidFill>
            </a:endParaRPr>
          </a:p>
          <a:p>
            <a:pPr lvl="0"/>
            <a:endParaRPr lang="fa-IR" sz="3100" b="1">
              <a:solidFill>
                <a:srgbClr val="002060"/>
              </a:solidFill>
            </a:endParaRPr>
          </a:p>
          <a:p>
            <a:pPr lvl="0"/>
            <a:r>
              <a:rPr lang="fa-IR" sz="2300" b="1">
                <a:solidFill>
                  <a:srgbClr val="002060"/>
                </a:solidFill>
              </a:rPr>
              <a:t>1_ شناسايي و بيان مسئله اي که بايد مورد تحقيق قرار گيرد</a:t>
            </a:r>
          </a:p>
          <a:p>
            <a:pPr lvl="0"/>
            <a:endParaRPr lang="fa-IR" sz="2300" b="1">
              <a:solidFill>
                <a:srgbClr val="002060"/>
              </a:solidFill>
            </a:endParaRPr>
          </a:p>
          <a:p>
            <a:pPr lvl="0"/>
            <a:r>
              <a:rPr lang="fa-IR" sz="2300" b="1">
                <a:solidFill>
                  <a:srgbClr val="002060"/>
                </a:solidFill>
              </a:rPr>
              <a:t>2_ بيان فرضيه هايي که بايد آزمون کرد </a:t>
            </a:r>
            <a:r>
              <a:rPr lang="fa-IR" sz="2300">
                <a:solidFill>
                  <a:srgbClr val="FF0000"/>
                </a:solidFill>
              </a:rPr>
              <a:t>(</a:t>
            </a:r>
            <a:r>
              <a:rPr lang="fa-IR" sz="2300" b="1">
                <a:solidFill>
                  <a:srgbClr val="FF0000"/>
                </a:solidFill>
              </a:rPr>
              <a:t>در قالب قياسي يا استنتاجي بيان ميشوند)</a:t>
            </a:r>
          </a:p>
          <a:p>
            <a:pPr lvl="0"/>
            <a:endParaRPr lang="fa-IR" sz="2300" b="1">
              <a:solidFill>
                <a:srgbClr val="FF0000"/>
              </a:solidFill>
            </a:endParaRPr>
          </a:p>
          <a:p>
            <a:pPr lvl="0"/>
            <a:r>
              <a:rPr lang="fa-IR" sz="2300" b="1">
                <a:solidFill>
                  <a:srgbClr val="002060"/>
                </a:solidFill>
              </a:rPr>
              <a:t>3_ جمع آوري داده ها براي آزمون فرضيه ها</a:t>
            </a:r>
            <a:r>
              <a:rPr lang="fa-IR" sz="2300">
                <a:solidFill>
                  <a:srgbClr val="FEF7DA"/>
                </a:solidFill>
              </a:rPr>
              <a:t> </a:t>
            </a:r>
            <a:r>
              <a:rPr lang="fa-IR" sz="2300">
                <a:solidFill>
                  <a:srgbClr val="FF0000"/>
                </a:solidFill>
              </a:rPr>
              <a:t>(</a:t>
            </a:r>
            <a:r>
              <a:rPr lang="fa-IR" sz="2300" b="1">
                <a:solidFill>
                  <a:srgbClr val="FF0000"/>
                </a:solidFill>
              </a:rPr>
              <a:t>روش استقرايي)</a:t>
            </a:r>
          </a:p>
          <a:p>
            <a:pPr lvl="0"/>
            <a:endParaRPr lang="fa-IR" sz="2300" b="1">
              <a:solidFill>
                <a:srgbClr val="FF0000"/>
              </a:solidFill>
            </a:endParaRPr>
          </a:p>
          <a:p>
            <a:pPr lvl="0"/>
            <a:r>
              <a:rPr lang="fa-IR" sz="2300" b="1">
                <a:solidFill>
                  <a:srgbClr val="002060"/>
                </a:solidFill>
              </a:rPr>
              <a:t>4_ تجزيه و تحليل و برآوردها در رابطه با اين فرضيه ها</a:t>
            </a:r>
          </a:p>
          <a:p>
            <a:pPr lvl="0"/>
            <a:endParaRPr lang="fa-IR" sz="2300" b="1">
              <a:solidFill>
                <a:srgbClr val="002060"/>
              </a:solidFill>
            </a:endParaRPr>
          </a:p>
          <a:p>
            <a:pPr lvl="0"/>
            <a:r>
              <a:rPr lang="fa-IR" sz="2300" b="1">
                <a:solidFill>
                  <a:srgbClr val="002060"/>
                </a:solidFill>
              </a:rPr>
              <a:t>5_ دستيابي به يک نتيجه آزمايشي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lt1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C00000"/>
                </a:solidFill>
              </a:rPr>
              <a:t>روش علمي در تحقيق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0" y="2119257"/>
            <a:ext cx="6885766" cy="36038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0" lvl="0" indent="0" algn="ctr">
              <a:buNone/>
            </a:pPr>
            <a:endParaRPr/>
          </a:p>
          <a:p>
            <a:pPr lvl="0" algn="ctr"/>
            <a:r>
              <a:rPr lang="fa-IR" sz="2000" b="1">
                <a:solidFill>
                  <a:srgbClr val="002060"/>
                </a:solidFill>
              </a:rPr>
              <a:t>متاسفانه اين روش مورد توجه پژوهشگران حسابداري قرار نگرفته است</a:t>
            </a:r>
          </a:p>
          <a:p>
            <a:pPr lvl="0" algn="ctr"/>
            <a:endParaRPr lang="fa-IR" sz="2000" b="1">
              <a:solidFill>
                <a:srgbClr val="002060"/>
              </a:solidFill>
            </a:endParaRPr>
          </a:p>
          <a:p>
            <a:pPr lvl="0" algn="ctr"/>
            <a:endParaRPr lang="fa-IR" sz="2000" b="1">
              <a:solidFill>
                <a:srgbClr val="002060"/>
              </a:solidFill>
            </a:endParaRPr>
          </a:p>
          <a:p>
            <a:pPr lvl="0"/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زيرا روشهايي که سودمند بودند به صورت روشهاي پذيرفته شده درآمدند بدون در نظر گرفتن اينکه از لحاظ مهم اثرگذار بودن  مورد آزمون قرار بگيرند يا نگيرند.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chemeClr val="accent5">
                  <a:tint val="50000"/>
                  <a:satMod val="180000"/>
                  <a:lumMod val="100000"/>
                </a:schemeClr>
              </a:gs>
              <a:gs pos="40000">
                <a:schemeClr val="accent5">
                  <a:tint val="60000"/>
                  <a:satMod val="130000"/>
                  <a:lumMod val="100000"/>
                </a:schemeClr>
              </a:gs>
              <a:gs pos="100000">
                <a:schemeClr val="accent5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5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chemeClr val="accent5">
                    <a:lumMod val="50000"/>
                  </a:schemeClr>
                </a:solidFill>
              </a:rPr>
              <a:t>روش اخلاقي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2119256"/>
            <a:ext cx="6930769" cy="3830025"/>
          </a:xfrm>
          <a:prstGeom prst="rect">
            <a:avLst/>
          </a:prstGeom>
          <a:solidFill>
            <a:srgbClr val="F95974"/>
          </a:solidFill>
          <a:ln w="15875" cap="flat">
            <a:solidFill>
              <a:schemeClr val="accent2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 algn="ctr">
              <a:buNone/>
            </a:pPr>
            <a:endParaRPr/>
          </a:p>
          <a:p>
            <a:pPr marL="136525" lvl="0" indent="0" algn="ctr">
              <a:buNone/>
            </a:pPr>
            <a:r>
              <a:rPr lang="fa-IR" sz="2800" b="1">
                <a:solidFill>
                  <a:srgbClr val="002060"/>
                </a:solidFill>
              </a:rPr>
              <a:t>بر مفاهيم صداقت , عدالت  و انصاف تاکيد دارد.</a:t>
            </a:r>
          </a:p>
          <a:p>
            <a:pPr marL="136525" lvl="0" indent="0" algn="ctr">
              <a:buNone/>
            </a:pPr>
            <a:endParaRPr lang="fa-IR" sz="2800" b="1">
              <a:solidFill>
                <a:srgbClr val="002060"/>
              </a:solidFill>
            </a:endParaRPr>
          </a:p>
          <a:p>
            <a:pPr marL="136525" lvl="0" indent="0" algn="ctr">
              <a:buNone/>
            </a:pPr>
            <a:r>
              <a:rPr lang="fa-IR" sz="2800" b="1">
                <a:solidFill>
                  <a:srgbClr val="002060"/>
                </a:solidFill>
              </a:rPr>
              <a:t>به سبب پيدايش مکتب جديدي از تئوري حسابداري  بنام   «</a:t>
            </a:r>
            <a:r>
              <a:rPr lang="fa-IR" sz="2800" b="1">
                <a:solidFill>
                  <a:srgbClr val="C00000"/>
                </a:solidFill>
              </a:rPr>
              <a:t>روش مبتني بر ديدگاه انتقادي </a:t>
            </a:r>
            <a:r>
              <a:rPr lang="fa-IR" sz="2800" b="1">
                <a:solidFill>
                  <a:srgbClr val="002060"/>
                </a:solidFill>
              </a:rPr>
              <a:t>»</a:t>
            </a:r>
          </a:p>
          <a:p>
            <a:pPr marL="136525" lvl="0" indent="0" algn="ctr">
              <a:buNone/>
            </a:pPr>
            <a:r>
              <a:rPr lang="fa-IR" sz="2800" b="1">
                <a:solidFill>
                  <a:srgbClr val="002060"/>
                </a:solidFill>
              </a:rPr>
              <a:t>روش اخلاقي مورد توجه قرار گرفته است.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chemeClr val="accent5">
                  <a:tint val="50000"/>
                  <a:satMod val="180000"/>
                  <a:lumMod val="100000"/>
                </a:schemeClr>
              </a:gs>
              <a:gs pos="40000">
                <a:schemeClr val="accent5">
                  <a:tint val="60000"/>
                  <a:satMod val="130000"/>
                  <a:lumMod val="100000"/>
                </a:schemeClr>
              </a:gs>
              <a:gs pos="100000">
                <a:schemeClr val="accent5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5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chemeClr val="accent5">
                    <a:lumMod val="50000"/>
                  </a:schemeClr>
                </a:solidFill>
              </a:rPr>
              <a:t>روش اخلاقي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2119256"/>
            <a:ext cx="6975776" cy="3830025"/>
          </a:xfrm>
          <a:prstGeom prst="rect">
            <a:avLst/>
          </a:prstGeom>
          <a:solidFill>
            <a:srgbClr val="F95974"/>
          </a:solidFill>
          <a:ln w="15875" cap="flat">
            <a:solidFill>
              <a:schemeClr val="accent2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 algn="ctr">
              <a:buNone/>
            </a:pPr>
            <a:endParaRPr/>
          </a:p>
          <a:p>
            <a:pPr marL="136525" lvl="0" indent="0" algn="ctr">
              <a:buNone/>
            </a:pPr>
            <a:r>
              <a:rPr lang="fa-IR" sz="2800" b="1">
                <a:solidFill>
                  <a:srgbClr val="002060"/>
                </a:solidFill>
              </a:rPr>
              <a:t>برخي روش اخلاقي را مکمل روشهاي ديگر ميدانند ولي آنرابعنوان يک روش خاص براي تحقيق نميدانند</a:t>
            </a:r>
          </a:p>
          <a:p>
            <a:pPr marL="136525" lvl="0" indent="0" algn="ctr">
              <a:buNone/>
            </a:pPr>
            <a:r>
              <a:rPr lang="fa-IR" sz="2800" b="1">
                <a:solidFill>
                  <a:srgbClr val="002060"/>
                </a:solidFill>
              </a:rPr>
              <a:t>اين روش بر نگرش پژوهشگر اثر مي گذارد ولي به خودي خود به نتيجه اي نمي انجامد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chemeClr val="accent5">
                  <a:tint val="50000"/>
                  <a:satMod val="180000"/>
                  <a:lumMod val="100000"/>
                </a:schemeClr>
              </a:gs>
              <a:gs pos="40000">
                <a:schemeClr val="accent5">
                  <a:tint val="60000"/>
                  <a:satMod val="130000"/>
                  <a:lumMod val="100000"/>
                </a:schemeClr>
              </a:gs>
              <a:gs pos="100000">
                <a:schemeClr val="accent5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5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chemeClr val="accent5">
                    <a:lumMod val="50000"/>
                  </a:schemeClr>
                </a:solidFill>
              </a:rPr>
              <a:t>روش اخلاقي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0" y="2119256"/>
            <a:ext cx="6840761" cy="3830025"/>
          </a:xfrm>
          <a:prstGeom prst="rect">
            <a:avLst/>
          </a:prstGeom>
          <a:solidFill>
            <a:srgbClr val="F95974"/>
          </a:solidFill>
          <a:ln w="15875" cap="flat">
            <a:solidFill>
              <a:schemeClr val="accent2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 algn="ctr">
              <a:buNone/>
            </a:pPr>
            <a:endParaRPr/>
          </a:p>
          <a:p>
            <a:pPr marL="136525" lvl="0" indent="0" algn="ctr">
              <a:buNone/>
            </a:pPr>
            <a:endParaRPr/>
          </a:p>
          <a:p>
            <a:pPr marL="136525" lvl="0" indent="0" algn="ctr">
              <a:buNone/>
            </a:pPr>
            <a:r>
              <a:rPr lang="fa-IR" sz="2800" b="1">
                <a:solidFill>
                  <a:srgbClr val="002060"/>
                </a:solidFill>
              </a:rPr>
              <a:t>روش اخلاقي را به </a:t>
            </a:r>
            <a:r>
              <a:rPr sz="2800" b="1">
                <a:solidFill>
                  <a:srgbClr val="002060"/>
                </a:solidFill>
                <a:latin typeface="A.C.M.E. Secret Agent"/>
              </a:rPr>
              <a:t>Dr scott</a:t>
            </a:r>
            <a:r>
              <a:rPr lang="fa-IR" sz="2800" b="1">
                <a:solidFill>
                  <a:srgbClr val="002060"/>
                </a:solidFill>
              </a:rPr>
              <a:t> نسبت ميدهند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chemeClr val="accent5">
                  <a:tint val="50000"/>
                  <a:satMod val="180000"/>
                  <a:lumMod val="100000"/>
                </a:schemeClr>
              </a:gs>
              <a:gs pos="40000">
                <a:schemeClr val="accent5">
                  <a:tint val="60000"/>
                  <a:satMod val="130000"/>
                  <a:lumMod val="100000"/>
                </a:schemeClr>
              </a:gs>
              <a:gs pos="100000">
                <a:schemeClr val="accent5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5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chemeClr val="accent5">
                    <a:lumMod val="50000"/>
                  </a:schemeClr>
                </a:solidFill>
              </a:rPr>
              <a:t>روش اخلاقي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0" y="2119256"/>
            <a:ext cx="6840761" cy="3830025"/>
          </a:xfrm>
          <a:prstGeom prst="rect">
            <a:avLst/>
          </a:prstGeom>
          <a:solidFill>
            <a:srgbClr val="F95974"/>
          </a:solidFill>
          <a:ln w="15875" cap="flat">
            <a:solidFill>
              <a:schemeClr val="accent2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 algn="ctr">
              <a:buNone/>
            </a:pPr>
            <a:r>
              <a:t/>
            </a:r>
            <a:br/>
            <a:r>
              <a:rPr lang="fa-IR" b="1">
                <a:solidFill>
                  <a:srgbClr val="002060"/>
                </a:solidFill>
              </a:rPr>
              <a:t>تحقيق رفتاري </a:t>
            </a:r>
          </a:p>
          <a:p>
            <a:pPr marL="136525" lvl="0" indent="0" algn="ctr">
              <a:buNone/>
            </a:pPr>
            <a:endParaRPr lang="fa-IR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تحقيق در مورد رفتار حسابداران  يا رفتار افراد غيرحسابدار که تحت تاثير گزارش ها و سيستم حسابداري قرار ميگيرند و 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بر پايه فعاليت هاي تحقيقي قراردارد که در علوم رفتاري انجام مي شود.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247075" y="2326375"/>
            <a:ext cx="2700301" cy="6750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2800" b="1">
                <a:solidFill>
                  <a:srgbClr val="C20E9B"/>
                </a:solidFill>
              </a:rPr>
              <a:t>هدف حسابداري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71600" y="845840"/>
            <a:ext cx="6975776" cy="1143000"/>
          </a:xfrm>
          <a:prstGeom prst="rect">
            <a:avLst/>
          </a:prstGeom>
          <a:gradFill rotWithShape="1">
            <a:gsLst>
              <a:gs pos="0">
                <a:schemeClr val="accent5">
                  <a:tint val="50000"/>
                  <a:satMod val="180000"/>
                  <a:lumMod val="100000"/>
                </a:schemeClr>
              </a:gs>
              <a:gs pos="40000">
                <a:schemeClr val="accent5">
                  <a:tint val="60000"/>
                  <a:satMod val="130000"/>
                  <a:lumMod val="100000"/>
                </a:schemeClr>
              </a:gs>
              <a:gs pos="100000">
                <a:schemeClr val="accent5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5"/>
            </a:solidFill>
          </a:ln>
        </p:spPr>
        <p:txBody>
          <a:bodyPr lIns="91440" tIns="45720" rIns="91440" bIns="45720" anchor="ctr"/>
          <a:lstStyle>
            <a:lvl1pPr lvl="0" algn="ctr">
              <a:buNone/>
              <a:defRPr sz="6000" b="1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fa-IR"/>
              <a:t>روش اخلاقي</a:t>
            </a:r>
          </a:p>
        </p:txBody>
      </p:sp>
      <p:sp>
        <p:nvSpPr>
          <p:cNvPr id="4" name="Left Arrow 3"/>
          <p:cNvSpPr/>
          <p:nvPr/>
        </p:nvSpPr>
        <p:spPr>
          <a:xfrm>
            <a:off x="4076945" y="2483894"/>
            <a:ext cx="990110" cy="360040"/>
          </a:xfrm>
          <a:prstGeom prst="leftArrow">
            <a:avLst/>
          </a:prstGeom>
          <a:solidFill>
            <a:schemeClr val="accent2">
              <a:lumMod val="60000"/>
              <a:lumOff val="40000"/>
            </a:schemeClr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971600" y="2317477"/>
            <a:ext cx="2835315" cy="69287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anchor="ctr"/>
          <a:lstStyle>
            <a:lvl1pPr lvl="0" algn="ctr">
              <a:buNone/>
              <a:defRPr sz="4100" b="1" baseline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/>
              </a:defRPr>
            </a:lvl1pPr>
          </a:lstStyle>
          <a:p>
            <a:pPr lvl="0"/>
            <a:r>
              <a:rPr lang="fa-IR" sz="2000">
                <a:solidFill>
                  <a:srgbClr val="C20E9B"/>
                </a:solidFill>
              </a:rPr>
              <a:t>ارائه اطلاعات براي</a:t>
            </a:r>
          </a:p>
          <a:p>
            <a:pPr lvl="0"/>
            <a:r>
              <a:rPr lang="fa-IR" sz="2000">
                <a:solidFill>
                  <a:srgbClr val="C20E9B"/>
                </a:solidFill>
              </a:rPr>
              <a:t> تصميم گيرندگان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06525" y="3334386"/>
            <a:ext cx="6975775" cy="263279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anchor="ctr"/>
          <a:lstStyle>
            <a:lvl1pPr lvl="0" algn="ctr">
              <a:buNone/>
              <a:defRPr sz="4100" b="1" baseline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/>
              </a:defRPr>
            </a:lvl1pPr>
          </a:lstStyle>
          <a:p>
            <a:pPr lvl="0"/>
            <a:r>
              <a:rPr lang="fa-IR" sz="2400">
                <a:solidFill>
                  <a:srgbClr val="9900FF"/>
                </a:solidFill>
              </a:rPr>
              <a:t>منطقي است اگر سيستم بيشتر </a:t>
            </a:r>
            <a:r>
              <a:rPr lang="fa-IR" sz="2400"/>
              <a:t>توجه</a:t>
            </a:r>
            <a:r>
              <a:rPr lang="fa-IR" sz="2400">
                <a:solidFill>
                  <a:srgbClr val="9900FF"/>
                </a:solidFill>
              </a:rPr>
              <a:t> خود را </a:t>
            </a:r>
            <a:r>
              <a:rPr lang="fa-IR" sz="2400"/>
              <a:t>معطوف</a:t>
            </a:r>
            <a:r>
              <a:rPr lang="fa-IR" sz="2400">
                <a:solidFill>
                  <a:srgbClr val="9900FF"/>
                </a:solidFill>
              </a:rPr>
              <a:t> به </a:t>
            </a:r>
            <a:r>
              <a:rPr lang="fa-IR" sz="2400"/>
              <a:t>شيوه</a:t>
            </a:r>
            <a:r>
              <a:rPr lang="fa-IR" sz="2400">
                <a:solidFill>
                  <a:srgbClr val="9900FF"/>
                </a:solidFill>
              </a:rPr>
              <a:t> </a:t>
            </a:r>
            <a:r>
              <a:rPr lang="fa-IR" sz="2400"/>
              <a:t>اي</a:t>
            </a:r>
            <a:r>
              <a:rPr lang="fa-IR" sz="2400">
                <a:solidFill>
                  <a:srgbClr val="9900FF"/>
                </a:solidFill>
              </a:rPr>
              <a:t> کند که </a:t>
            </a:r>
          </a:p>
          <a:p>
            <a:pPr lvl="0" algn="r"/>
            <a:endParaRPr lang="fa-IR" sz="2400">
              <a:solidFill>
                <a:srgbClr val="9900FF"/>
              </a:solidFill>
            </a:endParaRPr>
          </a:p>
          <a:p>
            <a:pPr lvl="0"/>
            <a:r>
              <a:rPr lang="fa-IR" sz="2400">
                <a:solidFill>
                  <a:srgbClr val="0070C0"/>
                </a:solidFill>
              </a:rPr>
              <a:t>تهيه کنندگان صورت هاي مالي و استفاده کنندگان از آنها در برابر اين اطلاعات واکنش نشان مي دهند.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8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67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845840"/>
            <a:ext cx="7200801" cy="1323020"/>
          </a:xfrm>
          <a:prstGeom prst="rect">
            <a:avLst/>
          </a:prstGeom>
          <a:solidFill>
            <a:srgbClr val="99FF33"/>
          </a:solidFill>
          <a:ln w="9525" cap="flat">
            <a:solidFill>
              <a:schemeClr val="accent5"/>
            </a:solidFill>
          </a:ln>
        </p:spPr>
        <p:txBody>
          <a:bodyPr lIns="91440" tIns="45720" rIns="91440" bIns="45720" anchor="ctr"/>
          <a:lstStyle>
            <a:lvl1pPr lvl="0" algn="ctr">
              <a:buNone/>
              <a:defRPr sz="6000" b="1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fa-IR"/>
              <a:t>تئوريها چگونه بايد باشند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71600" y="2348880"/>
            <a:ext cx="7200801" cy="3375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anchor="ctr"/>
          <a:lstStyle>
            <a:lvl1pPr lvl="0" algn="ctr">
              <a:buNone/>
              <a:defRPr sz="4100" b="1" baseline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/>
              </a:defRPr>
            </a:lvl1pPr>
          </a:lstStyle>
          <a:p>
            <a:pPr lvl="0"/>
            <a:r>
              <a:rPr lang="fa-IR" sz="2400">
                <a:solidFill>
                  <a:srgbClr val="9900FF"/>
                </a:solidFill>
              </a:rPr>
              <a:t>بايد تئوري هايي را ارائه کرد که بتوان بدان وسيله</a:t>
            </a:r>
          </a:p>
          <a:p>
            <a:pPr lvl="0"/>
            <a:endParaRPr lang="fa-IR" sz="2400">
              <a:solidFill>
                <a:srgbClr val="9900FF"/>
              </a:solidFill>
            </a:endParaRPr>
          </a:p>
          <a:p>
            <a:pPr lvl="0" algn="r"/>
            <a:r>
              <a:rPr lang="fa-IR" sz="2400"/>
              <a:t>1_ واکنشهاي بازار در برابر اطلاعات حسابداري را پيش بيني کرد. </a:t>
            </a:r>
          </a:p>
          <a:p>
            <a:pPr lvl="0" algn="r"/>
            <a:endParaRPr lang="fa-IR" sz="2400"/>
          </a:p>
          <a:p>
            <a:pPr lvl="0" algn="r"/>
            <a:r>
              <a:rPr lang="fa-IR" sz="2400"/>
              <a:t>2_ شيوه اي که استفاده کنندگان در برابر حسابداري نشان ميدهند را , پيش بيني کرد.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accent1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/>
              <a:t>تجزيه و تحليل بنيادي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2258870"/>
            <a:ext cx="6975776" cy="3465385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t/>
            </a:r>
            <a:br/>
            <a:r>
              <a:rPr lang="fa-IR" sz="2000" b="1">
                <a:solidFill>
                  <a:srgbClr val="FFFF00"/>
                </a:solidFill>
              </a:rPr>
              <a:t>هدف اصلي اطلاعات حسابداري</a:t>
            </a:r>
          </a:p>
          <a:p>
            <a:pPr lvl="0" algn="ctr"/>
            <a:r>
              <a:rPr lang="fa-IR" sz="2000" b="1">
                <a:solidFill>
                  <a:srgbClr val="FFFF00"/>
                </a:solidFill>
              </a:rPr>
              <a:t>به سرمايه گذاران اطلاعات  «مهم و اثرگذار» و «قابل اعتماد» بدهدبه گونه اي که آنها بتوانند در مورد سرمايه گذاريها , تصميمات آگاهانه اتخاذ نمايند</a:t>
            </a:r>
          </a:p>
          <a:p>
            <a:pPr lvl="0" algn="ctr"/>
            <a:endParaRPr lang="fa-IR" sz="2000" b="1">
              <a:solidFill>
                <a:srgbClr val="FFFF00"/>
              </a:solidFill>
            </a:endParaRPr>
          </a:p>
          <a:p>
            <a:pPr lvl="0"/>
            <a:r>
              <a:rPr lang="fa-IR" sz="2000" b="1">
                <a:solidFill>
                  <a:srgbClr val="FFFF00"/>
                </a:solidFill>
              </a:rPr>
              <a:t>سرمايه گذار در رابطه با سرمايه گذاري تصميمات زير را اتخاذ ميکنند:</a:t>
            </a:r>
          </a:p>
          <a:p>
            <a:pPr lvl="0" algn="ctr"/>
            <a:r>
              <a:rPr lang="fa-IR" sz="2000" b="1">
                <a:solidFill>
                  <a:srgbClr val="FFFF00"/>
                </a:solidFill>
              </a:rPr>
              <a:t>1_خريد  2_نگهداري   3_فروش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7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91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06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74" end="2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40" end="2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accent1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/>
              <a:t>تجزيه و تحليل بنيادي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241630" y="2438891"/>
            <a:ext cx="6750751" cy="3285364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t/>
            </a:r>
            <a:br/>
            <a:r>
              <a:rPr lang="fa-IR" sz="2800" b="1">
                <a:solidFill>
                  <a:srgbClr val="FFFF00"/>
                </a:solidFill>
              </a:rPr>
              <a:t>تعريف:</a:t>
            </a:r>
          </a:p>
          <a:p>
            <a:pPr marL="0" lvl="0" indent="0" algn="ctr">
              <a:buNone/>
            </a:pPr>
            <a:r>
              <a:rPr lang="fa-IR" sz="4400" b="1">
                <a:solidFill>
                  <a:srgbClr val="FFFF00"/>
                </a:solidFill>
              </a:rPr>
              <a:t>فرآيند تصميم گيري براي يک سرمايه گذار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accent1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/>
              <a:t>تجزيه و تحليلبنيادي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16605" y="2033846"/>
            <a:ext cx="7155796" cy="4095454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lvl="0">
              <a:defRPr/>
            </a:lvl1pPr>
          </a:lstStyle>
          <a:p>
            <a:pPr lvl="0"/>
            <a:endParaRPr/>
          </a:p>
          <a:p>
            <a:pPr lvl="0"/>
            <a:r>
              <a:rPr lang="fa-IR" sz="1600" b="1">
                <a:solidFill>
                  <a:srgbClr val="FFFF00"/>
                </a:solidFill>
              </a:rPr>
              <a:t>تلاش براي شناخت اوراق بهاداري که احتمالا داراي قيمت نادرست هستند (ازطريق بررسي صورتهاي مالي)</a:t>
            </a:r>
          </a:p>
          <a:p>
            <a:pPr lvl="0"/>
            <a:endParaRPr lang="fa-IR" sz="1600" b="1">
              <a:solidFill>
                <a:srgbClr val="FFFF00"/>
              </a:solidFill>
            </a:endParaRPr>
          </a:p>
          <a:p>
            <a:pPr lvl="0"/>
            <a:r>
              <a:rPr lang="fa-IR" sz="1600" b="1">
                <a:solidFill>
                  <a:srgbClr val="FFFF00"/>
                </a:solidFill>
              </a:rPr>
              <a:t>از داده هاي فوق براي برآورد جريان هاي نقدي آينده  بر اساس فرصتهاي سرمايه گذاري استفاده ميکنند</a:t>
            </a:r>
          </a:p>
          <a:p>
            <a:pPr lvl="0"/>
            <a:endParaRPr lang="fa-IR" sz="1600" b="1">
              <a:solidFill>
                <a:srgbClr val="FFFF00"/>
              </a:solidFill>
            </a:endParaRPr>
          </a:p>
          <a:p>
            <a:pPr lvl="0"/>
            <a:r>
              <a:rPr lang="fa-IR" sz="1600" b="1">
                <a:solidFill>
                  <a:srgbClr val="FFFF00"/>
                </a:solidFill>
              </a:rPr>
              <a:t>با منظور کردن ريسک در الگوي سرمايه گذاري  قيمت مورد انتظار اوراق بهادار را برآورد مي نمايند.</a:t>
            </a:r>
          </a:p>
          <a:p>
            <a:pPr lvl="0" algn="l"/>
            <a:endParaRPr lang="fa-IR" sz="1600" b="1">
              <a:solidFill>
                <a:srgbClr val="FFFF00"/>
              </a:solidFill>
            </a:endParaRPr>
          </a:p>
          <a:p>
            <a:pPr lvl="0"/>
            <a:r>
              <a:rPr lang="fa-IR" sz="1600" b="1">
                <a:solidFill>
                  <a:srgbClr val="00FF00"/>
                </a:solidFill>
              </a:rPr>
              <a:t>مقايسه ارزش فعلي قيمت سهام در آينده با قيمت بازار کنوني سهام</a:t>
            </a:r>
          </a:p>
          <a:p>
            <a:pPr lvl="0"/>
            <a:r>
              <a:rPr lang="fa-IR" sz="1600" b="1">
                <a:solidFill>
                  <a:srgbClr val="00FF00"/>
                </a:solidFill>
              </a:rPr>
              <a:t>تصميم گيري در مورد  خريد, نگهداري و فروش  سهام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90" end="2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32" end="2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85" end="3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47" end="3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38690"/>
            <a:ext cx="6965247" cy="1035115"/>
          </a:xfrm>
          <a:prstGeom prst="rect">
            <a:avLst/>
          </a:prstGeom>
          <a:solidFill>
            <a:schemeClr val="accent1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600" b="1"/>
              <a:t>تجزيه و تحليل بنيادي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16431" y="1727673"/>
            <a:ext cx="7192457" cy="5259834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sz="1400" b="1">
                <a:solidFill>
                  <a:srgbClr val="FFC000"/>
                </a:solidFill>
              </a:rPr>
              <a:t>افراد سرمايه گذار از اطلاعات زير استفاده ميکنند</a:t>
            </a:r>
          </a:p>
          <a:p>
            <a:pPr lvl="0"/>
            <a:endParaRPr lang="fa-IR" sz="1400" b="1">
              <a:solidFill>
                <a:srgbClr val="FFC000"/>
              </a:solidFill>
            </a:endParaRPr>
          </a:p>
          <a:p>
            <a:pPr lvl="0"/>
            <a:r>
              <a:rPr lang="fa-IR" sz="1400" b="1">
                <a:solidFill>
                  <a:srgbClr val="FFC000"/>
                </a:solidFill>
              </a:rPr>
              <a:t>صورتهاي مالي منتشر شده</a:t>
            </a:r>
          </a:p>
          <a:p>
            <a:pPr lvl="0"/>
            <a:endParaRPr lang="fa-IR" sz="1400" b="1">
              <a:solidFill>
                <a:srgbClr val="FFC000"/>
              </a:solidFill>
            </a:endParaRPr>
          </a:p>
          <a:p>
            <a:pPr lvl="0"/>
            <a:r>
              <a:rPr lang="fa-IR" sz="1400" b="1">
                <a:solidFill>
                  <a:srgbClr val="FFC000"/>
                </a:solidFill>
              </a:rPr>
              <a:t>گزارش هاي مربوط به سود سه ماهه</a:t>
            </a:r>
          </a:p>
          <a:p>
            <a:pPr lvl="0" algn="l"/>
            <a:endParaRPr lang="fa-IR" sz="1400" b="1">
              <a:solidFill>
                <a:srgbClr val="FFC000"/>
              </a:solidFill>
            </a:endParaRPr>
          </a:p>
          <a:p>
            <a:pPr lvl="0"/>
            <a:r>
              <a:rPr lang="fa-IR" sz="1400" b="1">
                <a:solidFill>
                  <a:srgbClr val="FFC000"/>
                </a:solidFill>
              </a:rPr>
              <a:t>اطلاعات موجود در بخش تجزيه و تحليل و بحث مديريت</a:t>
            </a:r>
          </a:p>
          <a:p>
            <a:pPr lvl="0"/>
            <a:endParaRPr lang="fa-IR" sz="1400" b="1">
              <a:solidFill>
                <a:srgbClr val="FFC000"/>
              </a:solidFill>
            </a:endParaRPr>
          </a:p>
          <a:p>
            <a:pPr lvl="0"/>
            <a:r>
              <a:rPr lang="fa-IR" sz="1400" b="1">
                <a:solidFill>
                  <a:srgbClr val="FFC000"/>
                </a:solidFill>
              </a:rPr>
              <a:t>در گزارش سالانه آن بخش هايي که در برگيرنده ي اطلاعات مربوط به آينده و برنامه هاي شرکت است</a:t>
            </a:r>
          </a:p>
          <a:p>
            <a:pPr lvl="0"/>
            <a:endParaRPr lang="fa-IR" sz="1400" b="1">
              <a:solidFill>
                <a:srgbClr val="FFC000"/>
              </a:solidFill>
            </a:endParaRPr>
          </a:p>
          <a:p>
            <a:pPr lvl="0"/>
            <a:r>
              <a:rPr lang="fa-IR" sz="1400" b="1">
                <a:solidFill>
                  <a:srgbClr val="FFC000"/>
                </a:solidFill>
              </a:rPr>
              <a:t>سودهاي خالص دوره هاي سه ماهه آينده را پيش بيني ميکنند</a:t>
            </a:r>
          </a:p>
          <a:p>
            <a:pPr lvl="0"/>
            <a:endParaRPr lang="fa-IR" sz="1400" b="1">
              <a:solidFill>
                <a:srgbClr val="FFC000"/>
              </a:solidFill>
            </a:endParaRPr>
          </a:p>
          <a:p>
            <a:pPr lvl="0"/>
            <a:r>
              <a:rPr lang="fa-IR" sz="1400" b="1">
                <a:solidFill>
                  <a:srgbClr val="FFC000"/>
                </a:solidFill>
              </a:rPr>
              <a:t>با اطلاعات مذکور تحليلگران اوراق بهادار در مورد عملکرد شرکت ديدگاه کارشناسانه ارائه ميکنند</a:t>
            </a:r>
          </a:p>
          <a:p>
            <a:pPr lvl="0"/>
            <a:endParaRPr lang="fa-IR" sz="1400" b="1">
              <a:solidFill>
                <a:srgbClr val="FFC000"/>
              </a:solidFill>
            </a:endParaRPr>
          </a:p>
          <a:p>
            <a:pPr lvl="0"/>
            <a:r>
              <a:rPr lang="fa-IR" sz="1400" b="1">
                <a:solidFill>
                  <a:srgbClr val="FFC000"/>
                </a:solidFill>
              </a:rPr>
              <a:t>نهايتا نسبت به  خريد نگهداري يا فروش   توصيه هايي ميکنند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1151620" y="1853825"/>
            <a:ext cx="6840761" cy="4095456"/>
          </a:xfrm>
          <a:prstGeom prst="rect">
            <a:avLst/>
          </a:prstGeom>
          <a:solidFill>
            <a:schemeClr val="accent2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chemeClr val="bg1"/>
                </a:solidFill>
              </a:rPr>
              <a:t>بر اساس اين فرضيه </a:t>
            </a:r>
          </a:p>
          <a:p>
            <a:pPr marL="136525" lvl="0" indent="0">
              <a:buNone/>
            </a:pPr>
            <a:endParaRPr lang="fa-IR" b="1">
              <a:solidFill>
                <a:schemeClr val="bg1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chemeClr val="bg1"/>
                </a:solidFill>
              </a:rPr>
              <a:t> «تجزيه و تحليل بنيادي» روش سودمندي براي تصميم گيري نيست </a:t>
            </a:r>
          </a:p>
          <a:p>
            <a:pPr marL="136525" lvl="0" indent="0">
              <a:buNone/>
            </a:pPr>
            <a:r>
              <a:rPr lang="fa-IR" b="1">
                <a:solidFill>
                  <a:schemeClr val="bg1"/>
                </a:solidFill>
              </a:rPr>
              <a:t>زيرا  </a:t>
            </a:r>
          </a:p>
          <a:p>
            <a:pPr marL="136525" lvl="0" indent="0">
              <a:buNone/>
            </a:pPr>
            <a:r>
              <a:rPr lang="fa-IR" b="1">
                <a:solidFill>
                  <a:schemeClr val="bg1"/>
                </a:solidFill>
              </a:rPr>
              <a:t>قيمت کنوني سهم بازتابي از توافق نظر بازار درباره ارزش آن است.</a:t>
            </a:r>
          </a:p>
        </p:txBody>
      </p:sp>
      <p:sp>
        <p:nvSpPr>
          <p:cNvPr id="3" name="Title 2"/>
          <p:cNvSpPr txBox="1">
            <a:spLocks noGrp="1"/>
          </p:cNvSpPr>
          <p:nvPr>
            <p:ph type="title"/>
          </p:nvPr>
        </p:nvSpPr>
        <p:spPr>
          <a:xfrm>
            <a:off x="1106615" y="728700"/>
            <a:ext cx="6920241" cy="1035115"/>
          </a:xfrm>
          <a:prstGeom prst="rect">
            <a:avLst/>
          </a:prstGeom>
          <a:solidFill>
            <a:schemeClr val="accent1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/>
              <a:t>تجزيه و تحليلبنيادي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38690"/>
            <a:ext cx="6965247" cy="1202485"/>
          </a:xfrm>
          <a:prstGeom prst="rect">
            <a:avLst/>
          </a:prstGeom>
          <a:solidFill>
            <a:srgbClr val="FF6600"/>
          </a:solidFill>
          <a:ln w="15875" cap="flat">
            <a:solidFill>
              <a:schemeClr val="accent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FFFF00"/>
                </a:solidFill>
              </a:rPr>
              <a:t>فرضيه بازارهاي کارا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96625" y="2078850"/>
            <a:ext cx="6840761" cy="3465386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rPr lang="fa-IR" sz="1800" b="1">
                <a:solidFill>
                  <a:srgbClr val="3333CC"/>
                </a:solidFill>
              </a:rPr>
              <a:t>با توجه به الگوي عرضه و تقاضا , </a:t>
            </a:r>
          </a:p>
          <a:p>
            <a:pPr marL="136525" lvl="0" indent="0">
              <a:buNone/>
            </a:pPr>
            <a:endParaRPr lang="fa-IR" sz="1800" b="1">
              <a:solidFill>
                <a:srgbClr val="3333CC"/>
              </a:solidFill>
            </a:endParaRPr>
          </a:p>
          <a:p>
            <a:pPr marL="136525" lvl="0" indent="0" algn="ctr">
              <a:buNone/>
            </a:pPr>
            <a:r>
              <a:rPr lang="fa-IR" sz="1800" b="1">
                <a:solidFill>
                  <a:srgbClr val="3333CC"/>
                </a:solidFill>
              </a:rPr>
              <a:t>دانش يا آگاهي خريداران در مورد اطلاعات مهم و اثرگذار درباره محصول قيمت محصول تعيين ميشود</a:t>
            </a:r>
          </a:p>
          <a:p>
            <a:pPr marL="136525" lvl="0" indent="0" algn="l">
              <a:buNone/>
            </a:pPr>
            <a:endParaRPr lang="fa-IR" sz="1800" b="1">
              <a:solidFill>
                <a:srgbClr val="3333CC"/>
              </a:solidFill>
            </a:endParaRPr>
          </a:p>
          <a:p>
            <a:pPr marL="136525" lvl="0" indent="0" algn="ctr">
              <a:buNone/>
            </a:pPr>
            <a:r>
              <a:rPr lang="fa-IR" sz="1800" b="1">
                <a:solidFill>
                  <a:srgbClr val="3333CC"/>
                </a:solidFill>
              </a:rPr>
              <a:t>دربازار اوراق بهادار اين الگو اندکي تغيير يافته و به شکلي درآمده که آنرا </a:t>
            </a:r>
            <a:r>
              <a:rPr lang="fa-IR" sz="1800" b="1">
                <a:solidFill>
                  <a:srgbClr val="FF0000"/>
                </a:solidFill>
              </a:rPr>
              <a:t>«فرضيه بازارهاي کارآ» </a:t>
            </a:r>
            <a:r>
              <a:rPr lang="fa-IR" sz="1800" b="1">
                <a:solidFill>
                  <a:srgbClr val="3333CC"/>
                </a:solidFill>
              </a:rPr>
              <a:t>مي نامند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4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01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25" end="1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00" end="2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22" end="2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1126253"/>
          </a:xfrm>
          <a:prstGeom prst="rect">
            <a:avLst/>
          </a:prstGeom>
          <a:solidFill>
            <a:srgbClr val="FF6600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FFFF00"/>
                </a:solidFill>
              </a:rPr>
              <a:t>فرضيه بازارهاي کارا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61610" y="2033844"/>
            <a:ext cx="7065786" cy="3960442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3333CC"/>
                </a:solidFill>
              </a:rPr>
              <a:t>مسئله هاي  مطرح در فرضيه بازارهاي کارا</a:t>
            </a:r>
          </a:p>
          <a:p>
            <a:pPr marL="136525" lvl="0" indent="0">
              <a:buNone/>
            </a:pPr>
            <a:endParaRPr lang="fa-IR" b="1">
              <a:solidFill>
                <a:srgbClr val="3333CC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3333CC"/>
                </a:solidFill>
              </a:rPr>
              <a:t>1_نوع اطلاعاتي که در مورد شرکت براي سرمايه گذاران ارزشمند است</a:t>
            </a:r>
          </a:p>
          <a:p>
            <a:pPr marL="136525" lvl="0" indent="0">
              <a:buNone/>
            </a:pPr>
            <a:endParaRPr lang="fa-IR" b="1">
              <a:solidFill>
                <a:srgbClr val="3333CC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3333CC"/>
                </a:solidFill>
              </a:rPr>
              <a:t>2_آيا شکل افشاي انواع مختلف اطلاعات شرکت ميتواند بر قابل درک بودن اين اطلاعات اثر بگذارد؟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117145" y="728700"/>
            <a:ext cx="6965246" cy="901228"/>
          </a:xfrm>
          <a:prstGeom prst="rect">
            <a:avLst/>
          </a:prstGeom>
          <a:solidFill>
            <a:srgbClr val="FF6600"/>
          </a:solidFill>
          <a:ln w="15875" cap="flat">
            <a:solidFill>
              <a:schemeClr val="accent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FFFF00"/>
                </a:solidFill>
              </a:rPr>
              <a:t>فرضيه بازارهاي کارا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08820"/>
            <a:ext cx="6975776" cy="3690410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800" b="1">
                <a:solidFill>
                  <a:srgbClr val="FF0000"/>
                </a:solidFill>
              </a:rPr>
              <a:t>زماني ميتوان اوراق بهادار را کارا ناميد که </a:t>
            </a:r>
          </a:p>
          <a:p>
            <a:pPr marL="136525" lvl="0" indent="0">
              <a:buNone/>
            </a:pPr>
            <a:endParaRPr lang="fa-IR" sz="2800" b="1">
              <a:solidFill>
                <a:srgbClr val="FF0000"/>
              </a:solidFill>
            </a:endParaRPr>
          </a:p>
          <a:p>
            <a:pPr marL="136525" lvl="0" indent="0">
              <a:buNone/>
            </a:pPr>
            <a:r>
              <a:rPr lang="fa-IR" sz="2800" b="1">
                <a:solidFill>
                  <a:srgbClr val="002060"/>
                </a:solidFill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آن منعکس کننده ي همه ي اطلاعات موجود باشد و</a:t>
            </a:r>
          </a:p>
          <a:p>
            <a:pPr marL="136525" lvl="0" indent="0">
              <a:buNone/>
            </a:pPr>
            <a:endParaRPr lang="fa-IR" sz="2800" b="1">
              <a:solidFill>
                <a:srgbClr val="3333CC"/>
              </a:solidFill>
            </a:endParaRPr>
          </a:p>
          <a:p>
            <a:pPr marL="136525" lvl="0" indent="0">
              <a:buNone/>
            </a:pPr>
            <a:r>
              <a:rPr lang="fa-IR" sz="2800" b="1">
                <a:solidFill>
                  <a:srgbClr val="3333CC"/>
                </a:solidFill>
              </a:rPr>
              <a:t>در برابر اطلاعات جديد بي درنگ واکنش نشان دهد.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01228"/>
          </a:xfrm>
          <a:prstGeom prst="rect">
            <a:avLst/>
          </a:prstGeom>
          <a:solidFill>
            <a:srgbClr val="FF6600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FFFF00"/>
                </a:solidFill>
              </a:rPr>
              <a:t>فرضيه بازارهاي کارا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1" y="1718809"/>
            <a:ext cx="6930770" cy="4230472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3333CC"/>
                </a:solidFill>
              </a:rPr>
              <a:t>فرضيه بازارهاي کارا بر چه پايه اي قرار دارد ؟</a:t>
            </a:r>
          </a:p>
          <a:p>
            <a:pPr marL="136525" lvl="0" indent="0">
              <a:buNone/>
            </a:pPr>
            <a:endParaRPr lang="fa-IR" b="1">
              <a:solidFill>
                <a:srgbClr val="3333CC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C00000"/>
                </a:solidFill>
              </a:rPr>
              <a:t>يک سرمايه گذار نمي تواند از طريق دستيابي به اطلاعات خاص به بازده اضافي برسد.</a:t>
            </a:r>
          </a:p>
          <a:p>
            <a:pPr marL="136525" lvl="0" indent="0">
              <a:buNone/>
            </a:pPr>
            <a:endParaRPr lang="fa-IR" b="1">
              <a:solidFill>
                <a:srgbClr val="C00000"/>
              </a:solidFill>
            </a:endParaRPr>
          </a:p>
          <a:p>
            <a:pPr marL="136525" lvl="0" indent="0">
              <a:buNone/>
            </a:pPr>
            <a:r>
              <a:rPr lang="fa-IR" b="1"/>
              <a:t>بازده اضافي : </a:t>
            </a:r>
          </a:p>
          <a:p>
            <a:pPr marL="136525" lvl="0" indent="0">
              <a:buNone/>
            </a:pPr>
            <a:r>
              <a:rPr lang="fa-IR" b="1"/>
              <a:t>بازدهي بيش از آنچه ميتوان از يک گروه از اوراق بهادار انتظار داشت , مشروط بر اينکه ريسک مربوط به اين دسته از اوراق بهادار را هم منظور نمود.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1036243"/>
          </a:xfrm>
          <a:prstGeom prst="rect">
            <a:avLst/>
          </a:prstGeom>
          <a:solidFill>
            <a:srgbClr val="FF6600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FFFF00"/>
                </a:solidFill>
              </a:rPr>
              <a:t>فرضيه بازارهاي کارا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61609" y="1898830"/>
            <a:ext cx="6975775" cy="4230469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000" b="1">
                <a:solidFill>
                  <a:srgbClr val="3333CC"/>
                </a:solidFill>
              </a:rPr>
              <a:t>نمونه هايي از منابع اطلاعات مربوط به اوراق بهادار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1_ صورتهاي مالي را که شرکتها منتشر مي کنند.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2_ گزارش سود سه ماهه را که شرکتها از طريق رسانه هاي خبري منتشرمي کنند.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3_ گزارش تغيير مديريت را که رسانه هاي خبري اعلام مي کنند.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4_ اطلاعات مالي شرکت هاي رقيب که از مجراي گزارش هاي مالي يا رسانه هاي خبري منتشر مي شوند.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5_قراردادهاي مربوط به دادن پاداش به وسيله دولت يا موسسه هاي خصوصي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6_ارائه اطلاعات به سهامداران در مجمع عمومي سالانه شرکت ها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1126253"/>
          </a:xfrm>
          <a:prstGeom prst="rect">
            <a:avLst/>
          </a:prstGeom>
          <a:solidFill>
            <a:srgbClr val="FF6600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FFFF00"/>
                </a:solidFill>
              </a:rPr>
              <a:t>فرضيه بازارهاي کارا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0" y="2033845"/>
            <a:ext cx="6885766" cy="4005446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000" b="1">
                <a:solidFill>
                  <a:srgbClr val="3333CC"/>
                </a:solidFill>
              </a:rPr>
              <a:t>همه اطلاعات موجود به روش تعريف شده اند :</a:t>
            </a:r>
          </a:p>
          <a:p>
            <a:pPr marL="136525" lvl="0" indent="0">
              <a:buNone/>
            </a:pPr>
            <a:endParaRPr lang="fa-IR" sz="2000" b="1">
              <a:solidFill>
                <a:srgbClr val="3333CC"/>
              </a:solidFill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rgbClr val="3333CC"/>
                </a:solidFill>
              </a:rPr>
              <a:t>شکل ضعيف</a:t>
            </a:r>
          </a:p>
          <a:p>
            <a:pPr marL="136525" lvl="0" indent="0">
              <a:buNone/>
            </a:pPr>
            <a:endParaRPr lang="fa-IR" sz="2000" b="1">
              <a:solidFill>
                <a:srgbClr val="3333CC"/>
              </a:solidFill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rgbClr val="3333CC"/>
                </a:solidFill>
              </a:rPr>
              <a:t>شکل نيمه قوي</a:t>
            </a:r>
          </a:p>
          <a:p>
            <a:pPr marL="136525" lvl="0" indent="0">
              <a:buNone/>
            </a:pPr>
            <a:endParaRPr lang="fa-IR" sz="2000" b="1">
              <a:solidFill>
                <a:srgbClr val="3333CC"/>
              </a:solidFill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rgbClr val="3333CC"/>
                </a:solidFill>
              </a:rPr>
              <a:t>شکل قوي</a:t>
            </a:r>
          </a:p>
          <a:p>
            <a:pPr marL="136525" lvl="0" indent="0">
              <a:buNone/>
            </a:pPr>
            <a:endParaRPr lang="fa-IR" sz="2000" b="1">
              <a:solidFill>
                <a:srgbClr val="3333CC"/>
              </a:solidFill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rgbClr val="FF0000"/>
                </a:solidFill>
              </a:rPr>
              <a:t>اين سه روش ناشي از سه شکل متفاوت بازارهاي کارا هستند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1202485"/>
          </a:xfrm>
          <a:prstGeom prst="rect">
            <a:avLst/>
          </a:prstGeom>
          <a:solidFill>
            <a:srgbClr val="FF6600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sz="3600" b="1">
                <a:solidFill>
                  <a:srgbClr val="FFFF00"/>
                </a:solidFill>
              </a:rPr>
              <a:t>فرضيه بازارهايکارا</a:t>
            </a:r>
            <a:r>
              <a:rPr lang="fa-IR" sz="3600" b="1">
                <a:solidFill>
                  <a:srgbClr val="7030A0"/>
                </a:solidFill>
              </a:rPr>
              <a:t>شکلضعيف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0" y="2033845"/>
            <a:ext cx="6840761" cy="3915436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مي توان با استفاده از قيمت تاريخي </a:t>
            </a:r>
            <a:r>
              <a:rPr lang="fa-IR" b="1" u="sng">
                <a:solidFill>
                  <a:schemeClr val="accent2">
                    <a:lumMod val="75000"/>
                  </a:schemeClr>
                </a:solidFill>
              </a:rPr>
              <a:t>يک سهم 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, </a:t>
            </a:r>
          </a:p>
          <a:p>
            <a:pPr marL="136525" lvl="0" indent="0" algn="ctr">
              <a:buNone/>
            </a:pP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بدون اعمال نظر شخصي (بدون تعصب)</a:t>
            </a:r>
          </a:p>
          <a:p>
            <a:pPr marL="136525" lvl="0" indent="0" algn="l">
              <a:buNone/>
            </a:pP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 قيمت آينده سهم را برآورد کرد.</a:t>
            </a:r>
          </a:p>
          <a:p>
            <a:pPr marL="136525" lvl="0" indent="0">
              <a:buNone/>
            </a:pPr>
            <a:endParaRPr lang="fa-IR" b="1">
              <a:solidFill>
                <a:schemeClr val="accent2">
                  <a:lumMod val="75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بازار اوراق بهادار </a:t>
            </a:r>
          </a:p>
          <a:p>
            <a:pPr marL="136525" lvl="0" indent="0" algn="ctr">
              <a:buNone/>
            </a:pPr>
            <a:r>
              <a:rPr lang="fa-IR" sz="2000" b="1">
                <a:solidFill>
                  <a:schemeClr val="accent2">
                    <a:lumMod val="75000"/>
                  </a:schemeClr>
                </a:solidFill>
              </a:rPr>
              <a:t>همه ي اطلاعات مربوط به قيمت هاي گذشته را در نظر ميگيرد</a:t>
            </a:r>
          </a:p>
          <a:p>
            <a:pPr marL="136525" lvl="0" indent="0" algn="l">
              <a:buNone/>
            </a:pP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و بر اساس آن قيمت جاري را تعيين مي کند.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91238"/>
          </a:xfrm>
          <a:prstGeom prst="rect">
            <a:avLst/>
          </a:prstGeom>
          <a:solidFill>
            <a:srgbClr val="FF6600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b="1">
                <a:solidFill>
                  <a:srgbClr val="C20E9B"/>
                </a:solidFill>
              </a:rPr>
              <a:t>فرضيه بازارهاي کارا</a:t>
            </a:r>
            <a:r>
              <a:rPr lang="fa-IR" b="1">
                <a:solidFill>
                  <a:srgbClr val="7030A0"/>
                </a:solidFill>
              </a:rPr>
              <a:t>شکل ضعيف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988840"/>
            <a:ext cx="6840761" cy="3375376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 algn="ctr">
              <a:buNone/>
            </a:pPr>
            <a:endParaRPr/>
          </a:p>
          <a:p>
            <a:pPr marL="136525" lvl="0" indent="0" algn="ctr">
              <a:buNone/>
            </a:pPr>
            <a:endParaRPr/>
          </a:p>
          <a:p>
            <a:pPr marL="136525" lvl="0" indent="0" algn="ctr">
              <a:buNone/>
            </a:pPr>
            <a:r>
              <a:rPr lang="fa-IR" sz="2800" b="1">
                <a:solidFill>
                  <a:srgbClr val="C00000"/>
                </a:solidFill>
              </a:rPr>
              <a:t>حالت گسترش يافته     تئوري تصادفي     است.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73705"/>
            <a:ext cx="6965247" cy="1036243"/>
          </a:xfrm>
          <a:prstGeom prst="rect">
            <a:avLst/>
          </a:prstGeom>
          <a:solidFill>
            <a:srgbClr val="FF6600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sz="3600" b="1">
                <a:solidFill>
                  <a:srgbClr val="C20E9B"/>
                </a:solidFill>
              </a:rPr>
              <a:t>فرضيه بازارهايکارا</a:t>
            </a:r>
            <a:r>
              <a:rPr lang="fa-IR" sz="3600" b="1">
                <a:solidFill>
                  <a:srgbClr val="7030A0"/>
                </a:solidFill>
              </a:rPr>
              <a:t>شکلضعيف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61610" y="1898830"/>
            <a:ext cx="7020781" cy="4095456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800" b="1">
                <a:solidFill>
                  <a:srgbClr val="3333CC"/>
                </a:solidFill>
              </a:rPr>
              <a:t>اين که قيمت سهام جنبه تصادفي دارد به چه معني است ؟</a:t>
            </a:r>
          </a:p>
          <a:p>
            <a:pPr marL="136525" lvl="0" indent="0">
              <a:buNone/>
            </a:pPr>
            <a:endParaRPr lang="fa-IR" sz="2800" b="1">
              <a:solidFill>
                <a:srgbClr val="3333CC"/>
              </a:solidFill>
            </a:endParaRPr>
          </a:p>
          <a:p>
            <a:pPr marL="136525" lvl="0" indent="0" algn="ctr">
              <a:buNone/>
            </a:pPr>
            <a:r>
              <a:rPr lang="fa-IR" sz="2000" b="1">
                <a:solidFill>
                  <a:srgbClr val="C00000"/>
                </a:solidFill>
              </a:rPr>
              <a:t>نوسان در قيمت سهام بدون علت يا دليل نيست ،</a:t>
            </a:r>
          </a:p>
          <a:p>
            <a:pPr marL="136525" lvl="0" indent="0" algn="ctr">
              <a:buNone/>
            </a:pPr>
            <a:r>
              <a:rPr lang="fa-IR" sz="2000" b="1">
                <a:solidFill>
                  <a:srgbClr val="C00000"/>
                </a:solidFill>
              </a:rPr>
              <a:t>قيمت سهام به اين علت تغيير ميکند که</a:t>
            </a:r>
          </a:p>
          <a:p>
            <a:pPr marL="136525" lvl="0" indent="0">
              <a:buNone/>
            </a:pPr>
            <a:endParaRPr lang="fa-IR" sz="2000" b="1">
              <a:solidFill>
                <a:srgbClr val="C00000"/>
              </a:solidFill>
            </a:endParaRPr>
          </a:p>
          <a:p>
            <a:pPr marL="136525" lvl="0" indent="0" algn="ctr">
              <a:buNone/>
            </a:pPr>
            <a:r>
              <a:rPr lang="fa-IR" sz="2000" b="1">
                <a:solidFill>
                  <a:srgbClr val="C00000"/>
                </a:solidFill>
              </a:rPr>
              <a:t> سرمايه گذار در مورد سود بالقوه يا فرصت هاي مختلف سرمايه گذاري داراي آگاهي است.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856223"/>
          </a:xfrm>
          <a:prstGeom prst="rect">
            <a:avLst/>
          </a:prstGeom>
          <a:solidFill>
            <a:srgbClr val="FF6600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b="1">
                <a:solidFill>
                  <a:srgbClr val="FFFF00"/>
                </a:solidFill>
              </a:rPr>
              <a:t>فرضيه بازارهاي کارا</a:t>
            </a:r>
            <a:r>
              <a:rPr lang="fa-IR" b="1">
                <a:solidFill>
                  <a:srgbClr val="7030A0"/>
                </a:solidFill>
              </a:rPr>
              <a:t>شکل ضعيف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6" y="1673806"/>
            <a:ext cx="6930770" cy="2250249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3333CC"/>
                </a:solidFill>
              </a:rPr>
              <a:t>يک سرمايه گذار تنها بر مبناي آگاهي از قيمتهاي گذشته</a:t>
            </a:r>
          </a:p>
          <a:p>
            <a:pPr marL="136525" lvl="0" indent="0">
              <a:buNone/>
            </a:pPr>
            <a:endParaRPr lang="fa-IR" b="1">
              <a:solidFill>
                <a:srgbClr val="3333CC"/>
              </a:solidFill>
            </a:endParaRPr>
          </a:p>
          <a:p>
            <a:pPr marL="136525" lvl="0" indent="0" algn="l">
              <a:buNone/>
            </a:pPr>
            <a:r>
              <a:rPr lang="fa-IR" b="1">
                <a:solidFill>
                  <a:srgbClr val="3333CC"/>
                </a:solidFill>
              </a:rPr>
              <a:t> نمي تواند به بازده اضافي دست يابد.</a:t>
            </a:r>
          </a:p>
          <a:p>
            <a:pPr marL="136525" lvl="0" indent="0" algn="l">
              <a:buNone/>
            </a:pPr>
            <a:endParaRPr lang="fa-IR" b="1">
              <a:solidFill>
                <a:srgbClr val="3333CC"/>
              </a:solidFill>
            </a:endParaRPr>
          </a:p>
          <a:p>
            <a:pPr marL="136525" lvl="0" indent="0" algn="l">
              <a:buNone/>
            </a:pPr>
            <a:endParaRPr lang="fa-IR" b="1">
              <a:solidFill>
                <a:srgbClr val="3333CC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06615" y="4239090"/>
            <a:ext cx="7020781" cy="1569660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accent1">
                <a:shade val="80000"/>
                <a:lumMod val="90000"/>
              </a:schemeClr>
            </a:solidFill>
          </a:ln>
        </p:spPr>
        <p:txBody>
          <a:bodyPr wrap="square"/>
          <a:lstStyle>
            <a:lvl1pPr lvl="0">
              <a:defRPr/>
            </a:lvl1pPr>
          </a:lstStyle>
          <a:p>
            <a:pPr marL="136525" lvl="0" indent="0" algn="r">
              <a:buNone/>
            </a:pPr>
            <a:r>
              <a:rPr lang="fa-IR" sz="2400" b="1">
                <a:solidFill>
                  <a:schemeClr val="tx1">
                    <a:lumMod val="10000"/>
                  </a:schemeClr>
                </a:solidFill>
              </a:rPr>
              <a:t>   بازده اضافي : </a:t>
            </a:r>
          </a:p>
          <a:p>
            <a:pPr marL="136525" lvl="0" indent="0" algn="r">
              <a:buNone/>
            </a:pPr>
            <a:r>
              <a:rPr lang="fa-IR" sz="2400" b="1">
                <a:solidFill>
                  <a:schemeClr val="tx1">
                    <a:lumMod val="10000"/>
                  </a:schemeClr>
                </a:solidFill>
              </a:rPr>
              <a:t>   بازدهي بيش از آنچه ميتوان از يک گروه از اوراق بهادار انتظار داشت , مشروط بر اينکه ريسک مربوط به اين دسته از اوراق بهادار را هم منظورنمود.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811218"/>
          </a:xfrm>
          <a:prstGeom prst="rect">
            <a:avLst/>
          </a:prstGeom>
          <a:solidFill>
            <a:srgbClr val="FF6600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b="1">
                <a:solidFill>
                  <a:srgbClr val="FFFF00"/>
                </a:solidFill>
              </a:rPr>
              <a:t>فرضيه بازارهاي کارا</a:t>
            </a:r>
            <a:r>
              <a:rPr lang="fa-IR" b="1">
                <a:solidFill>
                  <a:srgbClr val="7030A0"/>
                </a:solidFill>
              </a:rPr>
              <a:t>شکل ضعيف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628799"/>
            <a:ext cx="6930771" cy="4185465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accent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800" b="1">
                <a:solidFill>
                  <a:srgbClr val="3333CC"/>
                </a:solidFill>
              </a:rPr>
              <a:t>يک سرمايه گذار مي تواند </a:t>
            </a:r>
          </a:p>
          <a:p>
            <a:pPr marL="136525" lvl="0" indent="0">
              <a:buNone/>
            </a:pPr>
            <a:endParaRPr lang="fa-IR" sz="2800" b="1">
              <a:solidFill>
                <a:srgbClr val="3333CC"/>
              </a:solidFill>
            </a:endParaRPr>
          </a:p>
          <a:p>
            <a:pPr marL="136525" lvl="0" indent="0">
              <a:buNone/>
            </a:pPr>
            <a:r>
              <a:rPr lang="fa-IR" sz="2800" b="1">
                <a:solidFill>
                  <a:srgbClr val="3333CC"/>
                </a:solidFill>
              </a:rPr>
              <a:t>با انتخاب تصادفي مجموعه اي از اوراق بهادار </a:t>
            </a:r>
          </a:p>
          <a:p>
            <a:pPr marL="136525" lvl="0" indent="0">
              <a:buNone/>
            </a:pPr>
            <a:endParaRPr lang="fa-IR" sz="2800" b="1">
              <a:solidFill>
                <a:srgbClr val="3333CC"/>
              </a:solidFill>
            </a:endParaRPr>
          </a:p>
          <a:p>
            <a:pPr marL="136525" lvl="0" indent="0" algn="ctr">
              <a:buNone/>
            </a:pPr>
            <a:r>
              <a:rPr lang="fa-IR" sz="2800" b="1">
                <a:solidFill>
                  <a:srgbClr val="3333CC"/>
                </a:solidFill>
              </a:rPr>
              <a:t>و رسم نمودار مربوط به قيمت هاي گذشته </a:t>
            </a:r>
          </a:p>
          <a:p>
            <a:pPr marL="136525" lvl="0" indent="0">
              <a:buNone/>
            </a:pPr>
            <a:endParaRPr lang="fa-IR" sz="2800" b="1">
              <a:solidFill>
                <a:srgbClr val="3333CC"/>
              </a:solidFill>
            </a:endParaRPr>
          </a:p>
          <a:p>
            <a:pPr marL="136525" lvl="0" indent="0" algn="l">
              <a:buNone/>
            </a:pPr>
            <a:r>
              <a:rPr lang="fa-IR" sz="2800" b="1">
                <a:solidFill>
                  <a:srgbClr val="3333CC"/>
                </a:solidFill>
              </a:rPr>
              <a:t>يک مجموعه از اوراق بهادار را تشکيل دهد.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46233"/>
          </a:xfrm>
          <a:prstGeom prst="rect">
            <a:avLst/>
          </a:prstGeom>
          <a:solidFill>
            <a:srgbClr val="FF6600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b="1">
                <a:solidFill>
                  <a:srgbClr val="FFFF00"/>
                </a:solidFill>
              </a:rPr>
              <a:t>فرضيه بازارهاي کارا</a:t>
            </a:r>
            <a:r>
              <a:rPr lang="fa-IR" b="1">
                <a:solidFill>
                  <a:srgbClr val="7030A0"/>
                </a:solidFill>
              </a:rPr>
              <a:t>شکل ضعيف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763815"/>
            <a:ext cx="6930771" cy="2835315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بر پايه هاي زير استوار است :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                           پرتفويي از اوراق بهادار</a:t>
            </a:r>
          </a:p>
          <a:p>
            <a:pPr marL="136525" lvl="0" indent="0" algn="ctr">
              <a:buNone/>
            </a:pPr>
            <a:r>
              <a:rPr lang="fa-IR" b="1">
                <a:solidFill>
                  <a:srgbClr val="002060"/>
                </a:solidFill>
              </a:rPr>
              <a:t>       ميانگين بازده سرمايه گذاري ها</a:t>
            </a:r>
          </a:p>
          <a:p>
            <a:pPr marL="136525" lvl="0" indent="0" algn="ctr">
              <a:buNone/>
            </a:pPr>
            <a:endParaRPr lang="fa-IR" b="1">
              <a:solidFill>
                <a:srgbClr val="00206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41630" y="4959170"/>
            <a:ext cx="6750751" cy="523220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accent1">
                <a:shade val="80000"/>
                <a:lumMod val="90000"/>
              </a:schemeClr>
            </a:solidFill>
          </a:ln>
        </p:spPr>
        <p:txBody>
          <a:bodyPr wrap="square"/>
          <a:lstStyle>
            <a:lvl1pPr lvl="0">
              <a:defRPr/>
            </a:lvl1pPr>
          </a:lstStyle>
          <a:p>
            <a:pPr marL="136525" lvl="0" indent="0" algn="ctr">
              <a:buNone/>
            </a:pPr>
            <a:r>
              <a:rPr lang="fa-IR" sz="2800" b="1">
                <a:solidFill>
                  <a:schemeClr val="tx2">
                    <a:lumMod val="75000"/>
                  </a:schemeClr>
                </a:solidFill>
              </a:rPr>
              <a:t>خريد يک دسته خاص از اوراق را توصيه نميکند.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856223"/>
          </a:xfrm>
          <a:prstGeom prst="rect">
            <a:avLst/>
          </a:prstGeom>
          <a:solidFill>
            <a:srgbClr val="FF6600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sz="3600" b="1">
                <a:solidFill>
                  <a:srgbClr val="FFFF00"/>
                </a:solidFill>
              </a:rPr>
              <a:t>فرضيه بازارهاي کارا</a:t>
            </a:r>
            <a:r>
              <a:rPr lang="fa-IR" sz="3600" b="1">
                <a:solidFill>
                  <a:srgbClr val="7030A0"/>
                </a:solidFill>
              </a:rPr>
              <a:t>شکلضعيف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673804"/>
            <a:ext cx="6885766" cy="3285365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اطلاعات ارائه شده توسط تحليلگران اوراق بهادار هيچ ارزشي ندارد.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روند قيمت هاي گذشته ميتواند شاخص مناسبي براي قيمت هاي آيند باشد </a:t>
            </a:r>
          </a:p>
          <a:p>
            <a:pPr marL="136525" lvl="0" indent="0" algn="ctr">
              <a:buNone/>
            </a:pPr>
            <a:r>
              <a:rPr lang="fa-IR" b="1">
                <a:solidFill>
                  <a:srgbClr val="C00000"/>
                </a:solidFill>
              </a:rPr>
              <a:t>ولي</a:t>
            </a:r>
          </a:p>
          <a:p>
            <a:pPr marL="136525" lvl="0" indent="0" algn="ctr">
              <a:buNone/>
            </a:pPr>
            <a:r>
              <a:rPr lang="fa-IR" b="1">
                <a:solidFill>
                  <a:srgbClr val="002060"/>
                </a:solidFill>
              </a:rPr>
              <a:t>آگاهي از اين اطلاعات نمي تواند هيچ کمکي به سرمايه گذار بنمايد.</a:t>
            </a:r>
          </a:p>
          <a:p>
            <a:pPr marL="136525" lvl="0" indent="0" algn="ctr">
              <a:buNone/>
            </a:pPr>
            <a:endParaRPr lang="fa-IR" b="1">
              <a:solidFill>
                <a:srgbClr val="00206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61610" y="5144125"/>
            <a:ext cx="6930771" cy="830997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accent1">
                <a:shade val="80000"/>
                <a:lumMod val="90000"/>
              </a:schemeClr>
            </a:solidFill>
          </a:ln>
        </p:spPr>
        <p:txBody>
          <a:bodyPr wrap="square"/>
          <a:lstStyle>
            <a:lvl1pPr lvl="0">
              <a:defRPr/>
            </a:lvl1pPr>
          </a:lstStyle>
          <a:p>
            <a:pPr marL="136525" lvl="0" indent="0" algn="ctr">
              <a:buNone/>
            </a:pPr>
            <a:r>
              <a:rPr lang="fa-IR" sz="2400" b="1">
                <a:solidFill>
                  <a:schemeClr val="tx1">
                    <a:lumMod val="10000"/>
                  </a:schemeClr>
                </a:solidFill>
              </a:rPr>
              <a:t>زيرا اين اطلاعات در فرايند تعيين قيمت در بازار گنجانده شده اند.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01228"/>
          </a:xfrm>
          <a:prstGeom prst="rect">
            <a:avLst/>
          </a:prstGeom>
          <a:solidFill>
            <a:srgbClr val="FF00FF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sz="4000" b="1">
                <a:solidFill>
                  <a:srgbClr val="FFFF00"/>
                </a:solidFill>
              </a:rPr>
              <a:t>فرضيه بازارهاي کارا</a:t>
            </a:r>
            <a:r>
              <a:rPr lang="fa-IR" sz="4000" b="1">
                <a:solidFill>
                  <a:srgbClr val="7030A0"/>
                </a:solidFill>
              </a:rPr>
              <a:t>شکل نيمه قوي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08821"/>
            <a:ext cx="6930771" cy="4005444"/>
          </a:xfrm>
          <a:prstGeom prst="rect">
            <a:avLst/>
          </a:prstGeom>
          <a:noFill/>
          <a:ln w="15875" cap="flat">
            <a:solidFill>
              <a:schemeClr val="dk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800" b="1">
                <a:solidFill>
                  <a:srgbClr val="3333CC"/>
                </a:solidFill>
              </a:rPr>
              <a:t>براي تعيين قيمت اوراق بهادار </a:t>
            </a:r>
          </a:p>
          <a:p>
            <a:pPr marL="136525" lvl="0" indent="0">
              <a:buNone/>
            </a:pPr>
            <a:endParaRPr lang="fa-IR" sz="2800" b="1">
              <a:solidFill>
                <a:srgbClr val="3333CC"/>
              </a:solidFill>
            </a:endParaRPr>
          </a:p>
          <a:p>
            <a:pPr marL="136525" lvl="0" indent="0" algn="ctr">
              <a:buNone/>
            </a:pPr>
            <a:r>
              <a:rPr lang="fa-IR" sz="2800" b="1">
                <a:solidFill>
                  <a:srgbClr val="3333CC"/>
                </a:solidFill>
              </a:rPr>
              <a:t>همه اطلاعات موجود و در دسترس مردم </a:t>
            </a:r>
          </a:p>
          <a:p>
            <a:pPr marL="136525" lvl="0" indent="0" algn="ctr">
              <a:buNone/>
            </a:pPr>
            <a:r>
              <a:rPr lang="fa-IR" sz="2800" b="1">
                <a:solidFill>
                  <a:srgbClr val="3333CC"/>
                </a:solidFill>
              </a:rPr>
              <a:t>(از جمله قيمت اوراق بهادار در گذشته)</a:t>
            </a:r>
          </a:p>
          <a:p>
            <a:pPr marL="136525" lvl="0" indent="0">
              <a:buNone/>
            </a:pPr>
            <a:endParaRPr lang="fa-IR" sz="2800" b="1">
              <a:solidFill>
                <a:srgbClr val="3333CC"/>
              </a:solidFill>
            </a:endParaRPr>
          </a:p>
          <a:p>
            <a:pPr marL="136525" lvl="0" indent="0" algn="l">
              <a:buNone/>
            </a:pPr>
            <a:r>
              <a:rPr lang="fa-IR" sz="2800" b="1">
                <a:solidFill>
                  <a:srgbClr val="3333CC"/>
                </a:solidFill>
              </a:rPr>
              <a:t>اهميت دارند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91238"/>
          </a:xfrm>
          <a:prstGeom prst="rect">
            <a:avLst/>
          </a:prstGeom>
          <a:solidFill>
            <a:srgbClr val="FF00FF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sz="4000" b="1">
                <a:solidFill>
                  <a:srgbClr val="FFFF00"/>
                </a:solidFill>
              </a:rPr>
              <a:t>فرضيه بازارهاي کارا</a:t>
            </a:r>
            <a:r>
              <a:rPr lang="fa-IR" sz="4000" b="1">
                <a:solidFill>
                  <a:srgbClr val="7030A0"/>
                </a:solidFill>
              </a:rPr>
              <a:t>شکل نيمه قوي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16605" y="1943835"/>
            <a:ext cx="7110791" cy="3510390"/>
          </a:xfrm>
          <a:prstGeom prst="rect">
            <a:avLst/>
          </a:prstGeom>
          <a:noFill/>
          <a:ln w="9525" cap="flat">
            <a:solidFill>
              <a:srgbClr val="000000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هيچ سرمايه گذاري نمي تواند با استفاده از اطلاعات موجود و در دسترس مردم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 </a:t>
            </a:r>
          </a:p>
          <a:p>
            <a:pPr marL="136525" lvl="0" indent="0" algn="ctr">
              <a:buNone/>
            </a:pPr>
            <a:r>
              <a:rPr lang="fa-IR" b="1">
                <a:solidFill>
                  <a:srgbClr val="002060"/>
                </a:solidFill>
              </a:rPr>
              <a:t>به بازده اضافي دست يابد</a:t>
            </a:r>
          </a:p>
          <a:p>
            <a:pPr marL="136525" lvl="0" indent="0" algn="ctr">
              <a:buNone/>
            </a:pPr>
            <a:endParaRPr lang="fa-IR" b="1">
              <a:solidFill>
                <a:srgbClr val="002060"/>
              </a:solidFill>
            </a:endParaRPr>
          </a:p>
          <a:p>
            <a:pPr marL="136525" lvl="0" indent="0" algn="ctr">
              <a:buNone/>
            </a:pPr>
            <a:r>
              <a:rPr lang="fa-IR" b="1">
                <a:solidFill>
                  <a:srgbClr val="002060"/>
                </a:solidFill>
              </a:rPr>
              <a:t>زيرا اين اطلاعات به وسيله بازار مورد توجه قرار گرفته است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71601" y="817583"/>
            <a:ext cx="7088669" cy="811218"/>
          </a:xfrm>
          <a:prstGeom prst="rect">
            <a:avLst/>
          </a:prstGeom>
          <a:solidFill>
            <a:srgbClr val="FF00FF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sz="4000" b="1">
                <a:solidFill>
                  <a:srgbClr val="FFFF00"/>
                </a:solidFill>
              </a:rPr>
              <a:t>فرضيه بازارهاي کارا</a:t>
            </a:r>
            <a:r>
              <a:rPr lang="fa-IR" sz="4000" b="1">
                <a:solidFill>
                  <a:schemeClr val="tx2"/>
                </a:solidFill>
              </a:rPr>
              <a:t>شکل نيمه قوي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81589" y="1853825"/>
            <a:ext cx="7110791" cy="3780420"/>
          </a:xfrm>
          <a:prstGeom prst="rect">
            <a:avLst/>
          </a:prstGeom>
          <a:noFill/>
          <a:ln w="9525" cap="flat">
            <a:solidFill>
              <a:srgbClr val="000000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000" b="1">
                <a:solidFill>
                  <a:srgbClr val="002060"/>
                </a:solidFill>
              </a:rPr>
              <a:t>فايده شکل نيمه قوي  بازارهاي کارا براي حسابداران اين است که :</a:t>
            </a:r>
          </a:p>
          <a:p>
            <a:pPr marL="136525" lvl="0" indent="0">
              <a:buNone/>
            </a:pPr>
            <a:endParaRPr lang="fa-IR" sz="2000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rgbClr val="00B000"/>
                </a:solidFill>
              </a:rPr>
              <a:t>اطلاعات ارائه شده در يادداشت پيوست صورتهاي مالي</a:t>
            </a:r>
          </a:p>
          <a:p>
            <a:pPr marL="136525" lvl="0" indent="0">
              <a:buNone/>
            </a:pPr>
            <a:endParaRPr lang="fa-IR" sz="2000" b="1">
              <a:solidFill>
                <a:srgbClr val="00B000"/>
              </a:solidFill>
            </a:endParaRPr>
          </a:p>
          <a:p>
            <a:pPr marL="136525" lvl="0" indent="0" algn="ctr">
              <a:buNone/>
            </a:pPr>
            <a:r>
              <a:rPr lang="fa-IR" sz="2000" b="1">
                <a:solidFill>
                  <a:srgbClr val="00B000"/>
                </a:solidFill>
              </a:rPr>
              <a:t>به اندازه اطلاعات ارائه شده درون صورتهاي مالي  </a:t>
            </a:r>
          </a:p>
          <a:p>
            <a:pPr marL="136525" lvl="0" indent="0" algn="ctr">
              <a:buNone/>
            </a:pPr>
            <a:endParaRPr lang="fa-IR" sz="2000" b="1">
              <a:solidFill>
                <a:srgbClr val="00B000"/>
              </a:solidFill>
            </a:endParaRPr>
          </a:p>
          <a:p>
            <a:pPr marL="136525" lvl="0" indent="0" algn="l">
              <a:buNone/>
            </a:pPr>
            <a:r>
              <a:rPr lang="fa-IR" sz="2000" b="1">
                <a:solidFill>
                  <a:srgbClr val="FF0000"/>
                </a:solidFill>
              </a:rPr>
              <a:t>مهم و اثر گذار </a:t>
            </a:r>
            <a:r>
              <a:rPr lang="fa-IR" sz="2000" b="1">
                <a:solidFill>
                  <a:schemeClr val="bg1">
                    <a:lumMod val="20000"/>
                    <a:lumOff val="80000"/>
                  </a:schemeClr>
                </a:solidFill>
              </a:rPr>
              <a:t>است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66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15" end="1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64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841339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accent6">
                <a:shade val="80000"/>
                <a:lumMod val="90000"/>
              </a:schemeClr>
            </a:solidFill>
          </a:ln>
        </p:spPr>
        <p:txBody>
          <a:bodyPr>
            <a:normAutofit fontScale="90000"/>
          </a:bodyPr>
          <a:lstStyle>
            <a:lvl1pPr lvl="0">
              <a:defRPr/>
            </a:lvl1pPr>
          </a:lstStyle>
          <a:p>
            <a:pPr lvl="0"/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61610" y="1763814"/>
            <a:ext cx="7065786" cy="3600401"/>
          </a:xfrm>
          <a:prstGeom prst="rect">
            <a:avLst/>
          </a:prstGeom>
          <a:solidFill>
            <a:schemeClr val="accent6"/>
          </a:solidFill>
          <a:ln w="25400" cap="flat">
            <a:solidFill>
              <a:schemeClr val="lt1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تفاوت بين شکل هاي ضعيف نيمه قوي و قوي </a:t>
            </a:r>
          </a:p>
          <a:p>
            <a:pPr marL="136525" lvl="0" indent="0">
              <a:buNone/>
            </a:pPr>
            <a:endParaRPr lang="fa-IR" sz="2800" b="1">
              <a:solidFill>
                <a:schemeClr val="tx1">
                  <a:lumMod val="10000"/>
                </a:schemeClr>
              </a:solidFill>
            </a:endParaRPr>
          </a:p>
          <a:p>
            <a:pPr marL="136525" lvl="0" indent="0" algn="ctr">
              <a:buNone/>
            </a:pP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در مقدار اطلاعاتي است که بنابرفرض</a:t>
            </a:r>
          </a:p>
          <a:p>
            <a:pPr marL="136525" lvl="0" indent="0">
              <a:buNone/>
            </a:pPr>
            <a:endParaRPr lang="fa-IR" sz="2800" b="1">
              <a:solidFill>
                <a:schemeClr val="tx1">
                  <a:lumMod val="10000"/>
                </a:schemeClr>
              </a:solidFill>
            </a:endParaRPr>
          </a:p>
          <a:p>
            <a:pPr marL="136525" lvl="0" indent="0" algn="l">
              <a:buNone/>
            </a:pP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در تعين قيمت اوراق گنجانده ميشود.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1610" y="683694"/>
            <a:ext cx="7065786" cy="886343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accent6"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 algn="ctr">
              <a:buNone/>
              <a:defRPr sz="4100" b="1" baseline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/>
              </a:defRPr>
            </a:lvl1pPr>
          </a:lstStyle>
          <a:p>
            <a:pPr lvl="0"/>
            <a:r>
              <a:t/>
            </a:r>
            <a:br/>
            <a:r>
              <a:rPr lang="fa-IR" sz="6000">
                <a:solidFill>
                  <a:srgbClr val="C20E9B"/>
                </a:solidFill>
              </a:rPr>
              <a:t>فرضيه بازارهاي کارا</a:t>
            </a:r>
            <a:r>
              <a:t/>
            </a:r>
            <a:br/>
            <a:endParaRPr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817582"/>
            <a:ext cx="6965247" cy="766213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accent5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b="1">
                <a:solidFill>
                  <a:srgbClr val="C20E9B"/>
                </a:solidFill>
              </a:rPr>
              <a:t>فرضيه بازارهاي کارا</a:t>
            </a:r>
            <a:r>
              <a:rPr lang="fa-IR" b="1">
                <a:solidFill>
                  <a:srgbClr val="C00000"/>
                </a:solidFill>
              </a:rPr>
              <a:t>شکل قوي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61609" y="1763814"/>
            <a:ext cx="7020781" cy="400544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shade val="76000"/>
                  <a:lumMod val="90000"/>
                </a:schemeClr>
              </a:gs>
            </a:gsLst>
            <a:lin ang="5400000" scaled="1"/>
          </a:gradFill>
          <a:ln w="9525" cap="flat">
            <a:solidFill>
              <a:schemeClr val="accent1"/>
            </a:solidFill>
          </a:ln>
          <a:effectLst>
            <a:outerShdw blurRad="38100" dist="38098" dir="4800159" sx="96000" sy="96000">
              <a:srgbClr val="000000">
                <a:alpha val="40000"/>
              </a:srgbClr>
            </a:outerShdw>
          </a:effectLst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rPr lang="fa-IR" b="1">
                <a:solidFill>
                  <a:srgbClr val="7030A0"/>
                </a:solidFill>
              </a:rPr>
              <a:t>همه اطلاعات از جمله </a:t>
            </a:r>
          </a:p>
          <a:p>
            <a:pPr marL="136525" lvl="0" indent="0">
              <a:buNone/>
            </a:pPr>
            <a:endParaRPr lang="fa-IR" b="1">
              <a:solidFill>
                <a:srgbClr val="7030A0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7030A0"/>
                </a:solidFill>
              </a:rPr>
              <a:t>                      روند قيمت اوراق بهادار 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7030A0"/>
                </a:solidFill>
              </a:rPr>
              <a:t>                      اطلاعات موجود و در دسترس مردم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7030A0"/>
                </a:solidFill>
              </a:rPr>
              <a:t>                      اطلاعات محرمانه و درون سازماني</a:t>
            </a:r>
          </a:p>
          <a:p>
            <a:pPr marL="136525" lvl="0" indent="0">
              <a:buNone/>
            </a:pPr>
            <a:endParaRPr lang="fa-IR" b="1">
              <a:solidFill>
                <a:srgbClr val="7030A0"/>
              </a:solidFill>
            </a:endParaRPr>
          </a:p>
          <a:p>
            <a:pPr marL="136525" lvl="0" indent="0" algn="l">
              <a:buNone/>
            </a:pPr>
            <a:r>
              <a:rPr lang="fa-IR" b="1">
                <a:solidFill>
                  <a:srgbClr val="7030A0"/>
                </a:solidFill>
              </a:rPr>
              <a:t>در قيمت اوراق بهادار گنجانده شده اند.</a:t>
            </a:r>
          </a:p>
          <a:p>
            <a:pPr marL="136525" lvl="0" indent="0" algn="l">
              <a:buNone/>
            </a:pPr>
            <a:endParaRPr lang="fa-IR" b="1">
              <a:solidFill>
                <a:srgbClr val="7030A0"/>
              </a:solidFill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rgbClr val="7030A0"/>
                </a:solidFill>
              </a:rPr>
              <a:t>به طوريکه براي دستيابي به بازده اضافي هيچ نوع فرصتي باقي نمي ماند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215841" y="720640"/>
            <a:ext cx="6792904" cy="777376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accent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sz="3600" b="1">
                <a:solidFill>
                  <a:srgbClr val="C20E9B"/>
                </a:solidFill>
              </a:rPr>
              <a:t>فرضيه بازارهاي کارا</a:t>
            </a:r>
            <a:r>
              <a:rPr lang="fa-IR" sz="3600" b="1">
                <a:solidFill>
                  <a:srgbClr val="C00000"/>
                </a:solidFill>
              </a:rPr>
              <a:t>شکلقوي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206007" y="1583103"/>
            <a:ext cx="7020953" cy="500735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shade val="76000"/>
                  <a:lumMod val="90000"/>
                </a:schemeClr>
              </a:gs>
            </a:gsLst>
            <a:lin ang="5400000" scaled="1"/>
          </a:gradFill>
          <a:ln w="9525" cap="flat">
            <a:solidFill>
              <a:schemeClr val="accent1"/>
            </a:solidFill>
          </a:ln>
          <a:effectLst>
            <a:outerShdw blurRad="38100" dist="38098" dir="4800159" sx="96000" sy="96000">
              <a:srgbClr val="000000">
                <a:alpha val="40000"/>
              </a:srgbClr>
            </a:outerShdw>
          </a:effectLst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1800" b="1">
                <a:solidFill>
                  <a:srgbClr val="7030A0"/>
                </a:solidFill>
              </a:rPr>
              <a:t>جنبه کاربري  فرضيه بازارهاي کارا به شکل قوي  براي حسابداران</a:t>
            </a:r>
          </a:p>
          <a:p>
            <a:pPr marL="136525" lvl="0" indent="0">
              <a:buNone/>
            </a:pPr>
            <a:endParaRPr lang="fa-IR" sz="1800" b="1">
              <a:solidFill>
                <a:srgbClr val="7030A0"/>
              </a:solidFill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rgbClr val="7030A0"/>
                </a:solidFill>
              </a:rPr>
              <a:t>بازار همه ي اطلاعات موجود را , داخلي يا خارجي  مورد توجه قرار ميدهد</a:t>
            </a:r>
          </a:p>
          <a:p>
            <a:pPr marL="136525" lvl="0" indent="0">
              <a:buNone/>
            </a:pPr>
            <a:endParaRPr lang="fa-IR" sz="1800" b="1">
              <a:solidFill>
                <a:srgbClr val="7030A0"/>
              </a:solidFill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rgbClr val="7030A0"/>
                </a:solidFill>
              </a:rPr>
              <a:t>يعني 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7030A0"/>
                </a:solidFill>
              </a:rPr>
              <a:t>به محض اينکه يک نفر در يک شرکت نوعي اطلاعات بدست آورد , اين اطلاعات بي درنگ در فرآيند تعيين قيمت سهام شرکت در بازار , منظور ميشود.</a:t>
            </a:r>
          </a:p>
          <a:p>
            <a:pPr marL="136525" lvl="0" indent="0">
              <a:buNone/>
            </a:pPr>
            <a:endParaRPr lang="fa-IR" sz="1800" b="1">
              <a:solidFill>
                <a:srgbClr val="7030A0"/>
              </a:solidFill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rgbClr val="7030A0"/>
                </a:solidFill>
              </a:rPr>
              <a:t>نتيجه :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7030A0"/>
                </a:solidFill>
              </a:rPr>
              <a:t>اطلاعات حسابداري منتشر شده به هيچ وجه ارزشي بيش از ساير اطلاعات موجود و در دسترس مردم ندارد.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38" end="2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70" end="2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78" end="3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721208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accent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sz="3600" b="1">
                <a:solidFill>
                  <a:srgbClr val="C20E9B"/>
                </a:solidFill>
              </a:rPr>
              <a:t>فرضيه بازارهاي کارا</a:t>
            </a:r>
            <a:r>
              <a:rPr lang="fa-IR" sz="3600" b="1">
                <a:solidFill>
                  <a:srgbClr val="C00000"/>
                </a:solidFill>
              </a:rPr>
              <a:t>شکلقوي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16086" y="1637835"/>
            <a:ext cx="7201665" cy="4727081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shade val="76000"/>
                  <a:lumMod val="90000"/>
                </a:schemeClr>
              </a:gs>
            </a:gsLst>
            <a:lin ang="5400000" scaled="1"/>
          </a:gradFill>
          <a:ln w="9525" cap="flat">
            <a:solidFill>
              <a:schemeClr val="accent1"/>
            </a:solidFill>
          </a:ln>
          <a:effectLst>
            <a:outerShdw blurRad="38100" dist="38098" dir="4800159" sx="96000" sy="96000">
              <a:srgbClr val="000000">
                <a:alpha val="40000"/>
              </a:srgbClr>
            </a:outerShdw>
          </a:effectLst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شواهد و مدارکي که براي آزمون فرضيه بازارهاي کارا شکل قوي مورد استفاده قرار مي گيرد بيانگر چيست ؟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</a:endParaRPr>
          </a:p>
          <a:p>
            <a:pPr marL="136525" lvl="0" indent="0" algn="ctr">
              <a:buNone/>
            </a:pPr>
            <a:r>
              <a:rPr lang="fa-IR" sz="4400" b="1">
                <a:solidFill>
                  <a:srgbClr val="002060"/>
                </a:solidFill>
              </a:rPr>
              <a:t>نوع اطلاعات هيچ ارزشي ندارد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rgbClr val="002060"/>
                </a:solidFill>
              </a:rPr>
              <a:t>مثال: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rgbClr val="002060"/>
                </a:solidFill>
              </a:rPr>
              <a:t>تحقيق درمورد صندوق هاي مشترک سرمايه گذاري,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rgbClr val="002060"/>
                </a:solidFill>
              </a:rPr>
              <a:t>مديران با توجه به داشتن اطلاعات محرمانه و سازماني عملکردي بهتر از يک سرمايه گذار معمولي(که پرتفو تشکيل داده بود) نداشتند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76952" y="755806"/>
            <a:ext cx="6965247" cy="721209"/>
          </a:xfrm>
          <a:prstGeom prst="rect">
            <a:avLst/>
          </a:prstGeom>
          <a:solidFill>
            <a:schemeClr val="lt1"/>
          </a:solidFill>
          <a:ln w="15875" cap="flat">
            <a:solidFill>
              <a:schemeClr val="accent1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t/>
            </a:r>
            <a:br/>
            <a:r>
              <a:rPr lang="fa-IR" sz="3600" b="1">
                <a:solidFill>
                  <a:srgbClr val="C20E9B"/>
                </a:solidFill>
              </a:rPr>
              <a:t>فرضيه بازارهاي کارا</a:t>
            </a:r>
            <a:r>
              <a:rPr lang="fa-IR" sz="3600" b="1">
                <a:solidFill>
                  <a:srgbClr val="C00000"/>
                </a:solidFill>
              </a:rPr>
              <a:t>شکلقوي</a:t>
            </a:r>
            <a:r>
              <a:t/>
            </a:r>
            <a:br/>
            <a:endParaRPr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998361" y="1520892"/>
            <a:ext cx="7228772" cy="48490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shade val="76000"/>
                  <a:lumMod val="90000"/>
                </a:schemeClr>
              </a:gs>
            </a:gsLst>
            <a:lin ang="5400000" scaled="1"/>
          </a:gradFill>
          <a:ln w="9525" cap="flat">
            <a:solidFill>
              <a:schemeClr val="accent1"/>
            </a:solidFill>
          </a:ln>
          <a:effectLst>
            <a:outerShdw blurRad="38100" dist="38098" dir="4800159" sx="96000" sy="96000">
              <a:srgbClr val="000000">
                <a:alpha val="40000"/>
              </a:srgbClr>
            </a:outerShdw>
          </a:effectLst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از چه نظر فرضيه بازارهاي کارا شکل قوي براي حسابداران اهميت دارد: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1_ حسابداران ميتوانند </a:t>
            </a:r>
          </a:p>
          <a:p>
            <a:pPr marL="136525" lvl="0" indent="0" algn="ctr">
              <a:buNone/>
            </a:pPr>
            <a:r>
              <a:rPr lang="fa-IR" sz="1800" b="1">
                <a:solidFill>
                  <a:srgbClr val="002060"/>
                </a:solidFill>
              </a:rPr>
              <a:t>درباره ي شيوه اي که</a:t>
            </a:r>
          </a:p>
          <a:p>
            <a:pPr marL="136525" lvl="0" indent="0" algn="ctr">
              <a:buNone/>
            </a:pPr>
            <a:r>
              <a:rPr lang="fa-IR" sz="1800" b="1">
                <a:solidFill>
                  <a:srgbClr val="002060"/>
                </a:solidFill>
              </a:rPr>
              <a:t> اطلاعات مربوط به واحد تجاري که در فرآيند تعيين قيمت سهام شرکت ها گنجانده ميشود</a:t>
            </a:r>
          </a:p>
          <a:p>
            <a:pPr marL="136525" lvl="0" indent="0" algn="l">
              <a:buNone/>
            </a:pPr>
            <a:r>
              <a:rPr lang="fa-IR" sz="1800" b="1">
                <a:solidFill>
                  <a:srgbClr val="002060"/>
                </a:solidFill>
              </a:rPr>
              <a:t> مدارک و شواهدي بدست آورند.</a:t>
            </a:r>
          </a:p>
          <a:p>
            <a:pPr marL="136525" lvl="0" indent="0">
              <a:buNone/>
            </a:pPr>
            <a:endParaRPr lang="fa-IR" sz="1800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endParaRPr lang="fa-IR" sz="1800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2_ حسابداران بتوانند اصول حسابداري را بر مبناي ديدگاه سرمايه گذاران ارائه نمايند.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1202485"/>
          </a:xfrm>
          <a:prstGeom prst="rect">
            <a:avLst/>
          </a:prstGeom>
          <a:gradFill rotWithShape="1">
            <a:gsLst>
              <a:gs pos="0">
                <a:schemeClr val="accent6">
                  <a:tint val="50000"/>
                  <a:satMod val="180000"/>
                  <a:lumMod val="100000"/>
                </a:schemeClr>
              </a:gs>
              <a:gs pos="40000">
                <a:schemeClr val="accent6">
                  <a:tint val="60000"/>
                  <a:satMod val="130000"/>
                  <a:lumMod val="100000"/>
                </a:schemeClr>
              </a:gs>
              <a:gs pos="100000">
                <a:schemeClr val="accent6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6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2800" b="1">
                <a:solidFill>
                  <a:srgbClr val="C20E9B"/>
                </a:solidFill>
              </a:rPr>
              <a:t>نتيجه تحقيقات انجام شده در مورد بازارهاي کارآ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0" y="2033845"/>
            <a:ext cx="6930771" cy="4095456"/>
          </a:xfrm>
          <a:prstGeom prst="rect">
            <a:avLst/>
          </a:prstGeom>
          <a:solidFill>
            <a:srgbClr val="99FF33"/>
          </a:solidFill>
          <a:ln w="15875" cap="flat">
            <a:solidFill>
              <a:schemeClr val="accent4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1800" b="1"/>
              <a:t>منتقدين حسابداري مي گويند :</a:t>
            </a:r>
          </a:p>
          <a:p>
            <a:pPr marL="136525" lvl="0" indent="0">
              <a:buNone/>
            </a:pPr>
            <a:endParaRPr lang="fa-IR" sz="1800" b="1"/>
          </a:p>
          <a:p>
            <a:pPr marL="136525" lvl="0" indent="0">
              <a:buNone/>
            </a:pPr>
            <a:r>
              <a:rPr lang="fa-IR" sz="1800" b="1"/>
              <a:t>بر پايه اين فرض که </a:t>
            </a:r>
          </a:p>
          <a:p>
            <a:pPr marL="136525" lvl="0" indent="0">
              <a:buNone/>
            </a:pPr>
            <a:endParaRPr lang="fa-IR" sz="1800" b="1"/>
          </a:p>
          <a:p>
            <a:pPr marL="136525" lvl="0" indent="0" algn="ctr">
              <a:buNone/>
            </a:pPr>
            <a:r>
              <a:rPr lang="fa-IR" sz="1800" b="1"/>
              <a:t>در مورد يک واحدتجاري گزارش هاي مالي منبع اصلي اطلاعات هستند</a:t>
            </a:r>
          </a:p>
          <a:p>
            <a:pPr marL="136525" lvl="0" indent="0">
              <a:buNone/>
            </a:pPr>
            <a:endParaRPr lang="fa-IR" sz="1800" b="1"/>
          </a:p>
          <a:p>
            <a:pPr marL="136525" lvl="0" indent="0">
              <a:buNone/>
            </a:pPr>
            <a:r>
              <a:rPr lang="fa-IR" sz="1800" b="1"/>
              <a:t>نبود همساني در اصول حسابداري باعث شده که </a:t>
            </a:r>
          </a:p>
          <a:p>
            <a:pPr marL="136525" lvl="0" indent="0" algn="ctr">
              <a:buNone/>
            </a:pPr>
            <a:endParaRPr lang="fa-IR" sz="1800" b="1"/>
          </a:p>
          <a:p>
            <a:pPr marL="136525" lvl="0" indent="0" algn="ctr">
              <a:buNone/>
            </a:pPr>
            <a:r>
              <a:rPr lang="fa-IR" sz="1600" b="1">
                <a:solidFill>
                  <a:srgbClr val="7030A0"/>
                </a:solidFill>
              </a:rPr>
              <a:t>مديران بتوانند سود خالص را دست آويز قرار دهند و سرمايه گذاران را فريب دهند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1202485"/>
          </a:xfrm>
          <a:prstGeom prst="rect">
            <a:avLst/>
          </a:prstGeom>
          <a:gradFill rotWithShape="1">
            <a:gsLst>
              <a:gs pos="0">
                <a:schemeClr val="accent6">
                  <a:tint val="50000"/>
                  <a:satMod val="180000"/>
                  <a:lumMod val="100000"/>
                </a:schemeClr>
              </a:gs>
              <a:gs pos="40000">
                <a:schemeClr val="accent6">
                  <a:tint val="60000"/>
                  <a:satMod val="130000"/>
                  <a:lumMod val="100000"/>
                </a:schemeClr>
              </a:gs>
              <a:gs pos="100000">
                <a:schemeClr val="accent6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6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2800" b="1">
                <a:solidFill>
                  <a:srgbClr val="C20E9B"/>
                </a:solidFill>
              </a:rPr>
              <a:t>نتيجه تحقيقات انجام شده در مورد بازارهاي کارآ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0" y="2033845"/>
            <a:ext cx="6930771" cy="4095456"/>
          </a:xfrm>
          <a:prstGeom prst="rect">
            <a:avLst/>
          </a:prstGeom>
          <a:solidFill>
            <a:srgbClr val="99FF33"/>
          </a:solidFill>
          <a:ln w="15875" cap="flat">
            <a:solidFill>
              <a:schemeClr val="accent4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1400" b="1"/>
              <a:t>1_ قيمت سهام تنها بر مبناي گزارشهاي حسابداري تعيين نميشود.</a:t>
            </a:r>
          </a:p>
          <a:p>
            <a:pPr marL="136525" lvl="0" indent="0">
              <a:buNone/>
            </a:pPr>
            <a:r>
              <a:rPr lang="fa-IR" sz="1400" b="1"/>
              <a:t>اين مسئله باعث شده</a:t>
            </a:r>
          </a:p>
          <a:p>
            <a:pPr marL="136525" lvl="0" indent="0">
              <a:buNone/>
            </a:pPr>
            <a:r>
              <a:rPr lang="fa-IR" sz="1400" b="1"/>
              <a:t>پژوهشگران در باره روشهايي تحقيق کنند که </a:t>
            </a:r>
          </a:p>
          <a:p>
            <a:pPr marL="136525" lvl="0" indent="0" algn="l">
              <a:buNone/>
            </a:pPr>
            <a:r>
              <a:rPr lang="fa-IR" sz="1400" b="1">
                <a:solidFill>
                  <a:srgbClr val="C00000"/>
                </a:solidFill>
              </a:rPr>
              <a:t>سود خالص با قيمت سهام ارتباط داشته باشد.</a:t>
            </a:r>
          </a:p>
          <a:p>
            <a:pPr marL="136525" lvl="0" indent="0">
              <a:buNone/>
            </a:pPr>
            <a:r>
              <a:rPr lang="fa-IR" sz="1400" b="1">
                <a:solidFill>
                  <a:schemeClr val="bg2">
                    <a:lumMod val="10000"/>
                  </a:schemeClr>
                </a:solidFill>
              </a:rPr>
              <a:t>نتيجه اين تحقيقات اين است که سود خالص محاسبه شده بر مبناي يک  روش حسابداري با بازده سهم همبستگي دارد</a:t>
            </a:r>
          </a:p>
          <a:p>
            <a:pPr marL="136525" lvl="0" indent="0" algn="l">
              <a:buNone/>
            </a:pPr>
            <a:endParaRPr lang="fa-IR" sz="1400" b="1">
              <a:solidFill>
                <a:schemeClr val="bg2">
                  <a:lumMod val="10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sz="1400" b="1"/>
              <a:t>2_قيمت سهم شرکت در بازار بازتابي از مجموعه ديدگاههاي سرمايه گذاران در مورد ارزش شرکت است .</a:t>
            </a:r>
          </a:p>
          <a:p>
            <a:pPr marL="136525" lvl="0" indent="0">
              <a:buNone/>
            </a:pPr>
            <a:r>
              <a:rPr lang="fa-IR" sz="1400" b="1"/>
              <a:t>بنابراين</a:t>
            </a:r>
          </a:p>
          <a:p>
            <a:pPr marL="136525" lvl="0" indent="0" algn="l">
              <a:buNone/>
            </a:pPr>
            <a:r>
              <a:rPr lang="fa-IR" sz="1400" b="1"/>
              <a:t>اگر اطلاعات ارائه شده در صورت هاي مالي يا ساير اطلاعات مالي بازتابي از </a:t>
            </a:r>
            <a:r>
              <a:rPr lang="fa-IR" sz="1400" b="1">
                <a:solidFill>
                  <a:srgbClr val="C00000"/>
                </a:solidFill>
              </a:rPr>
              <a:t>اقلامي باشد که بر ارزش يک شرکت اثر مي گذارند , </a:t>
            </a:r>
          </a:p>
          <a:p>
            <a:pPr marL="136525" lvl="0" indent="0" algn="l">
              <a:buNone/>
            </a:pPr>
            <a:r>
              <a:rPr lang="fa-IR" sz="1400" b="1">
                <a:solidFill>
                  <a:schemeClr val="tx1"/>
                </a:solidFill>
              </a:rPr>
              <a:t>آن اطلاعات  </a:t>
            </a:r>
            <a:r>
              <a:rPr lang="fa-IR" sz="1400" b="1">
                <a:solidFill>
                  <a:srgbClr val="C00000"/>
                </a:solidFill>
              </a:rPr>
              <a:t>بايد در قيمت سهام شرکت منعکس شود.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1202485"/>
          </a:xfrm>
          <a:prstGeom prst="rect">
            <a:avLst/>
          </a:prstGeom>
          <a:gradFill rotWithShape="1">
            <a:gsLst>
              <a:gs pos="0">
                <a:schemeClr val="accent6">
                  <a:tint val="50000"/>
                  <a:satMod val="180000"/>
                  <a:lumMod val="100000"/>
                </a:schemeClr>
              </a:gs>
              <a:gs pos="40000">
                <a:schemeClr val="accent6">
                  <a:tint val="60000"/>
                  <a:satMod val="130000"/>
                  <a:lumMod val="100000"/>
                </a:schemeClr>
              </a:gs>
              <a:gs pos="100000">
                <a:schemeClr val="accent6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6"/>
            </a:solidFill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2800" b="1">
                <a:solidFill>
                  <a:srgbClr val="C20E9B"/>
                </a:solidFill>
              </a:rPr>
              <a:t>رابطه بين فرضيه بازارهاي کارآ و نتيجه هاي اقتصادي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20" y="2033845"/>
            <a:ext cx="6930771" cy="4095456"/>
          </a:xfrm>
          <a:prstGeom prst="rect">
            <a:avLst/>
          </a:prstGeom>
          <a:solidFill>
            <a:srgbClr val="99FF33"/>
          </a:solidFill>
          <a:ln w="15875" cap="flat">
            <a:solidFill>
              <a:schemeClr val="accent4">
                <a:shade val="80000"/>
                <a:lumMod val="90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1400" b="1">
                <a:solidFill>
                  <a:schemeClr val="accent2">
                    <a:lumMod val="50000"/>
                  </a:schemeClr>
                </a:solidFill>
              </a:rPr>
              <a:t>پايه ي فرضيه بازارهاي کارآ</a:t>
            </a:r>
          </a:p>
          <a:p>
            <a:pPr marL="136525" lvl="0" indent="0">
              <a:buNone/>
            </a:pPr>
            <a:r>
              <a:rPr lang="fa-IR" sz="1400" b="1">
                <a:solidFill>
                  <a:schemeClr val="accent2">
                    <a:lumMod val="50000"/>
                  </a:schemeClr>
                </a:solidFill>
              </a:rPr>
              <a:t>	قيمت سهام تحت تاثير تغييرات رخ داده در روش حسابداري قرار نمي گيرد.</a:t>
            </a:r>
          </a:p>
          <a:p>
            <a:pPr marL="136525" lvl="0" indent="0">
              <a:buNone/>
            </a:pPr>
            <a:endParaRPr lang="fa-IR" sz="1400" b="1">
              <a:solidFill>
                <a:schemeClr val="accent2">
                  <a:lumMod val="50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sz="1400" b="1">
                <a:solidFill>
                  <a:schemeClr val="accent2">
                    <a:lumMod val="50000"/>
                  </a:schemeClr>
                </a:solidFill>
              </a:rPr>
              <a:t>از طرفي تاريخ بيانگر اين است که </a:t>
            </a:r>
          </a:p>
          <a:p>
            <a:pPr marL="136525" lvl="0" indent="0">
              <a:buNone/>
            </a:pPr>
            <a:r>
              <a:rPr lang="fa-IR" sz="1400" b="1">
                <a:solidFill>
                  <a:schemeClr val="accent2">
                    <a:lumMod val="50000"/>
                  </a:schemeClr>
                </a:solidFill>
              </a:rPr>
              <a:t>	بسياري از گروههاي ذينفع کوشيده اند نيروهاي صاحبنظر را به هيئت استانداردهاي حسابداري 	مالي بفرستند تا در مورد اين تغييرات رايزني کنند.</a:t>
            </a:r>
          </a:p>
          <a:p>
            <a:pPr marL="136525" lvl="0" indent="0">
              <a:buNone/>
            </a:pPr>
            <a:r>
              <a:rPr lang="fa-IR" sz="1400" b="1">
                <a:solidFill>
                  <a:schemeClr val="accent2">
                    <a:lumMod val="50000"/>
                  </a:schemeClr>
                </a:solidFill>
              </a:rPr>
              <a:t>	مثال:</a:t>
            </a:r>
          </a:p>
          <a:p>
            <a:pPr marL="136525" lvl="0" indent="0">
              <a:buNone/>
            </a:pPr>
            <a:r>
              <a:rPr lang="fa-IR" sz="1400" b="1">
                <a:solidFill>
                  <a:schemeClr val="accent2">
                    <a:lumMod val="50000"/>
                  </a:schemeClr>
                </a:solidFill>
              </a:rPr>
              <a:t>	معافيت هاي مالياتي ناشي از سرمايه گذاري ها</a:t>
            </a:r>
          </a:p>
          <a:p>
            <a:pPr marL="136525" lvl="0" indent="0">
              <a:buNone/>
            </a:pPr>
            <a:r>
              <a:rPr lang="fa-IR" sz="1400" b="1">
                <a:solidFill>
                  <a:schemeClr val="accent2">
                    <a:lumMod val="50000"/>
                  </a:schemeClr>
                </a:solidFill>
              </a:rPr>
              <a:t>	شيوه ثبت تسعير ارز</a:t>
            </a:r>
          </a:p>
          <a:p>
            <a:pPr marL="136525" lvl="0" indent="0">
              <a:buNone/>
            </a:pPr>
            <a:endParaRPr lang="fa-IR" sz="1400" b="1">
              <a:solidFill>
                <a:schemeClr val="accent2">
                  <a:lumMod val="50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sz="1400" b="1">
                <a:solidFill>
                  <a:srgbClr val="FF0000"/>
                </a:solidFill>
              </a:rPr>
              <a:t>حسابداران مدعي هستند </a:t>
            </a:r>
          </a:p>
          <a:p>
            <a:pPr marL="136525" lvl="0" indent="0">
              <a:buNone/>
            </a:pPr>
            <a:r>
              <a:rPr lang="fa-IR" sz="1400" b="1">
                <a:solidFill>
                  <a:srgbClr val="FF0000"/>
                </a:solidFill>
              </a:rPr>
              <a:t>	اين نمونه اي از ناتوان ماندن فرضيه بازارهاي کارآ است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38690"/>
            <a:ext cx="6965247" cy="1036243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 b="1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61610" y="1853825"/>
            <a:ext cx="7065786" cy="4050451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>
            <a:normAutofit fontScale="85000" lnSpcReduction="20000"/>
          </a:bodyPr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200" b="1">
                <a:solidFill>
                  <a:srgbClr val="002060"/>
                </a:solidFill>
              </a:rPr>
              <a:t>سرمايه گذاران مي کوشند </a:t>
            </a:r>
          </a:p>
          <a:p>
            <a:pPr marL="136525" lvl="0" indent="0">
              <a:buNone/>
            </a:pPr>
            <a:r>
              <a:rPr lang="fa-IR" sz="2200" b="1">
                <a:solidFill>
                  <a:srgbClr val="002060"/>
                </a:solidFill>
              </a:rPr>
              <a:t>                               با استفاده از اطلاعات حسابداري </a:t>
            </a:r>
          </a:p>
          <a:p>
            <a:pPr marL="136525" lvl="0" indent="0" algn="l">
              <a:buNone/>
            </a:pPr>
            <a:r>
              <a:rPr lang="fa-IR" sz="2200" b="1">
                <a:solidFill>
                  <a:srgbClr val="002060"/>
                </a:solidFill>
              </a:rPr>
              <a:t>ريسک را به کمترين مقدار و بازده را به بالاترين حد برسانند</a:t>
            </a:r>
          </a:p>
          <a:p>
            <a:pPr marL="136525" lvl="0" indent="0">
              <a:buNone/>
            </a:pPr>
            <a:endParaRPr lang="fa-IR" sz="2200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endParaRPr lang="fa-IR" sz="2200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sz="2200" b="1">
                <a:solidFill>
                  <a:srgbClr val="7030A0"/>
                </a:solidFill>
              </a:rPr>
              <a:t>نيتجه اينکه</a:t>
            </a:r>
          </a:p>
          <a:p>
            <a:pPr marL="136525" lvl="0" indent="0">
              <a:buNone/>
            </a:pPr>
            <a:r>
              <a:rPr lang="fa-IR" sz="2200" b="1">
                <a:solidFill>
                  <a:srgbClr val="7030A0"/>
                </a:solidFill>
              </a:rPr>
              <a:t> </a:t>
            </a:r>
          </a:p>
          <a:p>
            <a:pPr marL="136525" lvl="0" indent="0" algn="ctr">
              <a:buNone/>
            </a:pPr>
            <a:r>
              <a:rPr lang="fa-IR" sz="2100" b="1">
                <a:solidFill>
                  <a:srgbClr val="7030A0"/>
                </a:solidFill>
              </a:rPr>
              <a:t>سرمايه گذاران خواستار اطلاعاتي در مورد بازده و ريسک هاي مورد انتظار هستند.</a:t>
            </a:r>
          </a:p>
          <a:p>
            <a:pPr marL="136525" lvl="0" indent="0">
              <a:buNone/>
            </a:pPr>
            <a:endParaRPr lang="fa-IR" sz="2100" b="1">
              <a:solidFill>
                <a:srgbClr val="7030A0"/>
              </a:solidFill>
            </a:endParaRPr>
          </a:p>
          <a:p>
            <a:pPr marL="136525" lvl="0" indent="0">
              <a:buNone/>
            </a:pPr>
            <a:r>
              <a:rPr lang="fa-IR" sz="2200" b="1">
                <a:solidFill>
                  <a:srgbClr val="FFFF00"/>
                </a:solidFill>
              </a:rPr>
              <a:t>الگوي قيمت گذاري دارايي هاي سرمايه اي </a:t>
            </a:r>
          </a:p>
          <a:p>
            <a:pPr marL="136525" lvl="0" indent="0">
              <a:buNone/>
            </a:pPr>
            <a:r>
              <a:rPr lang="fa-IR" sz="2200" b="1">
                <a:solidFill>
                  <a:srgbClr val="FFFF00"/>
                </a:solidFill>
              </a:rPr>
              <a:t>                                                          تلاشي است براي </a:t>
            </a:r>
          </a:p>
          <a:p>
            <a:pPr marL="136525" lvl="0" indent="0" algn="l">
              <a:buNone/>
            </a:pPr>
            <a:r>
              <a:rPr lang="fa-IR" sz="2200" b="1">
                <a:solidFill>
                  <a:srgbClr val="FFFF00"/>
                </a:solidFill>
              </a:rPr>
              <a:t>دست يافتن به  ريسک و بازده  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817583"/>
            <a:ext cx="6965247" cy="901228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 b="1"/>
              <a:t>الگوي قيمت گذاري دارايي هاي سرمايه اي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016605" y="3451198"/>
            <a:ext cx="1215135" cy="720080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solidFill>
                  <a:srgbClr val="0070C0"/>
                </a:solidFill>
              </a:rPr>
              <a:t>نرخ بازده </a:t>
            </a:r>
          </a:p>
        </p:txBody>
      </p:sp>
      <p:sp>
        <p:nvSpPr>
          <p:cNvPr id="4" name="Equal 3"/>
          <p:cNvSpPr/>
          <p:nvPr/>
        </p:nvSpPr>
        <p:spPr>
          <a:xfrm>
            <a:off x="2483872" y="3698725"/>
            <a:ext cx="337537" cy="225025"/>
          </a:xfrm>
          <a:prstGeom prst="mathEqual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Straight Connector 4"/>
          <p:cNvSpPr/>
          <p:nvPr/>
        </p:nvSpPr>
        <p:spPr>
          <a:xfrm>
            <a:off x="2974322" y="3826433"/>
            <a:ext cx="3915435" cy="0"/>
          </a:xfrm>
          <a:prstGeom prst="line">
            <a:avLst/>
          </a:prstGeom>
          <a:noFill/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2964783" y="2978645"/>
            <a:ext cx="3847929" cy="720080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solidFill>
                  <a:srgbClr val="002060"/>
                </a:solidFill>
              </a:rPr>
              <a:t>سود نقدي + افزايش (کاهش)در ارزش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51919" y="4059070"/>
            <a:ext cx="2160241" cy="720080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solidFill>
                  <a:srgbClr val="002060"/>
                </a:solidFill>
              </a:rPr>
              <a:t>قيمت خريد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01228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763814"/>
            <a:ext cx="6930771" cy="3690411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000" b="1">
                <a:solidFill>
                  <a:srgbClr val="002060"/>
                </a:solidFill>
              </a:rPr>
              <a:t>تعريف ريسک :</a:t>
            </a:r>
          </a:p>
          <a:p>
            <a:pPr marL="136525" lvl="0" indent="0">
              <a:buNone/>
            </a:pPr>
            <a:endParaRPr lang="fa-IR" sz="2000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rgbClr val="002060"/>
                </a:solidFill>
              </a:rPr>
              <a:t>احتمال اينکه بازدهي هاي واقعي نسبت به بازدهي هاي مورد انتظار تغيير کند 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002060"/>
                </a:solidFill>
              </a:rPr>
              <a:t>و درجه يا مقدار ريسک را بر حسب نوسان بالقوه تعيين مينمايند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1081248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 b="1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943835"/>
            <a:ext cx="6966913" cy="4718907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فرض اصلي الگوي قيمت گذاري دارايي هاي سرمايه اي: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FFFF00"/>
                </a:solidFill>
              </a:rPr>
              <a:t>ميتوان سهام پرريسک را در پرتفويي قرار داد که نسبت به       يک دسته از سهام عادي کم ريسک تر است.</a:t>
            </a:r>
          </a:p>
          <a:p>
            <a:pPr marL="136525" lvl="0" indent="0">
              <a:buNone/>
            </a:pPr>
            <a:endParaRPr lang="fa-IR" b="1">
              <a:solidFill>
                <a:srgbClr val="FFFF00"/>
              </a:solidFill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chemeClr val="tx2">
                    <a:lumMod val="75000"/>
                  </a:schemeClr>
                </a:solidFill>
              </a:rPr>
              <a:t>سرمايه گذارميکوشد با اين نوع سرمايه گذاري 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chemeClr val="tx2">
                    <a:lumMod val="75000"/>
                  </a:schemeClr>
                </a:solidFill>
              </a:rPr>
              <a:t>نيروهاي موجود در محيط که باعث شوند يک شرکت عملکرد ضعيفي داشته باشد بوسيله عملکردبهتر شرکت ديگر خنثي نمايند.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01228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 b="1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08819"/>
            <a:ext cx="6930771" cy="4275475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 algn="ctr">
              <a:buNone/>
            </a:pPr>
            <a:r>
              <a:rPr lang="fa-IR" b="1">
                <a:solidFill>
                  <a:schemeClr val="bg2">
                    <a:lumMod val="10000"/>
                  </a:schemeClr>
                </a:solidFill>
              </a:rPr>
              <a:t>انواع ريسک 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C00000"/>
                </a:solidFill>
              </a:rPr>
              <a:t>ريسک سيستماتيک : </a:t>
            </a:r>
          </a:p>
          <a:p>
            <a:pPr marL="136525" lvl="0" indent="0" algn="ctr">
              <a:buNone/>
            </a:pPr>
            <a:r>
              <a:rPr lang="fa-IR" sz="1800" b="1">
                <a:solidFill>
                  <a:schemeClr val="tx2">
                    <a:lumMod val="50000"/>
                  </a:schemeClr>
                </a:solidFill>
              </a:rPr>
              <a:t>آن بخش از ريسک است که 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chemeClr val="tx2">
                    <a:lumMod val="50000"/>
                  </a:schemeClr>
                </a:solidFill>
              </a:rPr>
              <a:t>	با سرمايه گذاري در سهام شرکتهاي ديگر از بين نمي رود  و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chemeClr val="tx2">
                    <a:lumMod val="50000"/>
                  </a:schemeClr>
                </a:solidFill>
              </a:rPr>
              <a:t>	به تغييرات کلي بازار بستگي دارد و </a:t>
            </a:r>
            <a:r>
              <a:t/>
            </a:r>
            <a:br/>
            <a:r>
              <a:rPr lang="fa-IR" sz="1800" b="1">
                <a:solidFill>
                  <a:schemeClr val="tx2">
                    <a:lumMod val="50000"/>
                  </a:schemeClr>
                </a:solidFill>
              </a:rPr>
              <a:t>	معمولا غيرقابل اجتناب است</a:t>
            </a:r>
          </a:p>
          <a:p>
            <a:pPr marL="136525" lvl="0" indent="0">
              <a:buNone/>
            </a:pPr>
            <a:endParaRPr lang="fa-IR" sz="1800" b="1">
              <a:solidFill>
                <a:schemeClr val="tx2">
                  <a:lumMod val="50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C00000"/>
                </a:solidFill>
              </a:rPr>
              <a:t>ريسک غيرسيستماتيک: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chemeClr val="tx2">
                    <a:lumMod val="50000"/>
                  </a:schemeClr>
                </a:solidFill>
              </a:rPr>
              <a:t>	آن بخش از ريسک خاص يک شرکت است که مي توان با سرمايه 	گذاري در سهام شرکت هاي ديگر آن را کاهش داد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766213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538790"/>
            <a:ext cx="6930771" cy="4455496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 algn="ctr">
              <a:buNone/>
            </a:pPr>
            <a:r>
              <a:rPr lang="fa-IR" b="1">
                <a:solidFill>
                  <a:srgbClr val="3333CC"/>
                </a:solidFill>
              </a:rPr>
              <a:t>انواع ريسک 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3333CC"/>
                </a:solidFill>
              </a:rPr>
              <a:t>ريسک سيستماتيک : 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20E9B"/>
                </a:solidFill>
              </a:rPr>
              <a:t>اطلاعات مالي درباره ي يک شرکت ميتواند به ما کمک کند مقدار ريسک سيستماتيک مربوط  به يک سهم خاص را تعيين نماييم</a:t>
            </a:r>
          </a:p>
          <a:p>
            <a:pPr marL="136525" lvl="0" indent="0">
              <a:buNone/>
            </a:pPr>
            <a:endParaRPr lang="fa-IR" sz="2000" b="1">
              <a:solidFill>
                <a:srgbClr val="C20E9B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3333CC"/>
                </a:solidFill>
              </a:rPr>
              <a:t>ريسک غيرسيستماتيک: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20E9B"/>
                </a:solidFill>
              </a:rPr>
              <a:t>با افزودن سهام بيشتري در يک پرتفو , ريسک غيرسيستماتيک کاهش مي يابد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926595" y="2123854"/>
            <a:ext cx="7290809" cy="40054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 algn="ctr">
              <a:buNone/>
            </a:pP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انواع ريسک </a:t>
            </a:r>
          </a:p>
          <a:p>
            <a:pPr marL="136525" lvl="0" indent="0">
              <a:buNone/>
            </a:pPr>
            <a:endParaRPr lang="fa-IR" sz="20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ريسک سيستماتيک : </a:t>
            </a:r>
          </a:p>
          <a:p>
            <a:pPr marL="136525" lvl="0" indent="0">
              <a:buNone/>
            </a:pP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عوامل محيطي موجب نوسان بازار سهام ميشوند که درنتيجه بر قيمت سهم اثر ميگذارند.</a:t>
            </a:r>
          </a:p>
          <a:p>
            <a:pPr marL="136525" lvl="0" indent="0">
              <a:buNone/>
            </a:pPr>
            <a:endParaRPr lang="fa-IR" sz="20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36525" lvl="0" indent="0">
              <a:buNone/>
            </a:pPr>
            <a:endParaRPr lang="fa-IR" sz="20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ريسک غيرسيستماتيک:</a:t>
            </a:r>
          </a:p>
          <a:p>
            <a:pPr marL="136525" lvl="0" indent="0">
              <a:buNone/>
            </a:pP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امکان دارد ارزش سهام يک شرکت زماني کاهش يابد که يک مشتري عمده از دست برود.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1036243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 b="1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53825"/>
            <a:ext cx="6930771" cy="4140461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t/>
            </a:r>
            <a:br/>
            <a:r>
              <a:rPr lang="fa-IR" sz="2800" b="1">
                <a:solidFill>
                  <a:srgbClr val="002060"/>
                </a:solidFill>
              </a:rPr>
              <a:t>نکته :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سرمايه گذاران سرمايه گريزند :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در نتيجه , سرمايه گذاران براي پذيرفتن ريسک هاي اضافي خواستار بازدهي هاي بيشتري هستند.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در نتيجه , بايد قيمت اوراق بهادار پرريسک را به گونه اي تعيين کرد که بازدهي مورد انتظار آنها نسبت  به اوراق کم ريسک تر بيشتر باشد.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1036243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6" y="1808819"/>
            <a:ext cx="6903663" cy="4718047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 algn="ctr">
              <a:buNone/>
            </a:pPr>
            <a:r>
              <a:rPr lang="fa-IR" sz="2000" b="1">
                <a:solidFill>
                  <a:schemeClr val="tx1">
                    <a:lumMod val="10000"/>
                  </a:schemeClr>
                </a:solidFill>
              </a:rPr>
              <a:t>انواع ريسک 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chemeClr val="tx1">
                    <a:lumMod val="10000"/>
                  </a:schemeClr>
                </a:solidFill>
              </a:rPr>
              <a:t>ريسک سيستماتيک : 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chemeClr val="accent2">
                    <a:lumMod val="75000"/>
                  </a:schemeClr>
                </a:solidFill>
              </a:rPr>
              <a:t>سرمايه گذاران با خريد سهام گوناگون(پرتفوي متنوع)  ميتوانند ريسک مربوط به يک شرکت را کاهش دهند.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chemeClr val="tx1">
                    <a:lumMod val="10000"/>
                  </a:schemeClr>
                </a:solidFill>
              </a:rPr>
              <a:t>ريسک غيرسيستماتيک: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chemeClr val="accent2">
                    <a:lumMod val="75000"/>
                  </a:schemeClr>
                </a:solidFill>
              </a:rPr>
              <a:t>سرمايه گذاران در مورد ريسک غيرسيستماتيک نمي توانند کاري بکنند.</a:t>
            </a:r>
            <a:r>
              <a:rPr lang="fa-IR" sz="2000" b="1">
                <a:solidFill>
                  <a:srgbClr val="FF0000"/>
                </a:solidFill>
              </a:rPr>
              <a:t> 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FF0000"/>
                </a:solidFill>
              </a:rPr>
              <a:t>نتيجه : </a:t>
            </a:r>
          </a:p>
          <a:p>
            <a:pPr marL="136525" lvl="0" indent="0" algn="ctr">
              <a:buNone/>
            </a:pPr>
            <a:r>
              <a:rPr lang="fa-IR" sz="2000" b="1">
                <a:solidFill>
                  <a:srgbClr val="7030A0"/>
                </a:solidFill>
              </a:rPr>
              <a:t>سرمايه گذاران تنها در معرض ريسک سيستماتيک قرار ميگيرند</a:t>
            </a:r>
          </a:p>
          <a:p>
            <a:pPr marL="136525" lvl="0" indent="0" algn="ctr">
              <a:buNone/>
            </a:pPr>
            <a:r>
              <a:rPr lang="fa-IR" sz="2000" b="1">
                <a:solidFill>
                  <a:srgbClr val="7030A0"/>
                </a:solidFill>
              </a:rPr>
              <a:t>ريسک سيستماتيک تنها ريسک مهم و اثر گذار است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91238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 b="1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08820"/>
            <a:ext cx="6930771" cy="4140461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 algn="ctr">
              <a:buNone/>
            </a:pPr>
            <a:r>
              <a:rPr lang="fa-IR" b="1">
                <a:solidFill>
                  <a:srgbClr val="7030A0"/>
                </a:solidFill>
              </a:rPr>
              <a:t>سرمايه گذاران تنها در معرض ريسک سيستماتيک قرار ميگيرند</a:t>
            </a:r>
          </a:p>
          <a:p>
            <a:pPr marL="136525" lvl="0" indent="0" algn="ctr">
              <a:buNone/>
            </a:pPr>
            <a:r>
              <a:rPr lang="fa-IR" b="1">
                <a:solidFill>
                  <a:srgbClr val="7030A0"/>
                </a:solidFill>
              </a:rPr>
              <a:t>ريسک سيستماتيک تنها ريسک مهم و اثر گذار است</a:t>
            </a:r>
          </a:p>
          <a:p>
            <a:pPr marL="136525" lvl="0" indent="0">
              <a:buNone/>
            </a:pPr>
            <a:r>
              <a:rPr lang="fa-IR" sz="4400">
                <a:solidFill>
                  <a:srgbClr val="FFFF00"/>
                </a:solidFill>
                <a:latin typeface="Times New Roman"/>
              </a:rPr>
              <a:t>β</a:t>
            </a:r>
            <a:r>
              <a:rPr lang="fa-IR" sz="2000">
                <a:solidFill>
                  <a:srgbClr val="FFFF00"/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r>
              <a:rPr lang="fa-IR" sz="2000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رابطه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يک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سهم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عادي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خاص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با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کل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روند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سهام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بازار</a:t>
            </a:r>
          </a:p>
          <a:p>
            <a:pPr marL="136525" lvl="0" indent="0">
              <a:buNone/>
            </a:pPr>
            <a:endParaRPr lang="fa-IR" b="1">
              <a:solidFill>
                <a:srgbClr val="FFFF00"/>
              </a:solidFill>
            </a:endParaRPr>
          </a:p>
          <a:p>
            <a:pPr marL="136525" lvl="0" indent="0">
              <a:buNone/>
            </a:pPr>
            <a:r>
              <a:rPr lang="fa-IR" sz="1600" b="1">
                <a:solidFill>
                  <a:srgbClr val="FFFF00"/>
                </a:solidFill>
              </a:rPr>
              <a:t>يک</a:t>
            </a:r>
            <a:r>
              <a:rPr lang="fa-IR" sz="1600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FFF00"/>
                </a:solidFill>
              </a:rPr>
              <a:t>معيار</a:t>
            </a:r>
            <a:r>
              <a:rPr lang="fa-IR" sz="1600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FFF00"/>
                </a:solidFill>
              </a:rPr>
              <a:t>سنجش</a:t>
            </a:r>
            <a:r>
              <a:rPr lang="fa-IR" sz="1600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FFF00"/>
                </a:solidFill>
              </a:rPr>
              <a:t>است</a:t>
            </a:r>
            <a:r>
              <a:rPr lang="fa-IR" sz="1600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FFF00"/>
                </a:solidFill>
              </a:rPr>
              <a:t>که</a:t>
            </a:r>
            <a:r>
              <a:rPr lang="fa-IR" sz="1600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FFF00"/>
                </a:solidFill>
              </a:rPr>
              <a:t>نشان</a:t>
            </a:r>
            <a:r>
              <a:rPr lang="fa-IR" sz="1600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FFF00"/>
                </a:solidFill>
              </a:rPr>
              <a:t>دهنده</a:t>
            </a:r>
            <a:r>
              <a:rPr lang="fa-IR" sz="1600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FFF00"/>
                </a:solidFill>
              </a:rPr>
              <a:t>ي</a:t>
            </a:r>
            <a:r>
              <a:rPr lang="fa-IR" sz="1600" b="1">
                <a:solidFill>
                  <a:srgbClr val="FFFF00"/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r>
              <a:rPr lang="fa-IR" b="1">
                <a:solidFill>
                  <a:srgbClr val="FFFF00"/>
                </a:solidFill>
              </a:rPr>
              <a:t>نوسان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يک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سهم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خاص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نسبت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به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کل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بازار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سهام</a:t>
            </a:r>
            <a:r>
              <a:rPr lang="fa-IR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FF00"/>
                </a:solidFill>
              </a:rPr>
              <a:t>است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38690"/>
            <a:ext cx="6965247" cy="1036243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1619" y="1763815"/>
            <a:ext cx="6849450" cy="5431338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  <a:latin typeface="Times New Roman"/>
              </a:rPr>
              <a:t>β 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رابطه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يک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سهم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عادي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خاص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کل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روند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سهام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بازار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يک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معيار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سنجش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است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نشان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دهنده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نوسان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يک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سهم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خاص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نسبت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کل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بازار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سهام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است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  <a:latin typeface="Times New Roman"/>
              </a:rPr>
              <a:t>β =1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اين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سهم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با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عملکرد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کل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بازار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رابطه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کامل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دارد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sz="2000" b="1">
              <a:solidFill>
                <a:srgbClr val="C00000"/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  <a:latin typeface="Times New Roman"/>
              </a:rPr>
              <a:t>β &gt;1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اين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سهم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نسبت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به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بازار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با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درصد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بيشتري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افزايش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يا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کاهش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ميابد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sz="2000" b="1">
              <a:solidFill>
                <a:srgbClr val="C00000"/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rgbClr val="C00000"/>
                </a:solidFill>
                <a:latin typeface="Times New Roman"/>
              </a:rPr>
              <a:t>β &lt;1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اين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سهم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نسبت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به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بازار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 </a:t>
            </a:r>
            <a:r>
              <a:rPr lang="fa-IR" sz="2000" b="1">
                <a:solidFill>
                  <a:srgbClr val="C00000"/>
                </a:solidFill>
              </a:rPr>
              <a:t>افزايش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يا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کاهش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کمتري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خواهد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داشت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27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32" end="1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77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2" end="2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42" end="2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47" end="3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856223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 b="1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980118" y="1568691"/>
            <a:ext cx="7010524" cy="4867483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>
            <a:normAutofit lnSpcReduction="10000"/>
          </a:bodyPr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  <a:latin typeface="Times New Roman"/>
              </a:rPr>
              <a:t>β =1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اين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سهم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با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عملکرد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کل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بازار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رابطه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کامل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دارد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  <a:latin typeface="Times New Roman"/>
              </a:rPr>
              <a:t>β &gt;1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اين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سهم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نسبت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به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بازار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با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درصد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بيشتري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افزايش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يا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کاهش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ميابد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  <a:latin typeface="Times New Roman"/>
              </a:rPr>
              <a:t>β &lt;1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اين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سهم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نسبت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به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بازار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 </a:t>
            </a:r>
            <a:r>
              <a:rPr lang="fa-IR" sz="2000" b="1">
                <a:solidFill>
                  <a:srgbClr val="C00000"/>
                </a:solidFill>
              </a:rPr>
              <a:t>افزايش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يا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کاهش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کمتري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خواهد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داشت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.</a:t>
            </a:r>
          </a:p>
          <a:p>
            <a:pPr marL="136525" lvl="0" indent="0" algn="ctr">
              <a:buNone/>
            </a:pPr>
            <a:r>
              <a:rPr lang="fa-IR" sz="2000" b="1">
                <a:solidFill>
                  <a:srgbClr val="C00000"/>
                </a:solidFill>
                <a:latin typeface="Times New Roman"/>
              </a:rPr>
              <a:t>             </a:t>
            </a:r>
            <a:r>
              <a:rPr lang="fa-IR" sz="2000" b="1">
                <a:solidFill>
                  <a:srgbClr val="C00000"/>
                </a:solidFill>
              </a:rPr>
              <a:t>نتيجه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endParaRPr lang="fa-IR" sz="2000" b="1">
              <a:solidFill>
                <a:srgbClr val="C00000"/>
              </a:solidFill>
              <a:latin typeface="Times New Roman"/>
            </a:endParaRPr>
          </a:p>
          <a:p>
            <a:pPr marL="136525" lvl="0" indent="0" algn="ctr">
              <a:buNone/>
            </a:pPr>
            <a:endParaRPr lang="fa-IR" sz="2000" b="1">
              <a:solidFill>
                <a:srgbClr val="C00000"/>
              </a:solidFill>
              <a:latin typeface="Times New Roman"/>
            </a:endParaRPr>
          </a:p>
          <a:p>
            <a:pPr marL="136525" lvl="0" indent="0" algn="ctr">
              <a:buNone/>
            </a:pPr>
            <a:endParaRPr lang="fa-IR" sz="2000" b="1">
              <a:solidFill>
                <a:srgbClr val="C00000"/>
              </a:solidFill>
              <a:latin typeface="Times New Roman"/>
            </a:endParaRPr>
          </a:p>
          <a:p>
            <a:pPr marL="136525" lvl="0" indent="0" algn="ctr">
              <a:buNone/>
            </a:pPr>
            <a:r>
              <a:rPr lang="fa-IR" sz="2000" b="1">
                <a:solidFill>
                  <a:srgbClr val="7030A0"/>
                </a:solidFill>
                <a:latin typeface="Times New Roman"/>
              </a:rPr>
              <a:t>β </a:t>
            </a:r>
            <a:r>
              <a:rPr lang="fa-IR" sz="2000" b="1">
                <a:solidFill>
                  <a:srgbClr val="7030A0"/>
                </a:solidFill>
              </a:rPr>
              <a:t>حساسيت</a:t>
            </a:r>
            <a:r>
              <a:rPr lang="fa-IR" sz="20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7030A0"/>
                </a:solidFill>
              </a:rPr>
              <a:t>سهم</a:t>
            </a:r>
            <a:r>
              <a:rPr lang="fa-IR" sz="20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7030A0"/>
                </a:solidFill>
              </a:rPr>
              <a:t>نسبت</a:t>
            </a:r>
            <a:r>
              <a:rPr lang="fa-IR" sz="20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7030A0"/>
                </a:solidFill>
              </a:rPr>
              <a:t>به</a:t>
            </a:r>
            <a:r>
              <a:rPr lang="fa-IR" sz="20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7030A0"/>
                </a:solidFill>
              </a:rPr>
              <a:t>تغييرات</a:t>
            </a:r>
            <a:r>
              <a:rPr lang="fa-IR" sz="20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7030A0"/>
                </a:solidFill>
              </a:rPr>
              <a:t>بازار</a:t>
            </a:r>
            <a:r>
              <a:rPr lang="fa-IR" sz="20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7030A0"/>
                </a:solidFill>
              </a:rPr>
              <a:t>است</a:t>
            </a:r>
            <a:r>
              <a:rPr lang="fa-IR" sz="2000" b="1">
                <a:solidFill>
                  <a:srgbClr val="7030A0"/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r>
              <a:rPr lang="fa-IR" sz="2000" b="1">
                <a:solidFill>
                  <a:srgbClr val="7030A0"/>
                </a:solidFill>
                <a:latin typeface="Times New Roman"/>
              </a:rPr>
              <a:t>β </a:t>
            </a:r>
            <a:r>
              <a:rPr lang="fa-IR" sz="2000" b="1">
                <a:solidFill>
                  <a:srgbClr val="7030A0"/>
                </a:solidFill>
              </a:rPr>
              <a:t>معيار</a:t>
            </a:r>
            <a:r>
              <a:rPr lang="fa-IR" sz="20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7030A0"/>
                </a:solidFill>
              </a:rPr>
              <a:t>ريسک</a:t>
            </a:r>
            <a:r>
              <a:rPr lang="fa-IR" sz="20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7030A0"/>
                </a:solidFill>
              </a:rPr>
              <a:t>سيستماتيک</a:t>
            </a:r>
            <a:r>
              <a:rPr lang="fa-IR" sz="20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7030A0"/>
                </a:solidFill>
              </a:rPr>
              <a:t>است</a:t>
            </a:r>
          </a:p>
        </p:txBody>
      </p:sp>
      <p:sp>
        <p:nvSpPr>
          <p:cNvPr id="4" name="Down Arrow 3"/>
          <p:cNvSpPr/>
          <p:nvPr/>
        </p:nvSpPr>
        <p:spPr>
          <a:xfrm>
            <a:off x="3874269" y="4284095"/>
            <a:ext cx="630070" cy="810090"/>
          </a:xfrm>
          <a:prstGeom prst="downArrow">
            <a:avLst/>
          </a:prstGeom>
          <a:solidFill>
            <a:srgbClr val="FFFF00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6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5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55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14" end="1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19" end="1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75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98" end="2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38" end="2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991238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 b="1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53825"/>
            <a:ext cx="6975776" cy="3915436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 algn="ctr">
              <a:buNone/>
            </a:pPr>
            <a:endParaRPr/>
          </a:p>
          <a:p>
            <a:pPr marL="136525" lvl="0" indent="0" algn="ctr">
              <a:buNone/>
            </a:pPr>
            <a:endParaRPr/>
          </a:p>
          <a:p>
            <a:pPr marL="136525" lvl="0" indent="0" algn="ctr">
              <a:buNone/>
            </a:pP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با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استفاده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از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 </a:t>
            </a:r>
            <a:r>
              <a:rPr lang="fa-IR" sz="2800" b="1">
                <a:solidFill>
                  <a:srgbClr val="7030A0"/>
                </a:solidFill>
              </a:rPr>
              <a:t>بتاهاي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گذشته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مي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توان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قيمت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آينده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يک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سهم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را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پيش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بيني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7030A0"/>
                </a:solidFill>
              </a:rPr>
              <a:t>کرد</a:t>
            </a:r>
            <a:r>
              <a:rPr lang="fa-IR" sz="2800" b="1">
                <a:solidFill>
                  <a:srgbClr val="7030A0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991238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 b="1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763815"/>
            <a:ext cx="6930771" cy="4275476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C00000"/>
                </a:solidFill>
              </a:rPr>
              <a:t>براي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ارائه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تئوري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حسابداري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r>
              <a:rPr lang="fa-IR" b="1">
                <a:solidFill>
                  <a:srgbClr val="C00000"/>
                </a:solidFill>
              </a:rPr>
              <a:t>الگوي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قيمت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گذاري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دارايي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هاي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سرمايه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</a:p>
          <a:p>
            <a:pPr marL="136525" lvl="0" indent="0" algn="l">
              <a:buNone/>
            </a:pPr>
            <a:r>
              <a:rPr lang="fa-IR" b="1">
                <a:solidFill>
                  <a:srgbClr val="C00000"/>
                </a:solidFill>
              </a:rPr>
              <a:t>مهم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و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اثر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گذار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است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.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C00000"/>
                </a:solidFill>
              </a:rPr>
              <a:t>زيرا</a:t>
            </a:r>
          </a:p>
          <a:p>
            <a:pPr marL="136525" lvl="0" indent="0">
              <a:buNone/>
            </a:pPr>
            <a:endParaRPr lang="fa-IR" b="1">
              <a:solidFill>
                <a:srgbClr val="C00000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C00000"/>
                </a:solidFill>
              </a:rPr>
              <a:t>پژوهشگران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با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استفاده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از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آن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در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صدد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بر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آمده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اند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3333CC"/>
                </a:solidFill>
              </a:rPr>
              <a:t>فرضيه</a:t>
            </a:r>
            <a:r>
              <a:rPr lang="fa-IR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3333CC"/>
                </a:solidFill>
              </a:rPr>
              <a:t>هايي</a:t>
            </a:r>
            <a:r>
              <a:rPr lang="fa-IR" b="1">
                <a:solidFill>
                  <a:srgbClr val="3333CC"/>
                </a:solidFill>
                <a:latin typeface="Times New Roman"/>
              </a:rPr>
              <a:t>  </a:t>
            </a:r>
            <a:r>
              <a:rPr lang="fa-IR" b="1">
                <a:solidFill>
                  <a:srgbClr val="002060"/>
                </a:solidFill>
              </a:rPr>
              <a:t>را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که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بر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پايه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فرضيه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بازارهاي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کارآ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قرار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دارند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3333CC"/>
                </a:solidFill>
              </a:rPr>
              <a:t>مورد</a:t>
            </a:r>
            <a:r>
              <a:rPr lang="fa-IR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3333CC"/>
                </a:solidFill>
              </a:rPr>
              <a:t>آزمون</a:t>
            </a:r>
            <a:r>
              <a:rPr lang="fa-IR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قرار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دهند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38690"/>
            <a:ext cx="6965247" cy="991238"/>
          </a:xfrm>
          <a:prstGeom prst="rect">
            <a:avLst/>
          </a:prstGeom>
          <a:solidFill>
            <a:srgbClr val="FF0066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 b="1"/>
              <a:t>الگوي قيمت گذاري دارايي هاي سرمايه اي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673804"/>
            <a:ext cx="7183594" cy="5150888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180000"/>
                  <a:lumMod val="100000"/>
                </a:schemeClr>
              </a:gs>
              <a:gs pos="40000">
                <a:schemeClr val="accent2">
                  <a:tint val="60000"/>
                  <a:satMod val="130000"/>
                  <a:lumMod val="100000"/>
                </a:schemeClr>
              </a:gs>
              <a:gs pos="100000">
                <a:schemeClr val="accent2">
                  <a:tint val="96000"/>
                  <a:lumMod val="108000"/>
                </a:schemeClr>
              </a:gs>
            </a:gsLst>
            <a:lin ang="5400000" scaled="1"/>
          </a:gradFill>
          <a:ln w="9525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rPr lang="fa-IR" sz="1800" b="1">
                <a:solidFill>
                  <a:srgbClr val="3333CC"/>
                </a:solidFill>
              </a:rPr>
              <a:t>براي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ارائه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تئوري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حسابداري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r>
              <a:rPr lang="fa-IR" sz="1800" b="1">
                <a:solidFill>
                  <a:srgbClr val="3333CC"/>
                </a:solidFill>
              </a:rPr>
              <a:t>الگوي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قيمت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گذاري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دارايي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هاي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سرمايه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اي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</a:p>
          <a:p>
            <a:pPr marL="136525" lvl="0" indent="0" algn="l">
              <a:buNone/>
            </a:pPr>
            <a:r>
              <a:rPr lang="fa-IR" sz="1800" b="1">
                <a:solidFill>
                  <a:srgbClr val="3333CC"/>
                </a:solidFill>
              </a:rPr>
              <a:t>مهم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و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اثر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گذار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است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.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3333CC"/>
                </a:solidFill>
              </a:rPr>
              <a:t>زيرا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3333CC"/>
                </a:solidFill>
              </a:rPr>
              <a:t>پژوهشگران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با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استفاده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از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آن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در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صدد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بر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آمده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اند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3333CC"/>
                </a:solidFill>
              </a:rPr>
              <a:t>فرضيه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هايي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 </a:t>
            </a:r>
            <a:r>
              <a:rPr lang="fa-IR" sz="1800" b="1">
                <a:solidFill>
                  <a:srgbClr val="3333CC"/>
                </a:solidFill>
              </a:rPr>
              <a:t>را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که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بر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پايه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فرضيه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بازارهاي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کارآ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قرار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دارند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مورد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آزمون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قرار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3333CC"/>
                </a:solidFill>
              </a:rPr>
              <a:t>دهند</a:t>
            </a:r>
            <a:r>
              <a:rPr lang="fa-IR" sz="1800" b="1">
                <a:solidFill>
                  <a:srgbClr val="3333CC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C00000"/>
                </a:solidFill>
              </a:rPr>
              <a:t>مثال</a:t>
            </a:r>
            <a:r>
              <a:rPr lang="fa-IR" sz="1800" b="1">
                <a:solidFill>
                  <a:srgbClr val="C00000"/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  <a:latin typeface="Times New Roman"/>
              </a:rPr>
              <a:t>1_</a:t>
            </a:r>
            <a:r>
              <a:rPr lang="fa-IR" sz="1800" b="1">
                <a:solidFill>
                  <a:srgbClr val="002060"/>
                </a:solidFill>
              </a:rPr>
              <a:t>پژوهشگران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کوشيده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اند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 </a:t>
            </a:r>
            <a:r>
              <a:rPr lang="fa-IR" sz="1800" b="1">
                <a:solidFill>
                  <a:srgbClr val="002060"/>
                </a:solidFill>
              </a:rPr>
              <a:t>بازده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مورد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انتظار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شرکت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را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برآورد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و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اين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موضوع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توجه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کنند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آيا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اطلاعات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حسابداري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ارائه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شده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از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نظر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محتوايي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ارزنده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هستند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يا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خير؟</a:t>
            </a:r>
          </a:p>
          <a:p>
            <a:pPr marL="136525" lvl="0" indent="0">
              <a:buNone/>
            </a:pPr>
            <a:endParaRPr lang="fa-IR" sz="1800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  <a:latin typeface="Times New Roman"/>
              </a:rPr>
              <a:t>2_</a:t>
            </a:r>
            <a:r>
              <a:rPr lang="fa-IR" sz="1800" b="1">
                <a:solidFill>
                  <a:srgbClr val="002060"/>
                </a:solidFill>
              </a:rPr>
              <a:t>بازدهي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هاي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مورد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انتظار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بازدهي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هاي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واقعي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مقايسه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ميشوندو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نتيجه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بررسي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ميشوند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تا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مشخص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شود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آيا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بازار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در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برابر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اطلاعات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افشاء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يا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ارائه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شده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واکنش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نشان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ميدهد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يا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خير؟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912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rgbClr val="C00000"/>
                </a:solidFill>
              </a:rPr>
              <a:t>تئوري هاي حسابداري مالي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08820"/>
            <a:ext cx="6930771" cy="414046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cap="flat">
            <a:solidFill>
              <a:schemeClr val="accent6"/>
            </a:solidFill>
          </a:ln>
          <a:effectLst>
            <a:outerShdw blurRad="38100" dist="38098" dir="4800159" sx="98000" sy="98000">
              <a:srgbClr val="000000">
                <a:alpha val="32000"/>
              </a:srgbClr>
            </a:outerShdw>
          </a:effectLst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</a:rPr>
              <a:t>تئوري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</a:rPr>
              <a:t>هاي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</a:rPr>
              <a:t>حسابداري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</a:rPr>
              <a:t>مالي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</a:rPr>
              <a:t>به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</a:rPr>
              <a:t>طور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</a:rPr>
              <a:t>کلي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</a:rPr>
              <a:t>ميکوشند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</a:rPr>
              <a:t>مشخص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sz="1400" b="1">
                <a:solidFill>
                  <a:schemeClr val="tx1">
                    <a:lumMod val="85000"/>
                    <a:lumOff val="15000"/>
                  </a:schemeClr>
                </a:solidFill>
              </a:rPr>
              <a:t>نمايند</a:t>
            </a:r>
          </a:p>
          <a:p>
            <a:pPr marL="136525" lvl="0" indent="0">
              <a:buNone/>
            </a:pPr>
            <a:endParaRPr lang="fa-IR" sz="1400" b="1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چه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رويدادهايي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را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بايد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ثبت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نمود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,</a:t>
            </a:r>
          </a:p>
          <a:p>
            <a:pPr marL="136525" lvl="0" indent="0">
              <a:buNone/>
            </a:pPr>
            <a:endParaRPr lang="fa-IR" b="1">
              <a:solidFill>
                <a:schemeClr val="tx1">
                  <a:lumMod val="85000"/>
                  <a:lumOff val="1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داده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هاي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ثبت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شده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را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چگونه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ميتوان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دست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آويز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خود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قرار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داد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و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روشي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را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مشخص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کرد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که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بايد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اين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داده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ها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را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ارائه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نمود</a:t>
            </a:r>
          </a:p>
          <a:p>
            <a:pPr marL="136525" lvl="0" indent="0">
              <a:buNone/>
            </a:pPr>
            <a:endParaRPr lang="fa-IR" b="1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اگر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يک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روش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مورد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استفاده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در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گذشته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توانسته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باشد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نياز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تعداد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زيادي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از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حسابداران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را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تامين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نمايد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,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کاربرد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آن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قابل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قبول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خواهد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</a:rPr>
              <a:t>بود</a:t>
            </a:r>
            <a:r>
              <a:rPr lang="fa-IR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91238"/>
          </a:xfrm>
          <a:prstGeom prst="rect">
            <a:avLst/>
          </a:prstGeom>
          <a:solidFill>
            <a:srgbClr val="009900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>
                <a:solidFill>
                  <a:srgbClr val="C00000"/>
                </a:solidFill>
              </a:rPr>
              <a:t>تئوري هنجاري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08820"/>
            <a:ext cx="6930771" cy="4140461"/>
          </a:xfrm>
          <a:prstGeom prst="rect">
            <a:avLst/>
          </a:prstGeom>
          <a:gradFill rotWithShape="1">
            <a:gsLst>
              <a:gs pos="0">
                <a:schemeClr val="accent6"/>
              </a:gs>
              <a:gs pos="100000">
                <a:schemeClr val="accent6">
                  <a:shade val="76000"/>
                  <a:lumMod val="90000"/>
                </a:schemeClr>
              </a:gs>
            </a:gsLst>
            <a:lin ang="5400000" scaled="1"/>
          </a:gradFill>
          <a:ln w="9525" cap="flat">
            <a:solidFill>
              <a:schemeClr val="accent6"/>
            </a:solidFill>
          </a:ln>
          <a:effectLst>
            <a:outerShdw blurRad="38100" dist="38098" dir="4800159" sx="98000" sy="98000">
              <a:srgbClr val="000000">
                <a:alpha val="32000"/>
              </a:srgbClr>
            </a:outerShdw>
          </a:effectLst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بر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پايه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مجموعه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از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هدف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ها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قرار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دارد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ميتوانند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مسيرهايي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را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تعيين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کنند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که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کارها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بايد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انجام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شود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بيشتر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تئوري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هاي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حسابداري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از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نوع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هنجاري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هستند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زيرا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تئوري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هاي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حسابداري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بر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پايه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هدفهاي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مشخصي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از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گزارشگري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مالي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قرار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دارند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91238"/>
          </a:xfrm>
          <a:prstGeom prst="rect">
            <a:avLst/>
          </a:prstGeom>
          <a:solidFill>
            <a:srgbClr val="9900FF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b="1">
                <a:solidFill>
                  <a:srgbClr val="002060"/>
                </a:solidFill>
              </a:rPr>
              <a:t>تئوري اثباتي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08819"/>
            <a:ext cx="6930771" cy="42754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سعي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مي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شود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پديده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مورد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مشاهده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توجيه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گردد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آنچه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 «</a:t>
            </a:r>
            <a:r>
              <a:rPr lang="fa-IR" b="1">
                <a:solidFill>
                  <a:srgbClr val="C00000"/>
                </a:solidFill>
              </a:rPr>
              <a:t>هست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» </a:t>
            </a:r>
            <a:r>
              <a:rPr lang="fa-IR" b="1">
                <a:solidFill>
                  <a:srgbClr val="002060"/>
                </a:solidFill>
              </a:rPr>
              <a:t>بيان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ميشود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بدون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بيان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اينکه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امورچگونه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بايد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باشند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b="1">
                <a:solidFill>
                  <a:schemeClr val="accent6">
                    <a:lumMod val="50000"/>
                  </a:schemeClr>
                </a:solidFill>
              </a:rPr>
              <a:t>مثال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نه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تنها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بايد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بتوان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هزينه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هاي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تاريخي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را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مشاهده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کرد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بلکه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از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ديدگاه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تئوري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اثباتي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بايد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بتوان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کاربرد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اين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هزينه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ها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را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هم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توجيه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کرد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991238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26512" y="1700566"/>
            <a:ext cx="7590366" cy="49896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يک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تئوري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اثباتي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حسابداري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است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در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تئوري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نمايندگي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ميکوشد</a:t>
            </a:r>
          </a:p>
          <a:p>
            <a:pPr marL="136525" lvl="0" indent="0">
              <a:buNone/>
            </a:pPr>
            <a:r>
              <a:rPr lang="fa-IR" b="1">
                <a:solidFill>
                  <a:schemeClr val="accent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استانداردها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و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سيستم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هاي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حسابداري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را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توضيح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</a:rPr>
              <a:t>دهند</a:t>
            </a:r>
            <a:r>
              <a:rPr lang="fa-IR" b="1">
                <a:solidFill>
                  <a:schemeClr val="accent2">
                    <a:lumMod val="7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b="1">
              <a:solidFill>
                <a:schemeClr val="accent2">
                  <a:lumMod val="7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endParaRPr lang="fa-IR" b="1">
              <a:solidFill>
                <a:schemeClr val="accent2">
                  <a:lumMod val="7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بر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پايه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فرضيه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بازارهاي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کارآ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قرار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ميگيرد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002060"/>
                </a:solidFill>
              </a:rPr>
              <a:t>از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اين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زاويه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به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حسابداري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نگاه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ميکند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که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r>
              <a:rPr lang="fa-IR" b="1">
                <a:solidFill>
                  <a:srgbClr val="C00000"/>
                </a:solidFill>
              </a:rPr>
              <a:t>ميتواند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به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بازارهاي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سرمايه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اطلاعاتي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ارائه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نمايد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91238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53825"/>
            <a:ext cx="6975776" cy="427547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800" b="1">
                <a:solidFill>
                  <a:srgbClr val="C00000"/>
                </a:solidFill>
              </a:rPr>
              <a:t>فرض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اصلي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در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20E9B"/>
                </a:solidFill>
              </a:rPr>
              <a:t>تئوري</a:t>
            </a:r>
            <a:r>
              <a:rPr lang="fa-IR" sz="2800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20E9B"/>
                </a:solidFill>
              </a:rPr>
              <a:t>نمايندگي</a:t>
            </a:r>
          </a:p>
          <a:p>
            <a:pPr marL="136525" lvl="0" indent="0">
              <a:buNone/>
            </a:pPr>
            <a:endParaRPr lang="fa-IR" sz="2800" b="1">
              <a:solidFill>
                <a:srgbClr val="C20E9B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FEF7DA"/>
                </a:solidFill>
              </a:rPr>
              <a:t>افراد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ميکوشند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منافع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مورد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انتظار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آينده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خود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را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به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حداکثر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برسانند</a:t>
            </a:r>
          </a:p>
          <a:p>
            <a:pPr marL="136525" lvl="0" indent="0">
              <a:buNone/>
            </a:pPr>
            <a:endParaRPr lang="fa-IR" b="1">
              <a:solidFill>
                <a:srgbClr val="FEF7DA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FEF7DA"/>
                </a:solidFill>
              </a:rPr>
              <a:t>منابع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را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در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اين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راه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به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کار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ميگيرند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و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FEF7DA"/>
                </a:solidFill>
              </a:rPr>
              <a:t>در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اين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راه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داراي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خلاقيت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و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ابتکار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عمل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هستند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01228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718809"/>
            <a:ext cx="6930771" cy="427547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C00000"/>
                </a:solidFill>
              </a:rPr>
              <a:t>پرسش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اصلي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در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تئوري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نمايندگي</a:t>
            </a:r>
          </a:p>
          <a:p>
            <a:pPr marL="136525" lvl="0" indent="0">
              <a:buNone/>
            </a:pPr>
            <a:endParaRPr lang="fa-IR" b="1">
              <a:solidFill>
                <a:srgbClr val="C20E9B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FEF7DA"/>
                </a:solidFill>
              </a:rPr>
              <a:t>با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توجه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به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يک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اقدام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خاص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منافع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مورد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انتظار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فرد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چيست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؟</a:t>
            </a:r>
          </a:p>
          <a:p>
            <a:pPr marL="136525" lvl="0" indent="0">
              <a:buNone/>
            </a:pPr>
            <a:endParaRPr lang="fa-IR" b="1">
              <a:solidFill>
                <a:srgbClr val="FEF7DA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FEF7DA"/>
                </a:solidFill>
              </a:rPr>
              <a:t>اغلب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مديران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و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سهامداران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تضاد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منافع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دارند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1036243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08820"/>
            <a:ext cx="6930769" cy="441049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800" b="1">
                <a:solidFill>
                  <a:srgbClr val="C20E9B"/>
                </a:solidFill>
              </a:rPr>
              <a:t>نمايندگي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FEF7DA"/>
                </a:solidFill>
              </a:rPr>
              <a:t>رابطه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توافقي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بين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دو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طرف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قرارداد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که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</a:p>
          <a:p>
            <a:pPr marL="136525" lvl="0" indent="0" algn="l">
              <a:buNone/>
            </a:pPr>
            <a:r>
              <a:rPr lang="fa-IR" sz="2000" b="1">
                <a:solidFill>
                  <a:srgbClr val="FEF7DA"/>
                </a:solidFill>
              </a:rPr>
              <a:t>بدان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وسيله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يکي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از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طرف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ها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بعنوان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نماينده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FEF7DA"/>
                </a:solidFill>
              </a:rPr>
              <a:t>موافقت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ميکند</a:t>
            </a:r>
          </a:p>
          <a:p>
            <a:pPr marL="136525" lvl="0" indent="0" algn="l">
              <a:buNone/>
            </a:pPr>
            <a:r>
              <a:rPr lang="fa-IR" sz="2000" b="1">
                <a:solidFill>
                  <a:srgbClr val="FEF7DA"/>
                </a:solidFill>
              </a:rPr>
              <a:t>از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جانب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طرف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ديگر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بعنوان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وکيل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عمل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نمايد</a:t>
            </a:r>
          </a:p>
          <a:p>
            <a:pPr marL="136525" lvl="0" indent="0">
              <a:buNone/>
            </a:pPr>
            <a:endParaRPr lang="fa-IR" sz="2000" b="1">
              <a:solidFill>
                <a:srgbClr val="FEF7DA"/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rgbClr val="FEF7DA"/>
                </a:solidFill>
                <a:latin typeface="Times New Roman"/>
              </a:rPr>
              <a:t>                    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سهامداران</a:t>
            </a: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        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مديران</a:t>
            </a:r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                       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مديران</a:t>
            </a: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             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حسابرسان</a:t>
            </a:r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                       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حسابرسان</a:t>
            </a: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        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سهامداران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946233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763815"/>
            <a:ext cx="6930771" cy="432048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FF0000"/>
                </a:solidFill>
              </a:rPr>
              <a:t>بزرگترين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مسئله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مطرح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در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تئوري</a:t>
            </a:r>
            <a:r>
              <a:rPr lang="fa-IR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نمايندگي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FEF7DA"/>
                </a:solidFill>
              </a:rPr>
              <a:t>اين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نگراني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وجود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دارد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که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FEF7DA"/>
                </a:solidFill>
              </a:rPr>
              <a:t>مبادا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نماينده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به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گونه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اي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عمل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کند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که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FEF7DA"/>
                </a:solidFill>
              </a:rPr>
              <a:t>ثروت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خود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را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به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حداکثر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برساند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و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نه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ثروت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سهامداران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را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r>
              <a:rPr lang="fa-IR" b="1">
                <a:solidFill>
                  <a:schemeClr val="accent1"/>
                </a:solidFill>
              </a:rPr>
              <a:t>به</a:t>
            </a:r>
            <a:r>
              <a:rPr lang="fa-IR" b="1">
                <a:solidFill>
                  <a:schemeClr val="accent1"/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accent1"/>
                </a:solidFill>
              </a:rPr>
              <a:t>عبارت</a:t>
            </a:r>
            <a:r>
              <a:rPr lang="fa-IR" b="1">
                <a:solidFill>
                  <a:schemeClr val="accent1"/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accent1"/>
                </a:solidFill>
              </a:rPr>
              <a:t>ديگر</a:t>
            </a:r>
          </a:p>
          <a:p>
            <a:pPr marL="136525" lvl="0" indent="0">
              <a:buNone/>
            </a:pPr>
            <a:r>
              <a:rPr lang="fa-IR" b="1"/>
              <a:t>اطمينان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يافتن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از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اينکه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نماينده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از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جانب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سهامداران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به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گونه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اي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عمل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نمايد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که</a:t>
            </a:r>
            <a:r>
              <a:rPr lang="fa-IR" b="1"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r>
              <a:rPr lang="fa-IR" b="1"/>
              <a:t>ثروت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خود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را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به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حداکثربرساند</a:t>
            </a:r>
            <a:r>
              <a:rPr lang="fa-IR" b="1">
                <a:latin typeface="Times New Roman"/>
              </a:rPr>
              <a:t>  </a:t>
            </a:r>
            <a:r>
              <a:rPr lang="fa-IR" b="1"/>
              <a:t>و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نه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ثروت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سهامداران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856223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673805"/>
            <a:ext cx="6975776" cy="432048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>
            <a:normAutofit lnSpcReduction="10000"/>
          </a:bodyPr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3200" b="1">
                <a:solidFill>
                  <a:srgbClr val="3333CC"/>
                </a:solidFill>
              </a:rPr>
              <a:t>هزينه</a:t>
            </a:r>
            <a:r>
              <a:rPr lang="fa-IR" sz="3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3333CC"/>
                </a:solidFill>
              </a:rPr>
              <a:t>هاي</a:t>
            </a:r>
            <a:r>
              <a:rPr lang="fa-IR" sz="3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3333CC"/>
                </a:solidFill>
              </a:rPr>
              <a:t>مربوط</a:t>
            </a:r>
            <a:r>
              <a:rPr lang="fa-IR" sz="3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3333CC"/>
                </a:solidFill>
              </a:rPr>
              <a:t>به</a:t>
            </a:r>
            <a:r>
              <a:rPr lang="fa-IR" sz="3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3333CC"/>
                </a:solidFill>
              </a:rPr>
              <a:t>رابطه</a:t>
            </a:r>
            <a:r>
              <a:rPr lang="fa-IR" sz="3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3333CC"/>
                </a:solidFill>
              </a:rPr>
              <a:t>ي</a:t>
            </a:r>
            <a:r>
              <a:rPr lang="fa-IR" sz="3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3333CC"/>
                </a:solidFill>
              </a:rPr>
              <a:t>نمايندگي</a:t>
            </a:r>
          </a:p>
          <a:p>
            <a:pPr marL="136525" lvl="0" indent="0">
              <a:buNone/>
            </a:pPr>
            <a:endParaRPr lang="fa-IR" sz="3200" b="1">
              <a:solidFill>
                <a:srgbClr val="3333CC"/>
              </a:solidFill>
            </a:endParaRPr>
          </a:p>
          <a:p>
            <a:pPr marL="136525" lvl="0" indent="0">
              <a:buNone/>
            </a:pPr>
            <a:r>
              <a:rPr lang="fa-IR" sz="2800" b="1">
                <a:solidFill>
                  <a:srgbClr val="FEF7DA"/>
                </a:solidFill>
                <a:latin typeface="Times New Roman"/>
              </a:rPr>
              <a:t>1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_ </a:t>
            </a:r>
            <a:r>
              <a:rPr lang="fa-IR" sz="3200" b="1">
                <a:solidFill>
                  <a:srgbClr val="FEF7DA"/>
                </a:solidFill>
              </a:rPr>
              <a:t>هزينه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FEF7DA"/>
                </a:solidFill>
              </a:rPr>
              <a:t>هاي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FEF7DA"/>
                </a:solidFill>
              </a:rPr>
              <a:t>نظارت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FEF7DA"/>
                </a:solidFill>
              </a:rPr>
              <a:t>بوسيله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FEF7DA"/>
                </a:solidFill>
              </a:rPr>
              <a:t>مالکان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FEF7DA"/>
                </a:solidFill>
              </a:rPr>
              <a:t>شرکت</a:t>
            </a:r>
          </a:p>
          <a:p>
            <a:pPr marL="136525" lvl="0" indent="0">
              <a:buNone/>
            </a:pPr>
            <a:endParaRPr lang="fa-IR" sz="3200" b="1">
              <a:solidFill>
                <a:srgbClr val="FEF7DA"/>
              </a:solidFill>
            </a:endParaRPr>
          </a:p>
          <a:p>
            <a:pPr marL="136525" lvl="0" indent="0">
              <a:buNone/>
            </a:pPr>
            <a:r>
              <a:rPr lang="fa-IR" sz="3200" b="1">
                <a:solidFill>
                  <a:srgbClr val="FEF7DA"/>
                </a:solidFill>
                <a:latin typeface="Times New Roman"/>
              </a:rPr>
              <a:t>2_ </a:t>
            </a:r>
            <a:r>
              <a:rPr lang="fa-IR" sz="3200" b="1">
                <a:solidFill>
                  <a:srgbClr val="FEF7DA"/>
                </a:solidFill>
              </a:rPr>
              <a:t>هزينه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FEF7DA"/>
                </a:solidFill>
              </a:rPr>
              <a:t>هاي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FEF7DA"/>
                </a:solidFill>
              </a:rPr>
              <a:t>مربوط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FEF7DA"/>
                </a:solidFill>
              </a:rPr>
              <a:t>به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FEF7DA"/>
                </a:solidFill>
              </a:rPr>
              <a:t>متعهد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FEF7DA"/>
                </a:solidFill>
              </a:rPr>
              <a:t>ساختن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FEF7DA"/>
                </a:solidFill>
              </a:rPr>
              <a:t>نماينده</a:t>
            </a:r>
          </a:p>
          <a:p>
            <a:pPr marL="136525" lvl="0" indent="0">
              <a:buNone/>
            </a:pPr>
            <a:endParaRPr lang="fa-IR" sz="3200" b="1">
              <a:solidFill>
                <a:srgbClr val="FEF7DA"/>
              </a:solidFill>
            </a:endParaRPr>
          </a:p>
          <a:p>
            <a:pPr marL="136525" lvl="0" indent="0">
              <a:buNone/>
            </a:pPr>
            <a:r>
              <a:rPr lang="fa-IR" sz="3200" b="1">
                <a:solidFill>
                  <a:srgbClr val="FEF7DA"/>
                </a:solidFill>
                <a:latin typeface="Times New Roman"/>
              </a:rPr>
              <a:t>3_ </a:t>
            </a:r>
            <a:r>
              <a:rPr lang="fa-IR" sz="3200" b="1">
                <a:solidFill>
                  <a:srgbClr val="FEF7DA"/>
                </a:solidFill>
              </a:rPr>
              <a:t>زيان</a:t>
            </a:r>
            <a:r>
              <a:rPr lang="fa-IR" sz="32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3200" b="1">
                <a:solidFill>
                  <a:srgbClr val="FEF7DA"/>
                </a:solidFill>
              </a:rPr>
              <a:t>باقيمانده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855095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4" y="1583794"/>
            <a:ext cx="6930771" cy="4635515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3333CC"/>
                </a:solidFill>
              </a:rPr>
              <a:t>هزينه</a:t>
            </a:r>
            <a:r>
              <a:rPr lang="fa-IR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3333CC"/>
                </a:solidFill>
              </a:rPr>
              <a:t>هاي</a:t>
            </a:r>
            <a:r>
              <a:rPr lang="fa-IR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3333CC"/>
                </a:solidFill>
              </a:rPr>
              <a:t>مربوط</a:t>
            </a:r>
            <a:r>
              <a:rPr lang="fa-IR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3333CC"/>
                </a:solidFill>
              </a:rPr>
              <a:t>به</a:t>
            </a:r>
            <a:r>
              <a:rPr lang="fa-IR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3333CC"/>
                </a:solidFill>
              </a:rPr>
              <a:t>رابطه</a:t>
            </a:r>
            <a:r>
              <a:rPr lang="fa-IR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3333CC"/>
                </a:solidFill>
              </a:rPr>
              <a:t>ي</a:t>
            </a:r>
            <a:r>
              <a:rPr lang="fa-IR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3333CC"/>
                </a:solidFill>
              </a:rPr>
              <a:t>نمايندگي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FEF7DA"/>
                </a:solidFill>
                <a:latin typeface="Times New Roman"/>
              </a:rPr>
              <a:t>1_</a:t>
            </a:r>
            <a:r>
              <a:rPr lang="fa-IR" sz="2000" b="1">
                <a:solidFill>
                  <a:srgbClr val="FEF7DA"/>
                </a:solidFill>
              </a:rPr>
              <a:t>هزينه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هاي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نظارت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بوسيله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مالکان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شرکت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هزينه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هايي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مالکان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پردازند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تا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رفتار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نماينده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را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کنترل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نمايند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هزينه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هاي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تعيين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نوع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رفتار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نماينده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و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نظارت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اين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رفتار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هزينه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تعيين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سياست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هاي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مربوط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ميزان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خدمات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مديريت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FEF7DA"/>
                </a:solidFill>
                <a:latin typeface="Times New Roman"/>
              </a:rPr>
              <a:t>2_</a:t>
            </a:r>
            <a:r>
              <a:rPr lang="fa-IR" sz="2000" b="1">
                <a:solidFill>
                  <a:srgbClr val="FEF7DA"/>
                </a:solidFill>
              </a:rPr>
              <a:t>هزينه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هاي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مربوط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متعهد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ساختن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نماينده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يک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نماينده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 </a:t>
            </a:r>
            <a:r>
              <a:rPr lang="fa-IR" sz="1800" b="1">
                <a:solidFill>
                  <a:srgbClr val="002060"/>
                </a:solidFill>
              </a:rPr>
              <a:t>تضمين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نمايد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او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دست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اقداماتي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نخواهد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زد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منافع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مالکان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خطر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افتد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و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اگربدان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گونه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عمل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کرد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خسارت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وارد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آمده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را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مالکان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خواهد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پرداخت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. 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FEF7DA"/>
                </a:solidFill>
                <a:latin typeface="Times New Roman"/>
              </a:rPr>
              <a:t>3_</a:t>
            </a:r>
            <a:r>
              <a:rPr lang="fa-IR" sz="2000" b="1">
                <a:solidFill>
                  <a:srgbClr val="FEF7DA"/>
                </a:solidFill>
              </a:rPr>
              <a:t>زيان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باقيمانده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حتي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تحمل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هزينه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هاي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ذکر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شده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 </a:t>
            </a:r>
            <a:r>
              <a:rPr lang="fa-IR" sz="1800" b="1">
                <a:solidFill>
                  <a:srgbClr val="002060"/>
                </a:solidFill>
              </a:rPr>
              <a:t>اقداماتي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نماينده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عمل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آورد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آنچه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مالکان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 </a:t>
            </a:r>
            <a:r>
              <a:rPr lang="fa-IR" sz="1800" b="1">
                <a:solidFill>
                  <a:srgbClr val="002060"/>
                </a:solidFill>
              </a:rPr>
              <a:t>به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عمل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آورند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متفاوت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است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اثر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اين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تفاوت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را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زيان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باقيمانده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گويند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811218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538790"/>
            <a:ext cx="6975776" cy="459051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rgbClr val="C00000"/>
                </a:solidFill>
              </a:rPr>
              <a:t>نمونه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هاي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هزينه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هاي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مربوط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به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رابطه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نمايندگي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FEF7DA"/>
                </a:solidFill>
                <a:latin typeface="Times New Roman"/>
              </a:rPr>
              <a:t>1_</a:t>
            </a:r>
            <a:r>
              <a:rPr lang="fa-IR" b="1">
                <a:solidFill>
                  <a:srgbClr val="FEF7DA"/>
                </a:solidFill>
              </a:rPr>
              <a:t>هزينه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هاي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نظارت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بوسيله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مالکان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شرکت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هزينه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هاي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حسابرسي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داخلي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و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خارجي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کميسيون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بورس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اوراق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بهادار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بازارهاي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سرمايه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و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وام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دهندگان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هيئت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مديره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پرداخت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از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بابت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سود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تقسيمي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FEF7DA"/>
                </a:solidFill>
                <a:latin typeface="Times New Roman"/>
              </a:rPr>
              <a:t>2_</a:t>
            </a:r>
            <a:r>
              <a:rPr lang="fa-IR" b="1">
                <a:solidFill>
                  <a:srgbClr val="FEF7DA"/>
                </a:solidFill>
              </a:rPr>
              <a:t>هزينه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هاي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مربوط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به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متعهد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ساختن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نماينده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حقوق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و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پاداش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مديريت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شامل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برگ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اختيارخريد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سهام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,</a:t>
            </a:r>
            <a:r>
              <a:rPr lang="fa-IR" sz="1800" b="1">
                <a:solidFill>
                  <a:srgbClr val="002060"/>
                </a:solidFill>
              </a:rPr>
              <a:t>جوايز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هزينه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هاي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مربوط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رفع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تهديد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از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جانب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شرکت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هاي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رقيب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FEF7DA"/>
                </a:solidFill>
                <a:latin typeface="Times New Roman"/>
              </a:rPr>
              <a:t>3_</a:t>
            </a:r>
            <a:r>
              <a:rPr lang="fa-IR" b="1">
                <a:solidFill>
                  <a:srgbClr val="FEF7DA"/>
                </a:solidFill>
              </a:rPr>
              <a:t>زيان</a:t>
            </a:r>
            <a:r>
              <a:rPr lang="fa-IR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EF7DA"/>
                </a:solidFill>
              </a:rPr>
              <a:t>باقيمانده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16605" y="728700"/>
            <a:ext cx="7155796" cy="946233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44667" y="1718809"/>
            <a:ext cx="7462749" cy="432048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000" b="1">
                <a:solidFill>
                  <a:srgbClr val="FEF7DA"/>
                </a:solidFill>
                <a:latin typeface="Times New Roman"/>
              </a:rPr>
              <a:t>1_ </a:t>
            </a:r>
            <a:r>
              <a:rPr lang="fa-IR" sz="2000" b="1">
                <a:solidFill>
                  <a:srgbClr val="FEF7DA"/>
                </a:solidFill>
              </a:rPr>
              <a:t>هزينه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هاي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نظارت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بوسيله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مالکان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شرکت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 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FEF7DA"/>
                </a:solidFill>
                <a:latin typeface="Times New Roman"/>
              </a:rPr>
              <a:t>2_ </a:t>
            </a:r>
            <a:r>
              <a:rPr lang="fa-IR" sz="2000" b="1">
                <a:solidFill>
                  <a:srgbClr val="FEF7DA"/>
                </a:solidFill>
              </a:rPr>
              <a:t>هزينه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هاي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مربوط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متعهد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ساختن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نماينده</a:t>
            </a:r>
          </a:p>
          <a:p>
            <a:pPr marL="136525" lvl="0" indent="0">
              <a:buNone/>
            </a:pPr>
            <a:endParaRPr lang="fa-IR" sz="2000" b="1">
              <a:solidFill>
                <a:srgbClr val="FEF7DA"/>
              </a:solidFill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chemeClr val="bg1"/>
                </a:solidFill>
                <a:latin typeface="Times New Roman"/>
              </a:rPr>
              <a:t>3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_ </a:t>
            </a:r>
            <a:r>
              <a:rPr lang="fa-IR" sz="2000" b="1">
                <a:solidFill>
                  <a:srgbClr val="FEF7DA"/>
                </a:solidFill>
              </a:rPr>
              <a:t>زيان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باقيمانده</a:t>
            </a:r>
          </a:p>
        </p:txBody>
      </p:sp>
      <p:sp>
        <p:nvSpPr>
          <p:cNvPr id="4" name="Left Brace 3"/>
          <p:cNvSpPr/>
          <p:nvPr/>
        </p:nvSpPr>
        <p:spPr>
          <a:xfrm>
            <a:off x="3639604" y="3023955"/>
            <a:ext cx="194736" cy="1035115"/>
          </a:xfrm>
          <a:prstGeom prst="leftBrace">
            <a:avLst/>
          </a:prstGeom>
          <a:noFill/>
          <a:ln w="9525" cap="flat">
            <a:solidFill>
              <a:srgbClr val="C20E9B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971600" y="3023955"/>
            <a:ext cx="2520279" cy="94510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400" b="1">
                <a:solidFill>
                  <a:srgbClr val="C20E9B"/>
                </a:solidFill>
              </a:rPr>
              <a:t>مالکان اين هزينه ها را متحمل ميشوند مشروط بر اينکه اين هزينه ها از زيان باقيمانده کمتر شود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1126253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61610" y="1943835"/>
            <a:ext cx="6975776" cy="418546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1600" b="1">
                <a:solidFill>
                  <a:srgbClr val="C00000"/>
                </a:solidFill>
              </a:rPr>
              <a:t>نمونه</a:t>
            </a:r>
            <a:r>
              <a:rPr lang="fa-IR" sz="16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C00000"/>
                </a:solidFill>
              </a:rPr>
              <a:t>هاي</a:t>
            </a:r>
            <a:r>
              <a:rPr lang="fa-IR" sz="1600" b="1">
                <a:solidFill>
                  <a:srgbClr val="C00000"/>
                </a:solidFill>
                <a:latin typeface="Times New Roman"/>
              </a:rPr>
              <a:t>  </a:t>
            </a:r>
            <a:r>
              <a:rPr lang="fa-IR" sz="1600" b="1">
                <a:solidFill>
                  <a:srgbClr val="C00000"/>
                </a:solidFill>
              </a:rPr>
              <a:t>از</a:t>
            </a:r>
            <a:r>
              <a:rPr lang="fa-IR" sz="16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C00000"/>
                </a:solidFill>
              </a:rPr>
              <a:t>روشهاي</a:t>
            </a:r>
            <a:r>
              <a:rPr lang="fa-IR" sz="16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C00000"/>
                </a:solidFill>
              </a:rPr>
              <a:t>کاهش</a:t>
            </a:r>
            <a:r>
              <a:rPr lang="fa-IR" sz="16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C00000"/>
                </a:solidFill>
              </a:rPr>
              <a:t>هزينه</a:t>
            </a:r>
            <a:r>
              <a:rPr lang="fa-IR" sz="16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C00000"/>
                </a:solidFill>
              </a:rPr>
              <a:t>هاي</a:t>
            </a:r>
            <a:r>
              <a:rPr lang="fa-IR" sz="16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C00000"/>
                </a:solidFill>
              </a:rPr>
              <a:t>نمايندگي</a:t>
            </a:r>
            <a:r>
              <a:rPr lang="fa-IR" sz="1600" b="1">
                <a:solidFill>
                  <a:srgbClr val="C00000"/>
                </a:solidFill>
                <a:latin typeface="Times New Roman"/>
              </a:rPr>
              <a:t> 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rgbClr val="FEF7DA"/>
                </a:solidFill>
                <a:latin typeface="Times New Roman"/>
              </a:rPr>
              <a:t>1_</a:t>
            </a:r>
            <a:r>
              <a:rPr lang="fa-IR" sz="1600" b="1">
                <a:solidFill>
                  <a:srgbClr val="FEF7DA"/>
                </a:solidFill>
              </a:rPr>
              <a:t>برنامه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جبران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خدمات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مديريت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به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گونه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اي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باشد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که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ثروت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مدير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به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ثروت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سهامداران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وابسته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باشد</a:t>
            </a:r>
          </a:p>
          <a:p>
            <a:pPr marL="136525" lvl="0" indent="0">
              <a:buNone/>
            </a:pPr>
            <a:r>
              <a:rPr lang="fa-IR" sz="1400" b="1">
                <a:solidFill>
                  <a:srgbClr val="002060"/>
                </a:solidFill>
              </a:rPr>
              <a:t>باعث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خواهد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شد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که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هزينه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نمايندگي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, </a:t>
            </a:r>
            <a:r>
              <a:rPr lang="fa-IR" sz="1400" b="1">
                <a:solidFill>
                  <a:srgbClr val="002060"/>
                </a:solidFill>
              </a:rPr>
              <a:t>تحميلي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بر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سهامداران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کاهش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يابد</a:t>
            </a:r>
          </a:p>
          <a:p>
            <a:pPr marL="136525" lvl="0" indent="0">
              <a:buNone/>
            </a:pPr>
            <a:endParaRPr lang="fa-IR" sz="1400" b="1">
              <a:solidFill>
                <a:srgbClr val="002060"/>
              </a:solidFill>
            </a:endParaRPr>
          </a:p>
          <a:p>
            <a:pPr marL="136525" lvl="0" indent="0">
              <a:buNone/>
            </a:pPr>
            <a:r>
              <a:rPr lang="fa-IR" sz="1600" b="1">
                <a:solidFill>
                  <a:srgbClr val="FEF7DA"/>
                </a:solidFill>
                <a:latin typeface="Times New Roman"/>
              </a:rPr>
              <a:t>2_</a:t>
            </a:r>
            <a:r>
              <a:rPr lang="fa-IR" sz="1600" b="1">
                <a:solidFill>
                  <a:srgbClr val="FEF7DA"/>
                </a:solidFill>
              </a:rPr>
              <a:t>مفاد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قرارداد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وام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 </a:t>
            </a:r>
            <a:r>
              <a:rPr lang="fa-IR" sz="1600" b="1">
                <a:solidFill>
                  <a:srgbClr val="FEF7DA"/>
                </a:solidFill>
              </a:rPr>
              <a:t>طوري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باشد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که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پرداخت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هاي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مربوط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به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سود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تقسيمي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را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محدود</a:t>
            </a:r>
            <a:r>
              <a:rPr lang="fa-IR" sz="16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FEF7DA"/>
                </a:solidFill>
              </a:rPr>
              <a:t>نمايد</a:t>
            </a:r>
          </a:p>
          <a:p>
            <a:pPr marL="136525" lvl="0" indent="0">
              <a:buNone/>
            </a:pPr>
            <a:r>
              <a:rPr lang="fa-IR" sz="1400" b="1">
                <a:solidFill>
                  <a:srgbClr val="002060"/>
                </a:solidFill>
              </a:rPr>
              <a:t>هزينه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هاي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نمايندگي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تحميلي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بر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بدهي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ها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(</a:t>
            </a:r>
            <a:r>
              <a:rPr lang="fa-IR" sz="1400" b="1">
                <a:solidFill>
                  <a:srgbClr val="002060"/>
                </a:solidFill>
              </a:rPr>
              <a:t>اوراق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قرضه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) </a:t>
            </a:r>
            <a:r>
              <a:rPr lang="fa-IR" sz="1400" b="1">
                <a:solidFill>
                  <a:srgbClr val="002060"/>
                </a:solidFill>
              </a:rPr>
              <a:t>را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کاهش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خواهد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400" b="1">
                <a:solidFill>
                  <a:srgbClr val="002060"/>
                </a:solidFill>
              </a:rPr>
              <a:t>داد</a:t>
            </a:r>
            <a:r>
              <a:rPr lang="fa-IR" sz="1400" b="1">
                <a:solidFill>
                  <a:srgbClr val="002060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91238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763815"/>
            <a:ext cx="6930771" cy="441049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800" b="1">
                <a:solidFill>
                  <a:srgbClr val="FF00FF"/>
                </a:solidFill>
              </a:rPr>
              <a:t>پايه</a:t>
            </a:r>
            <a:r>
              <a:rPr lang="fa-IR" sz="2800" b="1">
                <a:solidFill>
                  <a:srgbClr val="FF00FF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F00FF"/>
                </a:solidFill>
              </a:rPr>
              <a:t>تئوري</a:t>
            </a:r>
            <a:r>
              <a:rPr lang="fa-IR" sz="2800" b="1">
                <a:solidFill>
                  <a:srgbClr val="FF00FF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F00FF"/>
                </a:solidFill>
              </a:rPr>
              <a:t>نمايندگي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:</a:t>
            </a:r>
          </a:p>
          <a:p>
            <a:pPr marL="136525" lvl="0" indent="0">
              <a:buNone/>
            </a:pPr>
            <a:endParaRPr lang="fa-IR" sz="2000" b="1">
              <a:solidFill>
                <a:schemeClr val="bg1"/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chemeClr val="bg1"/>
                </a:solidFill>
              </a:rPr>
              <a:t>خواست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هاي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گوناگون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دليلي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است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براي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کاربرد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روشها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يا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سيستم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هاي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متفاوت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پذيرفته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شده</a:t>
            </a:r>
            <a:r>
              <a:rPr lang="fa-IR" sz="2000" b="1">
                <a:solidFill>
                  <a:schemeClr val="bg1"/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bg1"/>
                </a:solidFill>
              </a:rPr>
              <a:t>حسابداري</a:t>
            </a:r>
          </a:p>
          <a:p>
            <a:pPr marL="136525" lvl="0" indent="0">
              <a:buNone/>
            </a:pPr>
            <a:endParaRPr lang="fa-IR" sz="2000" b="1">
              <a:solidFill>
                <a:schemeClr val="bg1"/>
              </a:solidFill>
            </a:endParaRPr>
          </a:p>
          <a:p>
            <a:pPr marL="136525" lvl="0" indent="0">
              <a:buNone/>
            </a:pPr>
            <a:r>
              <a:rPr lang="fa-IR" sz="1600" b="1">
                <a:solidFill>
                  <a:srgbClr val="002060"/>
                </a:solidFill>
              </a:rPr>
              <a:t>هرچه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شرکت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بزرگتر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باشد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, </a:t>
            </a:r>
            <a:r>
              <a:rPr lang="fa-IR" sz="1600" b="1">
                <a:solidFill>
                  <a:srgbClr val="002060"/>
                </a:solidFill>
              </a:rPr>
              <a:t>احتمال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بيشتري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وجود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دارد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که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از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روش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هايي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از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حسابداري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استفاده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شود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که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سودخالص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به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کمترين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مقدار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برسد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(</a:t>
            </a:r>
            <a:r>
              <a:rPr lang="fa-IR" sz="1600" b="1">
                <a:solidFill>
                  <a:srgbClr val="002060"/>
                </a:solidFill>
              </a:rPr>
              <a:t>چون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اين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شرکتها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در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زير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ذره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بين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سياسي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قرار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ميگيرند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)</a:t>
            </a:r>
          </a:p>
          <a:p>
            <a:pPr marL="136525" lvl="0" indent="0">
              <a:buNone/>
            </a:pPr>
            <a:endParaRPr lang="fa-IR" sz="1600" b="1">
              <a:solidFill>
                <a:srgbClr val="002060"/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600" b="1">
                <a:solidFill>
                  <a:srgbClr val="002060"/>
                </a:solidFill>
              </a:rPr>
              <a:t>شرکتهاي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کوچک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داراي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انگيزه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هايي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هستند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که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سود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خالص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را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بيشتر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نشان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دهند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(</a:t>
            </a:r>
            <a:r>
              <a:rPr lang="fa-IR" sz="1600" b="1">
                <a:solidFill>
                  <a:srgbClr val="002060"/>
                </a:solidFill>
              </a:rPr>
              <a:t>تا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توان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بالقوه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براي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گرفتن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وام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افزايش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600" b="1">
                <a:solidFill>
                  <a:srgbClr val="002060"/>
                </a:solidFill>
              </a:rPr>
              <a:t>يابد</a:t>
            </a:r>
            <a:r>
              <a:rPr lang="fa-IR" sz="1600" b="1">
                <a:solidFill>
                  <a:srgbClr val="002060"/>
                </a:solidFill>
                <a:latin typeface="Times New Roman"/>
              </a:rPr>
              <a:t>)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91238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763815"/>
            <a:ext cx="6930771" cy="441049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 algn="ctr">
              <a:buNone/>
            </a:pPr>
            <a:endParaRPr/>
          </a:p>
          <a:p>
            <a:pPr marL="136525" lvl="0" indent="0" algn="ctr">
              <a:buNone/>
            </a:pP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علت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کاربرد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زياد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تئوري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هنجاري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967155" y="2593005"/>
            <a:ext cx="1620181" cy="457200"/>
          </a:xfrm>
          <a:prstGeom prst="roundRect">
            <a:avLst/>
          </a:prstGeom>
          <a:solidFill>
            <a:srgbClr val="7030A0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400">
                <a:solidFill>
                  <a:schemeClr val="tx1">
                    <a:lumMod val="95000"/>
                    <a:lumOff val="5000"/>
                  </a:schemeClr>
                </a:solidFill>
              </a:rPr>
              <a:t>هنگامي که بحراني بوجود مي آيد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4752020" y="2821605"/>
            <a:ext cx="1215135" cy="0"/>
          </a:xfrm>
          <a:prstGeom prst="straightConnector1">
            <a:avLst/>
          </a:prstGeom>
          <a:noFill/>
          <a:ln w="9525" cap="flat">
            <a:solidFill>
              <a:schemeClr val="accent1"/>
            </a:solidFill>
            <a:tailEnd type="arrow"/>
          </a:ln>
        </p:spPr>
      </p:cxnSp>
      <p:sp>
        <p:nvSpPr>
          <p:cNvPr id="6" name="Rounded Rectangle 5"/>
          <p:cNvSpPr/>
          <p:nvPr/>
        </p:nvSpPr>
        <p:spPr>
          <a:xfrm>
            <a:off x="3131840" y="2439062"/>
            <a:ext cx="1620180" cy="765085"/>
          </a:xfrm>
          <a:prstGeom prst="roundRect">
            <a:avLst/>
          </a:prstGeom>
          <a:solidFill>
            <a:srgbClr val="7030A0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400">
                <a:solidFill>
                  <a:schemeClr val="tx1">
                    <a:lumMod val="95000"/>
                    <a:lumOff val="5000"/>
                  </a:schemeClr>
                </a:solidFill>
              </a:rPr>
              <a:t>نمايندگان موضع خود را بر پايه تامين  منافع مردم مي گذارند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286636" y="3564015"/>
            <a:ext cx="1845204" cy="1125125"/>
          </a:xfrm>
          <a:prstGeom prst="roundRect">
            <a:avLst/>
          </a:prstGeom>
          <a:solidFill>
            <a:srgbClr val="7030A0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400">
                <a:solidFill>
                  <a:schemeClr val="tx1">
                    <a:lumMod val="95000"/>
                    <a:lumOff val="5000"/>
                  </a:schemeClr>
                </a:solidFill>
              </a:rPr>
              <a:t>چنين استدلال ميکنند که :</a:t>
            </a:r>
          </a:p>
          <a:p>
            <a:pPr lvl="0" algn="ctr"/>
            <a:r>
              <a:rPr lang="fa-IR" sz="1400">
                <a:solidFill>
                  <a:schemeClr val="tx1">
                    <a:lumMod val="95000"/>
                    <a:lumOff val="5000"/>
                  </a:schemeClr>
                </a:solidFill>
              </a:rPr>
              <a:t>بازار نارکارآ است و </a:t>
            </a:r>
          </a:p>
          <a:p>
            <a:pPr lvl="0" algn="ctr"/>
            <a:r>
              <a:rPr lang="fa-IR" sz="1400">
                <a:solidFill>
                  <a:schemeClr val="tx1">
                    <a:lumMod val="95000"/>
                    <a:lumOff val="5000"/>
                  </a:schemeClr>
                </a:solidFill>
              </a:rPr>
              <a:t>دولت با مداخله ميتواند مشکل را برطرف نمايد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2209238" y="2870732"/>
            <a:ext cx="922602" cy="742410"/>
          </a:xfrm>
          <a:prstGeom prst="straightConnector1">
            <a:avLst/>
          </a:prstGeom>
          <a:noFill/>
          <a:ln w="9525" cap="flat">
            <a:solidFill>
              <a:schemeClr val="accent1"/>
            </a:solidFill>
            <a:tailEnd type="arrow"/>
          </a:ln>
        </p:spPr>
      </p:cxnSp>
      <p:sp>
        <p:nvSpPr>
          <p:cNvPr id="9" name="Rounded Rectangle 8"/>
          <p:cNvSpPr/>
          <p:nvPr/>
        </p:nvSpPr>
        <p:spPr>
          <a:xfrm>
            <a:off x="3806914" y="3676527"/>
            <a:ext cx="3105347" cy="900100"/>
          </a:xfrm>
          <a:prstGeom prst="roundRect">
            <a:avLst/>
          </a:prstGeom>
          <a:solidFill>
            <a:srgbClr val="7030A0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400">
                <a:solidFill>
                  <a:schemeClr val="tx1">
                    <a:lumMod val="95000"/>
                    <a:lumOff val="5000"/>
                  </a:schemeClr>
                </a:solidFill>
              </a:rPr>
              <a:t>نمايندگان در صدد بر مي آيند </a:t>
            </a:r>
          </a:p>
          <a:p>
            <a:pPr lvl="0" algn="ctr"/>
            <a:r>
              <a:rPr lang="fa-IR" sz="1400">
                <a:solidFill>
                  <a:schemeClr val="tx1">
                    <a:lumMod val="95000"/>
                    <a:lumOff val="5000"/>
                  </a:schemeClr>
                </a:solidFill>
              </a:rPr>
              <a:t>موضع خود را در قالب تئوري هاي هنجاري مطرح نمايند.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3131840" y="4126577"/>
            <a:ext cx="675074" cy="1"/>
          </a:xfrm>
          <a:prstGeom prst="straightConnector1">
            <a:avLst/>
          </a:prstGeom>
          <a:noFill/>
          <a:ln w="9525" cap="flat">
            <a:solidFill>
              <a:schemeClr val="accent1"/>
            </a:solidFill>
            <a:tailEnd type="arrow"/>
          </a:ln>
        </p:spPr>
      </p:cxnSp>
      <p:sp>
        <p:nvSpPr>
          <p:cNvPr id="11" name="Rounded Rectangle 10"/>
          <p:cNvSpPr/>
          <p:nvPr/>
        </p:nvSpPr>
        <p:spPr>
          <a:xfrm>
            <a:off x="2366755" y="5139190"/>
            <a:ext cx="4140460" cy="900101"/>
          </a:xfrm>
          <a:prstGeom prst="roundRect">
            <a:avLst/>
          </a:prstGeom>
          <a:solidFill>
            <a:srgbClr val="7030A0"/>
          </a:solidFill>
          <a:ln w="15875" cap="flat">
            <a:solidFill>
              <a:schemeClr val="accent1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400">
                <a:solidFill>
                  <a:schemeClr val="tx1">
                    <a:lumMod val="95000"/>
                    <a:lumOff val="5000"/>
                  </a:schemeClr>
                </a:solidFill>
              </a:rPr>
              <a:t>به سراغ روشهايي از حسابداري مي روند که با استفاده از آنها</a:t>
            </a:r>
          </a:p>
          <a:p>
            <a:pPr lvl="0" algn="ctr"/>
            <a:r>
              <a:rPr lang="fa-IR" sz="1400">
                <a:solidFill>
                  <a:schemeClr val="tx1">
                    <a:lumMod val="95000"/>
                    <a:lumOff val="5000"/>
                  </a:schemeClr>
                </a:solidFill>
              </a:rPr>
              <a:t>اطلاعات بيشتري به سرمايه گذاران ارائه شود ويا</a:t>
            </a:r>
          </a:p>
          <a:p>
            <a:pPr lvl="0" algn="ctr"/>
            <a:r>
              <a:rPr lang="fa-IR" sz="1400">
                <a:solidFill>
                  <a:schemeClr val="tx1">
                    <a:lumMod val="95000"/>
                    <a:lumOff val="5000"/>
                  </a:schemeClr>
                </a:solidFill>
              </a:rPr>
              <a:t>بتوان بدان وسيله کارآيي بازار را افزايش داد.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4436985" y="4576627"/>
            <a:ext cx="922602" cy="562563"/>
          </a:xfrm>
          <a:prstGeom prst="straightConnector1">
            <a:avLst/>
          </a:prstGeom>
          <a:noFill/>
          <a:ln w="9525" cap="flat">
            <a:solidFill>
              <a:schemeClr val="accent1"/>
            </a:solidFill>
            <a:tailEnd type="arrow"/>
          </a:ln>
        </p:spPr>
      </p:cxn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91238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763815"/>
            <a:ext cx="6930771" cy="441049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عدم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مقبوليت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تئوري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نمايندگي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منظر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اجتماعي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سياسي</a:t>
            </a:r>
          </a:p>
          <a:p>
            <a:pPr marL="136525" lvl="0" indent="0">
              <a:buNone/>
            </a:pPr>
            <a:endParaRPr lang="fa-IR" sz="2000" b="1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rgbClr val="FEF7DA"/>
                </a:solidFill>
              </a:rPr>
              <a:t>بر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اساس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فرض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اصلي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تئوري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نمايندگي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endParaRPr lang="fa-IR" sz="2000" b="1">
              <a:solidFill>
                <a:srgbClr val="FEF7DA"/>
              </a:solidFill>
              <a:latin typeface="Times New Roman"/>
            </a:endParaRPr>
          </a:p>
          <a:p>
            <a:pPr marL="136525" lvl="0" indent="0" algn="ctr">
              <a:buNone/>
            </a:pP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هر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کس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گونه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اي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عمل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ميکند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که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r>
              <a:rPr lang="fa-IR" sz="2000" b="1">
                <a:solidFill>
                  <a:srgbClr val="FEF7DA"/>
                </a:solidFill>
              </a:rPr>
              <a:t>منافع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موردانتظارخود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را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حداکثر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برساند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و</a:t>
            </a:r>
          </a:p>
          <a:p>
            <a:pPr marL="136525" lvl="0" indent="0">
              <a:buNone/>
            </a:pPr>
            <a:endParaRPr lang="fa-IR" sz="2000" b="1">
              <a:solidFill>
                <a:srgbClr val="FEF7DA"/>
              </a:solidFill>
            </a:endParaRPr>
          </a:p>
          <a:p>
            <a:pPr marL="136525" lvl="0" indent="0" algn="l">
              <a:buNone/>
            </a:pPr>
            <a:r>
              <a:rPr lang="fa-IR" sz="2000" b="1">
                <a:solidFill>
                  <a:srgbClr val="FEF7DA"/>
                </a:solidFill>
              </a:rPr>
              <a:t>همين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ديدگاه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باعث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ميشود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که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اين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تئوري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</a:p>
          <a:p>
            <a:pPr marL="136525" lvl="0" indent="0" algn="l">
              <a:buNone/>
            </a:pPr>
            <a:r>
              <a:rPr lang="fa-IR" sz="2000" b="1">
                <a:solidFill>
                  <a:srgbClr val="FEF7DA"/>
                </a:solidFill>
              </a:rPr>
              <a:t>از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منظر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اجتماعي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سياسي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قابل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قبول</a:t>
            </a:r>
            <a:r>
              <a:rPr lang="fa-IR" sz="20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FEF7DA"/>
                </a:solidFill>
              </a:rPr>
              <a:t>نباشد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991238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800" b="1">
                <a:solidFill>
                  <a:srgbClr val="C20E9B"/>
                </a:solidFill>
              </a:rPr>
              <a:t>تئوري نمايندگي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08819"/>
            <a:ext cx="6975776" cy="423047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800" b="1">
                <a:solidFill>
                  <a:srgbClr val="FEF7DA"/>
                </a:solidFill>
              </a:rPr>
              <a:t>تئوري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نمايندگي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نوعي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تئوري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توصيفي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است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endParaRPr lang="fa-IR" sz="2800" b="1">
              <a:solidFill>
                <a:srgbClr val="FEF7DA"/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2800" b="1">
                <a:solidFill>
                  <a:srgbClr val="FEF7DA"/>
                </a:solidFill>
              </a:rPr>
              <a:t>ميتوان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بدان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وسيله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وجود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سيستم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هاي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گوناگون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حسابداري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را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توجيه</a:t>
            </a:r>
            <a:r>
              <a:rPr lang="fa-IR" sz="2800" b="1">
                <a:solidFill>
                  <a:srgbClr val="FEF7DA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EF7DA"/>
                </a:solidFill>
              </a:rPr>
              <a:t>کرد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1081248"/>
          </a:xfrm>
          <a:prstGeom prst="rect">
            <a:avLst/>
          </a:prstGeom>
          <a:solidFill>
            <a:srgbClr val="00FFCC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b="1">
                <a:solidFill>
                  <a:srgbClr val="C00000"/>
                </a:solidFill>
              </a:rPr>
              <a:t>پردازش اطلاعات انساني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16605" y="1898830"/>
            <a:ext cx="7065786" cy="4140461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000" b="1">
                <a:solidFill>
                  <a:srgbClr val="002060"/>
                </a:solidFill>
              </a:rPr>
              <a:t>گزارش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هاي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سالانه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شرکت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هاي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سهامي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بزرگ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اطلاعات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زيادي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به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سرمايه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گذاران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ميدهند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rgbClr val="002060"/>
                </a:solidFill>
              </a:rPr>
              <a:t>هدف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از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ارائه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اين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اطلاعات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اين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است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که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سرمايه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گذاران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در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مورد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خريد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نگهداري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يا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فروش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سهام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بتوانند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تصميم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گيري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کنند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sz="2000" b="1">
              <a:solidFill>
                <a:srgbClr val="002060"/>
              </a:solidFill>
              <a:latin typeface="Times New Roman"/>
            </a:endParaRPr>
          </a:p>
          <a:p>
            <a:pPr marL="136525" lvl="0" indent="0">
              <a:buNone/>
            </a:pPr>
            <a:endParaRPr lang="fa-IR" sz="2000" b="1">
              <a:solidFill>
                <a:srgbClr val="002060"/>
              </a:solidFill>
              <a:latin typeface="Times New Roman"/>
            </a:endParaRPr>
          </a:p>
          <a:p>
            <a:pPr marL="136525" lvl="0" indent="0">
              <a:buNone/>
            </a:pPr>
            <a:endParaRPr lang="fa-IR" sz="2000" b="1">
              <a:solidFill>
                <a:srgbClr val="002060"/>
              </a:solidFill>
              <a:latin typeface="Times New Roman"/>
            </a:endParaRPr>
          </a:p>
          <a:p>
            <a:pPr marL="136525" lvl="0" indent="0">
              <a:buNone/>
            </a:pPr>
            <a:endParaRPr lang="fa-IR" sz="2000" b="1">
              <a:solidFill>
                <a:srgbClr val="002060"/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rgbClr val="002060"/>
                </a:solidFill>
              </a:rPr>
              <a:t>تحقيقاتي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صورت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پذيرفته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که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طي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آن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محققين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کوشيده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اند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endParaRPr lang="fa-IR" sz="2000" b="1">
              <a:solidFill>
                <a:srgbClr val="002060"/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rgbClr val="C00000"/>
                </a:solidFill>
              </a:rPr>
              <a:t>توانايي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افراد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در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استفاده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از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اين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اطلاعات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را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در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طبقات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مختلف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برآورد</a:t>
            </a:r>
            <a:r>
              <a:rPr lang="fa-IR" sz="20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C00000"/>
                </a:solidFill>
              </a:rPr>
              <a:t>نمايند</a:t>
            </a:r>
          </a:p>
          <a:p>
            <a:pPr marL="136525" lvl="0" indent="0">
              <a:buNone/>
            </a:pPr>
            <a:endParaRPr lang="fa-IR" sz="2000" b="1">
              <a:solidFill>
                <a:srgbClr val="C00000"/>
              </a:solidFill>
            </a:endParaRPr>
          </a:p>
          <a:p>
            <a:pPr marL="136525" lvl="0" indent="0" algn="l">
              <a:buNone/>
            </a:pPr>
            <a:r>
              <a:rPr lang="fa-IR" sz="2000" b="1">
                <a:solidFill>
                  <a:srgbClr val="002060"/>
                </a:solidFill>
              </a:rPr>
              <a:t>که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اين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تحقيقات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را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تحقيق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در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مورد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پردازش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2000" b="1">
                <a:solidFill>
                  <a:srgbClr val="002060"/>
                </a:solidFill>
              </a:rPr>
              <a:t>انساني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  </a:t>
            </a:r>
            <a:r>
              <a:rPr lang="fa-IR" sz="2000" b="1">
                <a:solidFill>
                  <a:srgbClr val="002060"/>
                </a:solidFill>
              </a:rPr>
              <a:t>مينامند</a:t>
            </a:r>
            <a:r>
              <a:rPr lang="fa-IR" sz="2000" b="1">
                <a:solidFill>
                  <a:srgbClr val="002060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1036243"/>
          </a:xfrm>
          <a:prstGeom prst="rect">
            <a:avLst/>
          </a:prstGeom>
          <a:solidFill>
            <a:srgbClr val="00FFCC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b="1">
                <a:solidFill>
                  <a:srgbClr val="C00000"/>
                </a:solidFill>
              </a:rPr>
              <a:t>پردازش اطلاعات انساني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16605" y="1808819"/>
            <a:ext cx="7065786" cy="4365487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t/>
            </a:r>
            <a:br/>
            <a:r>
              <a:rPr lang="fa-IR" b="1">
                <a:solidFill>
                  <a:srgbClr val="002060"/>
                </a:solidFill>
              </a:rPr>
              <a:t>پرسش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مطرح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شده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در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پردازش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اطلاعات</a:t>
            </a:r>
            <a:r>
              <a:rPr lang="fa-IR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2060"/>
                </a:solidFill>
              </a:rPr>
              <a:t>انساني</a:t>
            </a:r>
          </a:p>
          <a:p>
            <a:pPr marL="136525" lvl="0" indent="0">
              <a:buNone/>
            </a:pPr>
            <a:endParaRPr lang="fa-IR" b="1">
              <a:solidFill>
                <a:srgbClr val="002060"/>
              </a:solidFill>
            </a:endParaRPr>
          </a:p>
          <a:p>
            <a:pPr marL="136525" lvl="0" indent="0" algn="ctr">
              <a:buNone/>
            </a:pPr>
            <a:r>
              <a:rPr lang="fa-IR" b="1">
                <a:solidFill>
                  <a:srgbClr val="0070C0"/>
                </a:solidFill>
              </a:rPr>
              <a:t>افراد</a:t>
            </a:r>
            <a:r>
              <a:rPr lang="fa-IR" b="1">
                <a:solidFill>
                  <a:srgbClr val="0070C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70C0"/>
                </a:solidFill>
              </a:rPr>
              <a:t>چگونه</a:t>
            </a:r>
            <a:r>
              <a:rPr lang="fa-IR" b="1">
                <a:solidFill>
                  <a:srgbClr val="0070C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70C0"/>
                </a:solidFill>
              </a:rPr>
              <a:t>از</a:t>
            </a:r>
            <a:r>
              <a:rPr lang="fa-IR" b="1">
                <a:solidFill>
                  <a:srgbClr val="0070C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70C0"/>
                </a:solidFill>
              </a:rPr>
              <a:t>اطلاعات</a:t>
            </a:r>
            <a:r>
              <a:rPr lang="fa-IR" b="1">
                <a:solidFill>
                  <a:srgbClr val="0070C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70C0"/>
                </a:solidFill>
              </a:rPr>
              <a:t>موجود</a:t>
            </a:r>
            <a:r>
              <a:rPr lang="fa-IR" b="1">
                <a:solidFill>
                  <a:srgbClr val="0070C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70C0"/>
                </a:solidFill>
              </a:rPr>
              <a:t>استفاده</a:t>
            </a:r>
            <a:r>
              <a:rPr lang="fa-IR" b="1">
                <a:solidFill>
                  <a:srgbClr val="0070C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70C0"/>
                </a:solidFill>
              </a:rPr>
              <a:t>مي</a:t>
            </a:r>
            <a:r>
              <a:rPr lang="fa-IR" b="1">
                <a:solidFill>
                  <a:srgbClr val="0070C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70C0"/>
                </a:solidFill>
              </a:rPr>
              <a:t>کنند</a:t>
            </a:r>
            <a:r>
              <a:rPr lang="fa-IR" b="1">
                <a:solidFill>
                  <a:srgbClr val="0070C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0070C0"/>
                </a:solidFill>
              </a:rPr>
              <a:t>؟</a:t>
            </a:r>
          </a:p>
          <a:p>
            <a:pPr marL="136525" lvl="0" indent="0">
              <a:buNone/>
            </a:pPr>
            <a:endParaRPr lang="fa-IR" b="1">
              <a:solidFill>
                <a:srgbClr val="0070C0"/>
              </a:solidFill>
            </a:endParaRPr>
          </a:p>
          <a:p>
            <a:pPr marL="136525" lvl="0" indent="0" algn="ctr">
              <a:buNone/>
            </a:pPr>
            <a:r>
              <a:rPr lang="fa-IR" b="1">
                <a:solidFill>
                  <a:srgbClr val="C00000"/>
                </a:solidFill>
              </a:rPr>
              <a:t>شيوه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را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مشخص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مينمايند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که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r>
              <a:rPr lang="fa-IR" b="1">
                <a:solidFill>
                  <a:srgbClr val="C00000"/>
                </a:solidFill>
              </a:rPr>
              <a:t>سرمايه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گذاران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اقدام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به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تصميم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گيري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مي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نمايند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b="1"/>
              <a:t>يا</a:t>
            </a:r>
            <a:r>
              <a:rPr lang="fa-IR" b="1">
                <a:latin typeface="Times New Roman"/>
              </a:rPr>
              <a:t> </a:t>
            </a:r>
            <a:r>
              <a:rPr lang="fa-IR" b="1"/>
              <a:t>بعبارتي</a:t>
            </a:r>
          </a:p>
          <a:p>
            <a:pPr marL="136525" lvl="0" indent="0">
              <a:buNone/>
            </a:pPr>
            <a:endParaRPr lang="fa-IR" b="1"/>
          </a:p>
          <a:p>
            <a:pPr marL="136525" lvl="0" indent="0" algn="ctr">
              <a:buNone/>
            </a:pPr>
            <a:r>
              <a:rPr lang="fa-IR" b="1">
                <a:solidFill>
                  <a:srgbClr val="C00000"/>
                </a:solidFill>
              </a:rPr>
              <a:t>شيوه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تصميم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گيري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افراد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مورد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مطالعه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قرار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00000"/>
                </a:solidFill>
              </a:rPr>
              <a:t>ميگيرد</a:t>
            </a:r>
            <a:r>
              <a:rPr lang="fa-IR" b="1">
                <a:solidFill>
                  <a:srgbClr val="C00000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1036243"/>
          </a:xfrm>
          <a:prstGeom prst="rect">
            <a:avLst/>
          </a:prstGeom>
          <a:solidFill>
            <a:srgbClr val="00FFCC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b="1">
                <a:solidFill>
                  <a:srgbClr val="C00000"/>
                </a:solidFill>
              </a:rPr>
              <a:t>پردازش اطلاعات انساني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61610" y="1808819"/>
            <a:ext cx="7020781" cy="4050452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endParaRPr/>
          </a:p>
          <a:p>
            <a:pPr marL="136525" lvl="0" indent="0" algn="ctr">
              <a:buNone/>
            </a:pPr>
            <a:r>
              <a:rPr lang="fa-IR" sz="2800" b="1"/>
              <a:t>نتيجه</a:t>
            </a:r>
            <a:r>
              <a:rPr lang="fa-IR" sz="2800" b="1">
                <a:latin typeface="Times New Roman"/>
              </a:rPr>
              <a:t> </a:t>
            </a:r>
            <a:r>
              <a:rPr lang="fa-IR" sz="2800" b="1"/>
              <a:t>تحقيقات</a:t>
            </a:r>
            <a:r>
              <a:rPr lang="fa-IR" sz="2800" b="1">
                <a:latin typeface="Times New Roman"/>
              </a:rPr>
              <a:t>  </a:t>
            </a:r>
            <a:r>
              <a:rPr lang="fa-IR" sz="2800" b="1"/>
              <a:t>در</a:t>
            </a:r>
            <a:r>
              <a:rPr lang="fa-IR" sz="2800" b="1">
                <a:latin typeface="Times New Roman"/>
              </a:rPr>
              <a:t> </a:t>
            </a:r>
            <a:r>
              <a:rPr lang="fa-IR" sz="2800" b="1"/>
              <a:t>مورد</a:t>
            </a:r>
            <a:r>
              <a:rPr lang="fa-IR" sz="2800" b="1">
                <a:latin typeface="Times New Roman"/>
              </a:rPr>
              <a:t> </a:t>
            </a:r>
            <a:r>
              <a:rPr lang="fa-IR" sz="2800" b="1"/>
              <a:t>پردازش</a:t>
            </a:r>
            <a:r>
              <a:rPr lang="fa-IR" sz="2800" b="1">
                <a:latin typeface="Times New Roman"/>
              </a:rPr>
              <a:t> </a:t>
            </a:r>
            <a:r>
              <a:rPr lang="fa-IR" sz="2800" b="1"/>
              <a:t>اطلاعات</a:t>
            </a:r>
            <a:r>
              <a:rPr lang="fa-IR" sz="2800" b="1">
                <a:latin typeface="Times New Roman"/>
              </a:rPr>
              <a:t> </a:t>
            </a:r>
            <a:r>
              <a:rPr lang="fa-IR" sz="2800" b="1"/>
              <a:t>انساني</a:t>
            </a:r>
          </a:p>
          <a:p>
            <a:pPr marL="136525" lvl="0" indent="0" algn="ctr">
              <a:buNone/>
            </a:pPr>
            <a:endParaRPr lang="fa-IR" sz="2800" b="1"/>
          </a:p>
          <a:p>
            <a:pPr marL="136525" lvl="0" indent="0" algn="ctr">
              <a:buNone/>
            </a:pPr>
            <a:r>
              <a:rPr lang="fa-IR" sz="2800" b="1">
                <a:solidFill>
                  <a:srgbClr val="FF0000"/>
                </a:solidFill>
              </a:rPr>
              <a:t>افراد</a:t>
            </a:r>
            <a:r>
              <a:rPr lang="fa-IR" sz="28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F0000"/>
                </a:solidFill>
              </a:rPr>
              <a:t>براي</a:t>
            </a:r>
            <a:r>
              <a:rPr lang="fa-IR" sz="28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F0000"/>
                </a:solidFill>
              </a:rPr>
              <a:t>پردازش</a:t>
            </a:r>
            <a:r>
              <a:rPr lang="fa-IR" sz="28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F0000"/>
                </a:solidFill>
              </a:rPr>
              <a:t>حجم</a:t>
            </a:r>
            <a:r>
              <a:rPr lang="fa-IR" sz="28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F0000"/>
                </a:solidFill>
              </a:rPr>
              <a:t>عظيمي</a:t>
            </a:r>
            <a:r>
              <a:rPr lang="fa-IR" sz="28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F0000"/>
                </a:solidFill>
              </a:rPr>
              <a:t>از</a:t>
            </a:r>
            <a:r>
              <a:rPr lang="fa-IR" sz="28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F0000"/>
                </a:solidFill>
              </a:rPr>
              <a:t>اطلاعات</a:t>
            </a:r>
            <a:r>
              <a:rPr lang="fa-IR" sz="28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F0000"/>
                </a:solidFill>
              </a:rPr>
              <a:t>توانايي</a:t>
            </a:r>
            <a:r>
              <a:rPr lang="fa-IR" sz="28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F0000"/>
                </a:solidFill>
              </a:rPr>
              <a:t>کافي</a:t>
            </a:r>
            <a:r>
              <a:rPr lang="fa-IR" sz="28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FF0000"/>
                </a:solidFill>
              </a:rPr>
              <a:t>ندارند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1036243"/>
          </a:xfrm>
          <a:prstGeom prst="rect">
            <a:avLst/>
          </a:prstGeom>
          <a:solidFill>
            <a:srgbClr val="00FFCC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>
                <a:solidFill>
                  <a:srgbClr val="C00000"/>
                </a:solidFill>
              </a:rPr>
              <a:t>پردازش اطلاعات انساني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08819"/>
            <a:ext cx="6930771" cy="4320482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 algn="ctr">
              <a:buNone/>
            </a:pPr>
            <a:r>
              <a:rPr lang="fa-IR" b="1">
                <a:solidFill>
                  <a:srgbClr val="C20E9B"/>
                </a:solidFill>
              </a:rPr>
              <a:t>اينکه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افراد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براي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پردازش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حجم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عظيمي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از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اطلاعات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توانايي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کافي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ندارند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به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چه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نتيجه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اي</a:t>
            </a:r>
            <a:r>
              <a:rPr lang="fa-IR" b="1">
                <a:solidFill>
                  <a:srgbClr val="C20E9B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C20E9B"/>
                </a:solidFill>
              </a:rPr>
              <a:t>انجاميد؟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FF0000"/>
                </a:solidFill>
                <a:latin typeface="Times New Roman"/>
              </a:rPr>
              <a:t>1_ </a:t>
            </a:r>
            <a:r>
              <a:rPr lang="fa-IR" b="1">
                <a:solidFill>
                  <a:srgbClr val="FF0000"/>
                </a:solidFill>
              </a:rPr>
              <a:t>درک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افراد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از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اطلاعات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جنبه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گزينشي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دارد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هر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کس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بخشي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از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شرايط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خاص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را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درک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ميکند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FF0000"/>
                </a:solidFill>
                <a:latin typeface="Times New Roman"/>
              </a:rPr>
              <a:t>2_ </a:t>
            </a:r>
            <a:r>
              <a:rPr lang="fa-IR" b="1">
                <a:solidFill>
                  <a:srgbClr val="FF0000"/>
                </a:solidFill>
              </a:rPr>
              <a:t>چون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هر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فرد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بر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مبناي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بخش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کوچکي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از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اطلاعات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تصميم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ميگيرد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پس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تصميم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او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بهينه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نيست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FF0000"/>
                </a:solidFill>
                <a:latin typeface="Times New Roman"/>
              </a:rPr>
              <a:t>3_ </a:t>
            </a:r>
            <a:r>
              <a:rPr lang="fa-IR" b="1">
                <a:solidFill>
                  <a:srgbClr val="FF0000"/>
                </a:solidFill>
              </a:rPr>
              <a:t>چون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فرد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نمي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تواند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بخش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بزرگي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از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اطلاعات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را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يکپارچه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نمايد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rgbClr val="002060"/>
                </a:solidFill>
              </a:rPr>
              <a:t>پس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به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پردازش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بخشي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از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اطلاعات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اکتفا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 </a:t>
            </a:r>
            <a:r>
              <a:rPr lang="fa-IR" sz="1800" b="1">
                <a:solidFill>
                  <a:srgbClr val="002060"/>
                </a:solidFill>
              </a:rPr>
              <a:t>ميکند</a:t>
            </a:r>
            <a:r>
              <a:rPr lang="fa-IR" sz="1800" b="1">
                <a:solidFill>
                  <a:srgbClr val="002060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721208"/>
          </a:xfrm>
          <a:prstGeom prst="rect">
            <a:avLst/>
          </a:prstGeom>
          <a:solidFill>
            <a:srgbClr val="00FFCC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b="1">
                <a:solidFill>
                  <a:srgbClr val="C00000"/>
                </a:solidFill>
              </a:rPr>
              <a:t>پردازش اطلاعات انساني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788" y="1502647"/>
            <a:ext cx="7282984" cy="5132647"/>
          </a:xfrm>
          <a:prstGeom prst="rect">
            <a:avLst/>
          </a:prstGeom>
          <a:solidFill>
            <a:srgbClr val="FFC000"/>
          </a:solidFill>
        </p:spPr>
        <p:txBody>
          <a:bodyPr>
            <a:normAutofit fontScale="85000" lnSpcReduction="20000"/>
          </a:bodyPr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 algn="ctr">
              <a:buNone/>
            </a:pP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روند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هيئت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استانداردهاي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حسابداري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چنين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است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که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مقرر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ميکنند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مقدار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بيشتري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اطلاعات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ارائه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گردد</a:t>
            </a:r>
          </a:p>
          <a:p>
            <a:pPr marL="136525" lvl="0" indent="0" algn="ctr">
              <a:buNone/>
            </a:pP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ولي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با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توجه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به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تحقيقات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پردازش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اطلاعات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انساني</a:t>
            </a:r>
          </a:p>
          <a:p>
            <a:pPr marL="136525" lvl="0" indent="0" algn="ctr">
              <a:buNone/>
            </a:pP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امکان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دارد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اطلاعات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اضافي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داراي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اثري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معکوس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10000"/>
                  </a:schemeClr>
                </a:solidFill>
              </a:rPr>
              <a:t>باشد</a:t>
            </a:r>
          </a:p>
          <a:p>
            <a:pPr marL="136525" lvl="0" indent="0">
              <a:buNone/>
            </a:pPr>
            <a:endParaRPr lang="fa-IR" sz="1800" b="1">
              <a:solidFill>
                <a:schemeClr val="tx1">
                  <a:lumMod val="10000"/>
                </a:schemeClr>
              </a:solidFill>
            </a:endParaRPr>
          </a:p>
          <a:p>
            <a:pPr marL="136525" lvl="0" indent="0" algn="ctr">
              <a:buNone/>
            </a:pPr>
            <a:endParaRPr lang="fa-IR" sz="1800" b="1">
              <a:solidFill>
                <a:schemeClr val="tx1">
                  <a:lumMod val="10000"/>
                </a:schemeClr>
              </a:solidFill>
            </a:endParaRPr>
          </a:p>
          <a:p>
            <a:pPr marL="136525" lvl="0" indent="0" algn="ctr">
              <a:buNone/>
            </a:pPr>
            <a:endParaRPr lang="fa-IR" sz="1800" b="1">
              <a:solidFill>
                <a:schemeClr val="tx1">
                  <a:lumMod val="10000"/>
                </a:schemeClr>
              </a:solidFill>
            </a:endParaRPr>
          </a:p>
          <a:p>
            <a:pPr marL="136525" lvl="0" indent="0" algn="ctr">
              <a:buNone/>
            </a:pPr>
            <a:r>
              <a:rPr lang="fa-IR" sz="1900" b="1">
                <a:solidFill>
                  <a:schemeClr val="tx1">
                    <a:lumMod val="10000"/>
                  </a:schemeClr>
                </a:solidFill>
              </a:rPr>
              <a:t>بايد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</a:rPr>
              <a:t>تحقيقاتي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</a:rPr>
              <a:t>انجام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</a:rPr>
              <a:t>شود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</a:rPr>
              <a:t>تا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</a:rPr>
              <a:t>مشخص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</a:rPr>
              <a:t>گردد</a:t>
            </a:r>
            <a:r>
              <a:rPr lang="fa-IR" sz="19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endParaRPr lang="fa-IR" sz="1900" b="1">
              <a:solidFill>
                <a:schemeClr val="tx1">
                  <a:lumMod val="10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r>
              <a:rPr lang="fa-IR" sz="2200" b="1">
                <a:solidFill>
                  <a:srgbClr val="3333CC"/>
                </a:solidFill>
              </a:rPr>
              <a:t>چگونه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ميتوان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شيوه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اي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که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افراد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  </a:t>
            </a:r>
            <a:r>
              <a:rPr lang="fa-IR" sz="2200" b="1">
                <a:solidFill>
                  <a:srgbClr val="3333CC"/>
                </a:solidFill>
              </a:rPr>
              <a:t>اطلاعات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را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به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صورت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گزينشي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پردازش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ميکنند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را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 </a:t>
            </a:r>
            <a:r>
              <a:rPr lang="fa-IR" sz="2200" b="1">
                <a:solidFill>
                  <a:srgbClr val="3333CC"/>
                </a:solidFill>
              </a:rPr>
              <a:t>در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اطلاعات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بازار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گنجانيد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.</a:t>
            </a:r>
          </a:p>
          <a:p>
            <a:pPr marL="136525" lvl="0" indent="0" algn="ctr">
              <a:buNone/>
            </a:pPr>
            <a:endParaRPr lang="fa-IR" sz="2200" b="1">
              <a:solidFill>
                <a:srgbClr val="3333CC"/>
              </a:solidFill>
              <a:latin typeface="Times New Roman"/>
            </a:endParaRPr>
          </a:p>
          <a:p>
            <a:pPr marL="136525" lvl="0" indent="0" algn="ctr">
              <a:buNone/>
            </a:pPr>
            <a:r>
              <a:rPr lang="fa-IR" sz="2200" b="1">
                <a:solidFill>
                  <a:srgbClr val="3333CC"/>
                </a:solidFill>
              </a:rPr>
              <a:t>و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بتوان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بوسيله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آن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مهمترين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اطلاعاتي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را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تعيين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کرد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که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بايد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در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گزارش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سالانه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شرکت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ها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ارائه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3333CC"/>
                </a:solidFill>
              </a:rPr>
              <a:t>نمود</a:t>
            </a:r>
            <a:r>
              <a:rPr lang="fa-IR" sz="2200" b="1">
                <a:solidFill>
                  <a:srgbClr val="3333CC"/>
                </a:solidFill>
                <a:latin typeface="Times New Roman"/>
              </a:rPr>
              <a:t>.</a:t>
            </a:r>
          </a:p>
          <a:p>
            <a:pPr marL="136525" lvl="0" indent="0" algn="ctr">
              <a:buNone/>
            </a:pPr>
            <a:endParaRPr lang="fa-IR" sz="2200" b="1">
              <a:solidFill>
                <a:srgbClr val="3333CC"/>
              </a:solidFill>
              <a:latin typeface="Times New Roman"/>
            </a:endParaRPr>
          </a:p>
          <a:p>
            <a:pPr marL="136525" lvl="0" indent="0" algn="ctr">
              <a:buNone/>
            </a:pPr>
            <a:r>
              <a:rPr lang="fa-IR" sz="2200" b="1">
                <a:solidFill>
                  <a:srgbClr val="FF0000"/>
                </a:solidFill>
              </a:rPr>
              <a:t>و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FF0000"/>
                </a:solidFill>
              </a:rPr>
              <a:t>نهايتا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FF0000"/>
                </a:solidFill>
              </a:rPr>
              <a:t>حسابداران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FF0000"/>
                </a:solidFill>
              </a:rPr>
              <a:t>بتوانند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chemeClr val="accent2">
                    <a:lumMod val="75000"/>
                  </a:schemeClr>
                </a:solidFill>
              </a:rPr>
              <a:t>نوع</a:t>
            </a:r>
            <a:r>
              <a:rPr lang="fa-IR" sz="2200" b="1">
                <a:solidFill>
                  <a:schemeClr val="accent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fa-IR" sz="2200" b="1">
                <a:solidFill>
                  <a:schemeClr val="accent2">
                    <a:lumMod val="75000"/>
                  </a:schemeClr>
                </a:solidFill>
              </a:rPr>
              <a:t>اطلاعاتي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FF0000"/>
                </a:solidFill>
              </a:rPr>
              <a:t>که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FF0000"/>
                </a:solidFill>
              </a:rPr>
              <a:t>لازم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FF0000"/>
                </a:solidFill>
              </a:rPr>
              <a:t>است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 </a:t>
            </a:r>
            <a:r>
              <a:rPr lang="fa-IR" sz="2200" b="1">
                <a:solidFill>
                  <a:srgbClr val="FF0000"/>
                </a:solidFill>
              </a:rPr>
              <a:t>درباره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chemeClr val="accent2">
                    <a:lumMod val="75000"/>
                  </a:schemeClr>
                </a:solidFill>
              </a:rPr>
              <a:t>واحد</a:t>
            </a:r>
            <a:r>
              <a:rPr lang="fa-IR" sz="2200" b="1">
                <a:solidFill>
                  <a:schemeClr val="accent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fa-IR" sz="2200" b="1">
                <a:solidFill>
                  <a:schemeClr val="accent2">
                    <a:lumMod val="75000"/>
                  </a:schemeClr>
                </a:solidFill>
              </a:rPr>
              <a:t>تجاري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FF0000"/>
                </a:solidFill>
              </a:rPr>
              <a:t>ارائه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FF0000"/>
                </a:solidFill>
              </a:rPr>
              <a:t>شود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FF0000"/>
                </a:solidFill>
              </a:rPr>
              <a:t>را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chemeClr val="accent2">
                    <a:lumMod val="75000"/>
                  </a:schemeClr>
                </a:solidFill>
              </a:rPr>
              <a:t>مشخص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sz="2200" b="1">
                <a:solidFill>
                  <a:srgbClr val="FF0000"/>
                </a:solidFill>
              </a:rPr>
              <a:t>نمايند</a:t>
            </a:r>
            <a:r>
              <a:rPr lang="fa-IR" sz="2200" b="1">
                <a:solidFill>
                  <a:srgbClr val="FF0000"/>
                </a:solidFill>
                <a:latin typeface="Times New Roman"/>
              </a:rPr>
              <a:t>.</a:t>
            </a:r>
          </a:p>
        </p:txBody>
      </p:sp>
      <p:sp>
        <p:nvSpPr>
          <p:cNvPr id="4" name="Down Arrow 3"/>
          <p:cNvSpPr/>
          <p:nvPr/>
        </p:nvSpPr>
        <p:spPr>
          <a:xfrm>
            <a:off x="4256965" y="2847732"/>
            <a:ext cx="511152" cy="505780"/>
          </a:xfrm>
          <a:prstGeom prst="downArrow">
            <a:avLst/>
          </a:prstGeom>
          <a:solidFill>
            <a:schemeClr val="accent2"/>
          </a:solidFill>
          <a:ln w="15875" cap="flat">
            <a:solidFill>
              <a:schemeClr val="accent2">
                <a:shade val="50000"/>
                <a:shade val="80000"/>
                <a:lumMod val="9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6965247" cy="991238"/>
          </a:xfrm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08819"/>
            <a:ext cx="6975776" cy="432048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بحث</a:t>
            </a: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در</a:t>
            </a: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مورد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FFC000"/>
                </a:solidFill>
                <a:latin typeface="Times New Roman"/>
              </a:rPr>
              <a:t>                 </a:t>
            </a:r>
            <a:r>
              <a:rPr lang="fa-IR" b="1">
                <a:solidFill>
                  <a:srgbClr val="7030A0"/>
                </a:solidFill>
              </a:rPr>
              <a:t>فرضيه</a:t>
            </a:r>
            <a:r>
              <a:rPr lang="fa-IR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بازارهاي</a:t>
            </a:r>
            <a:r>
              <a:rPr lang="fa-IR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کارآ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7030A0"/>
                </a:solidFill>
                <a:latin typeface="Times New Roman"/>
              </a:rPr>
              <a:t>                 </a:t>
            </a:r>
            <a:r>
              <a:rPr lang="fa-IR" b="1">
                <a:solidFill>
                  <a:srgbClr val="7030A0"/>
                </a:solidFill>
              </a:rPr>
              <a:t>الگوي</a:t>
            </a:r>
            <a:r>
              <a:rPr lang="fa-IR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قيمت</a:t>
            </a:r>
            <a:r>
              <a:rPr lang="fa-IR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گذاري</a:t>
            </a:r>
            <a:r>
              <a:rPr lang="fa-IR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دارايي</a:t>
            </a:r>
            <a:r>
              <a:rPr lang="fa-IR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هاي</a:t>
            </a:r>
            <a:r>
              <a:rPr lang="fa-IR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سرمايه</a:t>
            </a:r>
            <a:r>
              <a:rPr lang="fa-IR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اي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7030A0"/>
                </a:solidFill>
                <a:latin typeface="Times New Roman"/>
              </a:rPr>
              <a:t>                 </a:t>
            </a:r>
            <a:r>
              <a:rPr lang="fa-IR" b="1">
                <a:solidFill>
                  <a:srgbClr val="7030A0"/>
                </a:solidFill>
              </a:rPr>
              <a:t>تئوري</a:t>
            </a:r>
            <a:r>
              <a:rPr lang="fa-IR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نمايندگي</a:t>
            </a:r>
          </a:p>
          <a:p>
            <a:pPr marL="136525" lvl="0" indent="0">
              <a:buNone/>
            </a:pPr>
            <a:r>
              <a:rPr lang="fa-IR" b="1">
                <a:solidFill>
                  <a:srgbClr val="7030A0"/>
                </a:solidFill>
                <a:latin typeface="Times New Roman"/>
              </a:rPr>
              <a:t>                 </a:t>
            </a:r>
            <a:r>
              <a:rPr lang="fa-IR" b="1">
                <a:solidFill>
                  <a:srgbClr val="7030A0"/>
                </a:solidFill>
              </a:rPr>
              <a:t>پردازش</a:t>
            </a:r>
            <a:r>
              <a:rPr lang="fa-IR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اطلاعات</a:t>
            </a:r>
            <a:r>
              <a:rPr lang="fa-IR" b="1">
                <a:solidFill>
                  <a:srgbClr val="7030A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7030A0"/>
                </a:solidFill>
              </a:rPr>
              <a:t>انساني</a:t>
            </a:r>
          </a:p>
          <a:p>
            <a:pPr marL="136525" lvl="0" indent="0" algn="l">
              <a:buNone/>
            </a:pP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   </a:t>
            </a:r>
            <a:r>
              <a:t/>
            </a:r>
            <a:br/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بيانگر</a:t>
            </a: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اين</a:t>
            </a: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است</a:t>
            </a: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که</a:t>
            </a: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پژوهشگران</a:t>
            </a: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کوشيده</a:t>
            </a: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10000"/>
                  </a:schemeClr>
                </a:solidFill>
              </a:rPr>
              <a:t>اند</a:t>
            </a:r>
            <a:r>
              <a:rPr lang="fa-IR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 </a:t>
            </a:r>
          </a:p>
          <a:p>
            <a:pPr marL="136525" lvl="0" indent="0" algn="ctr">
              <a:buNone/>
            </a:pPr>
            <a:r>
              <a:rPr lang="fa-IR" b="1">
                <a:solidFill>
                  <a:srgbClr val="FF0000"/>
                </a:solidFill>
              </a:rPr>
              <a:t>فرضيه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هايي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که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اين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تئوري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ها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بر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پايه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ي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آنها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قرار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دارند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را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t/>
            </a:r>
            <a:br/>
            <a:r>
              <a:t/>
            </a:r>
            <a:br/>
            <a:r>
              <a:rPr lang="fa-IR" b="1">
                <a:solidFill>
                  <a:srgbClr val="FF0000"/>
                </a:solidFill>
              </a:rPr>
              <a:t>آزمون</a:t>
            </a:r>
            <a:r>
              <a:rPr lang="fa-IR" b="1">
                <a:solidFill>
                  <a:srgbClr val="FF0000"/>
                </a:solidFill>
                <a:latin typeface="Times New Roman"/>
              </a:rPr>
              <a:t> </a:t>
            </a:r>
            <a:r>
              <a:rPr lang="fa-IR" b="1">
                <a:solidFill>
                  <a:srgbClr val="FF0000"/>
                </a:solidFill>
              </a:rPr>
              <a:t>کنند</a:t>
            </a:r>
          </a:p>
          <a:p>
            <a:pPr marL="136525" lvl="0" indent="0" algn="ctr">
              <a:buNone/>
            </a:pPr>
            <a:endParaRPr lang="fa-IR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38690"/>
            <a:ext cx="6965247" cy="945105"/>
          </a:xfrm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673804"/>
            <a:ext cx="6930771" cy="45005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بحث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مورد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              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فرضيه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بازارهاي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کارآ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              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الگوي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قيمت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گذاري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دارايي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سرمايه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اي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              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تئوري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نمايندگي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              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پردازش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اطلاعات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انساني</a:t>
            </a:r>
          </a:p>
          <a:p>
            <a:pPr marL="136525" lvl="0" indent="0" algn="ctr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                                                      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بيانگر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پژوهشگران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کوشيده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اند</a:t>
            </a:r>
          </a:p>
          <a:p>
            <a:pPr marL="136525" lvl="0" indent="0" algn="l">
              <a:buNone/>
            </a:pPr>
            <a:endParaRPr lang="fa-IR" sz="1600" b="1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36525" lvl="0" indent="0" algn="ctr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                  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فرضيه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هايي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تئوري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پايه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آنها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دارند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آزمون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کنند</a:t>
            </a:r>
          </a:p>
          <a:p>
            <a:pPr marL="136525" lvl="0" indent="0" algn="ctr">
              <a:buNone/>
            </a:pPr>
            <a:endParaRPr lang="fa-IR" sz="1600" b="1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آزمونها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پايه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فرض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دارند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endParaRPr lang="fa-IR" sz="2000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1_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مجراي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مشاهده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ميتوان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واقعيت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ها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دست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يافت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2_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تحقيقات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,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صورت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کامل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عيني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هستند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(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بدون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اعمال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نظر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شخصي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)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61611" y="2258870"/>
            <a:ext cx="6975775" cy="373541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 algn="ctr">
              <a:buNone/>
            </a:pPr>
            <a:endParaRPr/>
          </a:p>
          <a:p>
            <a:pPr marL="136525" lvl="0" indent="0">
              <a:buNone/>
            </a:pP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باور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پژوهشگران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طرفدار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انتقادي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endParaRPr lang="fa-IR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1_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آگاهي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پايه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اصل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عينيت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يا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بي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طرفي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rgbClr val="C00000"/>
                </a:solidFill>
              </a:rPr>
              <a:t>ندارد</a:t>
            </a:r>
            <a:r>
              <a:rPr lang="fa-IR">
                <a:solidFill>
                  <a:srgbClr val="C00000"/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>
              <a:solidFill>
                <a:srgbClr val="C00000"/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2_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ادعاي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داشتن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دانش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اختياري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.</a:t>
            </a:r>
          </a:p>
          <a:p>
            <a:pPr marL="136525" lvl="0" indent="0">
              <a:buNone/>
            </a:pPr>
            <a:endParaRPr lang="fa-IR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endParaRPr lang="fa-IR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endParaRPr lang="fa-IR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endParaRPr lang="fa-IR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endParaRPr lang="fa-IR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endParaRPr lang="fa-IR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683695"/>
            <a:ext cx="7032373" cy="1036243"/>
          </a:xfrm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808819"/>
            <a:ext cx="7020781" cy="418546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2000" lnSpcReduction="20000"/>
          </a:bodyPr>
          <a:lstStyle>
            <a:lvl1pPr lvl="0">
              <a:defRPr/>
            </a:lvl1pPr>
          </a:lstStyle>
          <a:p>
            <a:pPr marL="136525" lvl="0" indent="0" algn="ctr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باور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پژوهشگران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طرفدار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انتقادي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endParaRPr lang="fa-IR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1_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آگاهي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پايه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اصل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عينيت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يا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بي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طرفي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ندارد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2_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ادعاي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داشتن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دانش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اختياري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.</a:t>
            </a:r>
          </a:p>
          <a:p>
            <a:pPr marL="136525" lvl="0" indent="0">
              <a:buNone/>
            </a:pPr>
            <a:endParaRPr lang="fa-IR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اينکه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دانش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اختياري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چه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رد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ميکند؟</a:t>
            </a:r>
          </a:p>
          <a:p>
            <a:pPr marL="136525" lvl="0" indent="0">
              <a:buNone/>
            </a:pPr>
            <a:endParaRPr lang="fa-IR" b="1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دانش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ريشه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خارج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دارد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تنها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مجراي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سيستم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هايي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مقررات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آشکار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ميگردد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نسبت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ساير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راه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هاي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درک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پديده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ها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برتري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دارند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1035115"/>
          </a:xfrm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6" y="1808820"/>
            <a:ext cx="6930770" cy="414046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 algn="ctr">
              <a:buNone/>
            </a:pPr>
            <a:endParaRPr/>
          </a:p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باور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پژوهشگران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طرفدار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انتقادي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endParaRPr lang="fa-IR" sz="16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1_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آگاهي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پايه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اصل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عينيت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يا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طرفي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ندارد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sz="16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2_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ادعاي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داشتن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دانش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اختياري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.</a:t>
            </a:r>
          </a:p>
          <a:p>
            <a:pPr marL="136525" lvl="0" indent="0">
              <a:buNone/>
            </a:pPr>
            <a:endParaRPr lang="fa-IR" sz="16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3_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تاريخ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زاويه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تفسير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ميکنند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:</a:t>
            </a:r>
          </a:p>
          <a:p>
            <a:pPr marL="136525" lvl="0" indent="0">
              <a:buNone/>
            </a:pP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يک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شبکه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پيچيده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رويدادهاي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متقابل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هم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تنيده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اقتصادي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سياسي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تصادفي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وجود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دارد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حسابداران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صورتي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ناهنجار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تحت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تاثير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يک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خاص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علوم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اقتصادي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(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مبتني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کسب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سود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)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گيرند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1202485"/>
          </a:xfrm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988840"/>
            <a:ext cx="6930771" cy="40504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2000" lnSpcReduction="20000"/>
          </a:bodyPr>
          <a:lstStyle>
            <a:lvl1pPr lvl="0">
              <a:defRPr/>
            </a:lvl1pPr>
          </a:lstStyle>
          <a:p>
            <a:pPr marL="136525" lvl="0" indent="0" algn="ctr">
              <a:buNone/>
            </a:pPr>
            <a:endParaRPr/>
          </a:p>
          <a:p>
            <a:pPr marL="136525" lvl="0" indent="0">
              <a:buNone/>
            </a:pP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باور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پژوهشگران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طرفدار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انتقادي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endParaRPr lang="fa-IR" sz="17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1_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آگاهي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پايه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اصل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عينيت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يا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بي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طرفي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ندارد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sz="17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2_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ادعاي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داشتن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دانش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اختياري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.</a:t>
            </a:r>
          </a:p>
          <a:p>
            <a:pPr marL="136525" lvl="0" indent="0">
              <a:buNone/>
            </a:pPr>
            <a:endParaRPr lang="fa-IR" sz="17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3_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تاريخ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زاويه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تفسير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ميکنند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:</a:t>
            </a:r>
          </a:p>
          <a:p>
            <a:pPr marL="136525" lvl="0" indent="0">
              <a:buNone/>
            </a:pP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يک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شبکه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پيچيده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رويدادهاي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متقابل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هم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تنيده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اقتصادي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سياسي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تصادفي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وجود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دارد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حسابداران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صورتي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ناهنجار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تحت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تاثير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يک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خاص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علوم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اقتصادي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(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مبتني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کسب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سود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)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گيرند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sz="17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مبتني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کسب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سود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:</a:t>
            </a:r>
          </a:p>
          <a:p>
            <a:pPr marL="136525" lvl="0" indent="0">
              <a:buNone/>
            </a:pP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سازمانهاي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تجاري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بازارهايي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داد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ستد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ميکنند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بخشي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کل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سيستم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اقتصادي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يک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جامعه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تشکيل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ميدهند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نتيجه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فعاليتها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چيزي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جز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سود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نيست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(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سودبيانگر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کارايي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سازمان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)</a:t>
            </a:r>
          </a:p>
          <a:p>
            <a:pPr marL="136525" lvl="0" indent="0">
              <a:buNone/>
            </a:pPr>
            <a:endParaRPr lang="fa-IR" sz="2000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endParaRPr lang="fa-IR" sz="2000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endParaRPr lang="fa-IR" sz="2000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endParaRPr lang="fa-IR" sz="2000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endParaRPr lang="fa-IR" sz="2000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endParaRPr lang="fa-IR" sz="2000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95023" y="728700"/>
            <a:ext cx="6965247" cy="1202485"/>
          </a:xfrm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61610" y="2033844"/>
            <a:ext cx="7020781" cy="40054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2000" lnSpcReduction="20000"/>
          </a:bodyPr>
          <a:lstStyle>
            <a:lvl1pPr lvl="0">
              <a:defRPr/>
            </a:lvl1pPr>
          </a:lstStyle>
          <a:p>
            <a:pPr marL="136525" lvl="0" indent="0" algn="ctr">
              <a:buNone/>
            </a:pPr>
            <a:endParaRPr/>
          </a:p>
          <a:p>
            <a:pPr marL="136525" lvl="0" indent="0">
              <a:buNone/>
            </a:pP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باور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پژوهشگران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طرفدار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انتقادي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endParaRPr lang="fa-IR" sz="17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1_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آگاهي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پايه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اصل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عينيت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يا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بي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طرفي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ندارد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sz="17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2_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ادعاي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داشتن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دانش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اختياري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.</a:t>
            </a:r>
          </a:p>
          <a:p>
            <a:pPr marL="136525" lvl="0" indent="0">
              <a:buNone/>
            </a:pPr>
            <a:endParaRPr lang="fa-IR" sz="17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3_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تاريخ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زاويه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تفسير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ميکنند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:</a:t>
            </a:r>
          </a:p>
          <a:p>
            <a:pPr marL="136525" lvl="0" indent="0">
              <a:buNone/>
            </a:pP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يک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شبکه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پيچيده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رويدادهاي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متقابل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هم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تنيده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اقتصادي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سياسي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تصادفي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وجود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دارد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حسابداران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صورتي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ناهنجار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تحت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تاثير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يک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خاص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علوم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اقتصادي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(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مبتني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کسب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سود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)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</a:rPr>
              <a:t>گيرند</a:t>
            </a:r>
            <a:r>
              <a:rPr lang="fa-IR" sz="17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sz="17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5_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حسابداران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بخشي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چارچوب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نهادي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دولت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,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بازار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,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قيمت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ساختارهاي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سازماني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هستند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نتيجتا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خدمت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تامين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منافع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گروههاي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خاصي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جامعه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زيان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ساير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گروههاي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</a:rPr>
              <a:t>ذينفع</a:t>
            </a:r>
            <a:r>
              <a:rPr lang="fa-IR" sz="200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16605" y="638689"/>
            <a:ext cx="7065786" cy="855095"/>
          </a:xfrm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16605" y="1628800"/>
            <a:ext cx="7157840" cy="56061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باور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پژوهشگران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طرفدار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انتقادي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</a:p>
          <a:p>
            <a:pPr marL="136525" lvl="0" indent="0">
              <a:buNone/>
            </a:pPr>
            <a:endParaRPr lang="fa-IR" sz="18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1_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آگاهي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پايه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اصل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عينيت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يا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طرفي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ندارد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sz="18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2_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ادعاي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داشتن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دانش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اختياري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.</a:t>
            </a:r>
          </a:p>
          <a:p>
            <a:pPr marL="136525" lvl="0" indent="0">
              <a:buNone/>
            </a:pPr>
            <a:endParaRPr lang="fa-IR" sz="18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3_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تاريخ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زاويه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تفسير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ميکنند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:</a:t>
            </a:r>
          </a:p>
          <a:p>
            <a:pPr marL="136525" lvl="0" indent="0">
              <a:buNone/>
            </a:pP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يک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شبکه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پيچيده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رويدادهاي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متقابل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هم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تنيده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اقتصادي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سياسي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تصادفي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وجود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حسابداران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صورتي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ناهنجار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تحت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تاثير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يک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خاص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علوم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اقتصادي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(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مبتني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کسب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سود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)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گيرند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sz="18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4_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حسابداران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بخشي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چارچوب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نهادي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دولت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,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بازار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,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قيمت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ساختارهاي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سازماني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هستند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نتيجتا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خدمت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تامين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منافع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گروههاي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خاصي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جامعه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زيان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ساير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گروههاي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ذينفع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106615" y="683695"/>
            <a:ext cx="6975776" cy="720080"/>
          </a:xfrm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6615" y="1583795"/>
            <a:ext cx="6776326" cy="52272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t/>
            </a:r>
            <a:br/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پژوهشگران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انتقادي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جريان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تحقيقات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زاويه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مورد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توجه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ميدهند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:</a:t>
            </a:r>
          </a:p>
          <a:p>
            <a:pPr marL="136525" lvl="0" indent="0">
              <a:buNone/>
            </a:pPr>
            <a:endParaRPr lang="fa-IR" sz="18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1_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يک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دنياي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واقعي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عيني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مستقل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انسان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وجود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داراي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ماهيت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يا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فطرت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جبري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.</a:t>
            </a:r>
          </a:p>
          <a:p>
            <a:pPr marL="136525" lvl="0" indent="0">
              <a:buNone/>
            </a:pPr>
            <a:endParaRPr lang="fa-IR" sz="18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2_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مجراي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تحقيق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ميتوان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آن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شناخت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مورد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مشاهده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sz="18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3_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جريان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تحقيق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موازي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تئوري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هنجاري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اثباتي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حرکت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کند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(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آنچه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هست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آنچه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بايد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باشد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هيچ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تفاوتي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هم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ندارند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)</a:t>
            </a:r>
          </a:p>
          <a:p>
            <a:pPr marL="136525" lvl="0" indent="0">
              <a:buNone/>
            </a:pPr>
            <a:endParaRPr lang="fa-IR" sz="18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4_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جريان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اصلي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تئوري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تعيين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کننده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تلاش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هايي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هستند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بايد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عمل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</a:rPr>
              <a:t>آيند</a:t>
            </a:r>
            <a:r>
              <a:rPr lang="fa-IR" sz="1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71600" y="728700"/>
            <a:ext cx="7155796" cy="1028556"/>
          </a:xfrm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971600" y="1853825"/>
            <a:ext cx="7209494" cy="490961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پايه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انتقادي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تحقيق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پايه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سه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فرض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ميگيرد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:</a:t>
            </a:r>
          </a:p>
          <a:p>
            <a:pPr marL="136525" lvl="0" indent="0">
              <a:buNone/>
            </a:pPr>
            <a:endParaRPr lang="fa-IR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1_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جامعه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داراي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توان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بالقوه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هست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تا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چيزي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شود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نيست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2_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اقدامات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انسان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آگاه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طوري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ميتواند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دنياي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اجتماعي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شکل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بدهد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تا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چيز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بهتري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بشود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>
              <a:buNone/>
            </a:pP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3_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مي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توان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شماره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2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تقويت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کرد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ترويج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</a:rPr>
              <a:t>داد</a:t>
            </a:r>
            <a:r>
              <a:rPr lang="fa-IR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71599" y="728700"/>
            <a:ext cx="7200801" cy="990110"/>
          </a:xfrm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971599" y="1853826"/>
            <a:ext cx="7155795" cy="37804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>
              <a:buNone/>
            </a:pP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پژوهشگري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با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ديدگاه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انتقادي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توجه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خود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را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معطوف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به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چه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چيزي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ميکند؟</a:t>
            </a:r>
          </a:p>
          <a:p>
            <a:pPr marL="136525" lvl="0" indent="0">
              <a:buNone/>
            </a:pPr>
            <a:endParaRPr lang="fa-IR" sz="2800" b="1">
              <a:solidFill>
                <a:schemeClr val="tx1">
                  <a:lumMod val="10000"/>
                </a:schemeClr>
              </a:solidFill>
            </a:endParaRPr>
          </a:p>
          <a:p>
            <a:pPr marL="136525" lvl="0" indent="0" algn="ctr">
              <a:buNone/>
            </a:pPr>
            <a:r>
              <a:rPr lang="fa-IR" sz="2800" b="1">
                <a:solidFill>
                  <a:srgbClr val="3333CC"/>
                </a:solidFill>
              </a:rPr>
              <a:t>بدنبال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راه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هايي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است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که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جوامع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و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نهادهاي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تشکيل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دهنده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ي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آنها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بوجود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آمده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اند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و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مي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توان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آنها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را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درک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3333CC"/>
                </a:solidFill>
              </a:rPr>
              <a:t>کرد</a:t>
            </a:r>
            <a:r>
              <a:rPr lang="fa-IR" sz="2800" b="1">
                <a:solidFill>
                  <a:srgbClr val="3333CC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61611" y="638691"/>
            <a:ext cx="7110790" cy="540060"/>
          </a:xfrm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57554" y="1239097"/>
            <a:ext cx="7490260" cy="599280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r>
              <a:t/>
            </a:r>
            <a:br/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پايه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انتقادي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تحقيق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پايه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سه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فرض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قرار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ميگيرد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: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1_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جامعه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داراي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توان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بالقوه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هست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چيزي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شود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نيست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2_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اقدامات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انسان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آگاه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طوري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ميتواند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دنياي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اجتماعي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شکل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بدهد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چيز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بهتري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بشود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3_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توان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شماره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2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تقويت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کرد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ترويج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endParaRPr lang="fa-IR" sz="16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چگونگي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انجام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تحقيقات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انتقادي</a:t>
            </a:r>
            <a:r>
              <a:t/>
            </a:r>
            <a:br/>
            <a:r>
              <a:t/>
            </a:r>
            <a:br/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1_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نظر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گرفتن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فروض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بالا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زاويه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سازمان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نگاه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ميکند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داراي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يک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بستر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احتماعي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تاريخي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است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تئوري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صدد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آيد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معني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پنهان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بستر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اجتماعي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تاريخي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کشف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نمايد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2_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همه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توجه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خود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معطوف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قدرت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شرکت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چندمليتي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سيستم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توزيع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منافع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هزينه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روي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جوامع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نمايد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  <a:p>
            <a:pPr marL="136525" lvl="0" indent="0">
              <a:buNone/>
            </a:pP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3_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ديدگاه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را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دارند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روش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تحقيق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تعصب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خرج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دهند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مي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کوشنددر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جهت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دستيابي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اين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نتيجه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به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اجرا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</a:rPr>
              <a:t>درآيند</a:t>
            </a:r>
            <a:r>
              <a:rPr lang="fa-IR" sz="16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49" end="4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79" end="5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587" end="6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71600" y="863715"/>
            <a:ext cx="7155796" cy="945105"/>
          </a:xfrm>
          <a:prstGeom prst="rect">
            <a:avLst/>
          </a:prstGeom>
          <a:solidFill>
            <a:srgbClr val="99FF33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rgbClr val="002060"/>
                </a:solidFill>
              </a:rPr>
              <a:t>تحقيق از ديدگاه انتقادي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16605" y="1988840"/>
            <a:ext cx="7110791" cy="351039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>
              <a:buNone/>
            </a:pPr>
            <a:endParaRPr/>
          </a:p>
          <a:p>
            <a:pPr marL="136525" lvl="0" indent="0" algn="ctr">
              <a:buNone/>
            </a:pPr>
            <a:r>
              <a:rPr lang="fa-IR" sz="2800" b="1">
                <a:solidFill>
                  <a:srgbClr val="C00000"/>
                </a:solidFill>
              </a:rPr>
              <a:t>انتقاد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به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ديدگاه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  <a:latin typeface="Times New Roman"/>
              </a:rPr>
              <a:t> </a:t>
            </a:r>
            <a:r>
              <a:rPr lang="fa-IR" sz="2800" b="1">
                <a:solidFill>
                  <a:schemeClr val="tx1">
                    <a:lumMod val="10000"/>
                  </a:schemeClr>
                </a:solidFill>
              </a:rPr>
              <a:t>انتقادي</a:t>
            </a:r>
          </a:p>
          <a:p>
            <a:pPr marL="136525" lvl="0" indent="0" algn="ctr">
              <a:buNone/>
            </a:pPr>
            <a:endParaRPr lang="fa-IR" sz="2800" b="1">
              <a:solidFill>
                <a:schemeClr val="tx1">
                  <a:lumMod val="10000"/>
                </a:schemeClr>
              </a:solidFill>
            </a:endParaRPr>
          </a:p>
          <a:p>
            <a:pPr marL="136525" lvl="0" indent="0" algn="ctr">
              <a:buNone/>
            </a:pPr>
            <a:r>
              <a:rPr lang="fa-IR" sz="2800" b="1">
                <a:solidFill>
                  <a:srgbClr val="FFFF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طرفداران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ديدگاه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انتقادي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ميخواهند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جامعه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را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تغيير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دهند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r>
              <a:rPr lang="fa-IR" sz="2800" b="1">
                <a:solidFill>
                  <a:srgbClr val="C00000"/>
                </a:solidFill>
              </a:rPr>
              <a:t>و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در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راستاي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دستيابي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به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اين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درخواست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خود</a:t>
            </a:r>
          </a:p>
          <a:p>
            <a:pPr marL="136525" lvl="0" indent="0" algn="ctr">
              <a:buNone/>
            </a:pPr>
            <a:r>
              <a:rPr lang="fa-IR" sz="2800" b="1">
                <a:solidFill>
                  <a:srgbClr val="C00000"/>
                </a:solidFill>
              </a:rPr>
              <a:t>حسابداري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را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بعنوان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يک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عامل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فرعي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به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حساب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مي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 </a:t>
            </a:r>
            <a:r>
              <a:rPr lang="fa-IR" sz="2800" b="1">
                <a:solidFill>
                  <a:srgbClr val="C00000"/>
                </a:solidFill>
              </a:rPr>
              <a:t>آورند</a:t>
            </a:r>
            <a:r>
              <a:rPr lang="fa-IR" sz="2800" b="1">
                <a:solidFill>
                  <a:srgbClr val="C00000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16604" y="773705"/>
            <a:ext cx="7155795" cy="900100"/>
          </a:xfrm>
          <a:prstGeom prst="rect">
            <a:avLst/>
          </a:prstGeom>
          <a:solidFill>
            <a:srgbClr val="00B0F0"/>
          </a:solidFill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4000">
                <a:solidFill>
                  <a:schemeClr val="tx1">
                    <a:lumMod val="10000"/>
                  </a:schemeClr>
                </a:solidFill>
              </a:rPr>
              <a:t>رابطه بين آموزش و شيوه عمل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016605" y="1808820"/>
            <a:ext cx="7110791" cy="3915435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 lvl="0">
              <a:defRPr/>
            </a:lvl1pPr>
          </a:lstStyle>
          <a:p>
            <a:pPr marL="136525" lvl="0" indent="0" algn="ctr">
              <a:buNone/>
            </a:pPr>
            <a:endParaRPr/>
          </a:p>
          <a:p>
            <a:pPr marL="136525" lvl="0" indent="0">
              <a:buNone/>
            </a:pP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ارائه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چارچوب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نظري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</a:p>
          <a:p>
            <a:pPr marL="136525" lvl="0" indent="0" algn="ctr">
              <a:buNone/>
            </a:pPr>
            <a:endParaRPr lang="fa-IR" sz="2000" b="1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36525" lvl="0" indent="0">
              <a:buNone/>
            </a:pP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اصلاح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تئوري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هاي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ناشي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از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کاربرد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روشهاي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مختلف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</a:p>
          <a:p>
            <a:pPr marL="136525" lvl="0" indent="0" algn="ctr">
              <a:buNone/>
            </a:pPr>
            <a:endParaRPr lang="fa-IR" sz="2000" b="1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36525" lvl="0" indent="0" algn="ctr">
              <a:buNone/>
            </a:pP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باعث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شدنده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اند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که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</a:p>
          <a:p>
            <a:pPr marL="136525" lvl="0" indent="0" algn="ctr">
              <a:buNone/>
            </a:pPr>
            <a:endParaRPr lang="fa-IR" sz="2000" b="1">
              <a:solidFill>
                <a:schemeClr val="tx1">
                  <a:lumMod val="95000"/>
                  <a:lumOff val="5000"/>
                </a:schemeClr>
              </a:solidFill>
              <a:latin typeface="Times New Roman"/>
            </a:endParaRPr>
          </a:p>
          <a:p>
            <a:pPr marL="136525" lvl="0" indent="0" algn="ctr">
              <a:buNone/>
            </a:pP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رابطه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بين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تحقيق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,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آموزش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و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شيوه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عمل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سيستم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حسابداري</a:t>
            </a:r>
          </a:p>
          <a:p>
            <a:pPr marL="136525" lvl="0" indent="0" algn="ctr">
              <a:buNone/>
            </a:pPr>
            <a:endParaRPr lang="fa-IR" sz="2000" b="1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36525" lvl="0" indent="0" algn="ctr">
              <a:buNone/>
            </a:pP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بسيار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تقويت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 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</a:rPr>
              <a:t>شود</a:t>
            </a:r>
            <a:r>
              <a:rPr lang="fa-IR" sz="20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4952</Words>
  <Application>Microsoft Office PowerPoint</Application>
  <PresentationFormat>On-screen Show (4:3)</PresentationFormat>
  <Paragraphs>922</Paragraphs>
  <Slides>111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111</vt:i4>
      </vt:variant>
    </vt:vector>
  </HeadingPairs>
  <TitlesOfParts>
    <vt:vector size="112" baseType="lpstr">
      <vt:lpstr>Pushpin</vt:lpstr>
      <vt:lpstr>PowerPoint Presentation</vt:lpstr>
      <vt:lpstr>فصل 4 روش  شناسي در تحقيق و تئوري هايي  درباره استفاده از اطلاعات حسابداري</vt:lpstr>
      <vt:lpstr>PowerPoint Presentation</vt:lpstr>
      <vt:lpstr>ازديدگاه تئوري حسابداري کنوني نمي توان هيچ نوع رفتارقابل پيش بيني را توجيه کرد. نظريه پردازي  نخستين گامي است  که در راه تدوين يک تئوري برداشته مي شود. </vt:lpstr>
      <vt:lpstr>ولي در مرحله هاي تدوين تئوري ,گام  نظريه پردازي برداشته نميشود زيرا  1_نتيجه هاي تئوري آزمون نشده اند 2_برپايه قضاوت هاي ارزشي آزمون نشده قرار مي گيرند</vt:lpstr>
      <vt:lpstr>PowerPoint Presentation</vt:lpstr>
      <vt:lpstr>روش قياسي يا استنتاجي</vt:lpstr>
      <vt:lpstr>روش قياسي يا استنتاجي</vt:lpstr>
      <vt:lpstr>روش قياسي يا استنتاجي</vt:lpstr>
      <vt:lpstr>روش قياسي يا استنتاجي</vt:lpstr>
      <vt:lpstr>روش قياسي يا استنتاجي</vt:lpstr>
      <vt:lpstr>روش استقرايي</vt:lpstr>
      <vt:lpstr>روش استقرايي</vt:lpstr>
      <vt:lpstr>روش عملي</vt:lpstr>
      <vt:lpstr>روش عملي</vt:lpstr>
      <vt:lpstr>روش عملي</vt:lpstr>
      <vt:lpstr>روش عملي</vt:lpstr>
      <vt:lpstr>روش عملي</vt:lpstr>
      <vt:lpstr>روش عملي</vt:lpstr>
      <vt:lpstr>روش عملي</vt:lpstr>
      <vt:lpstr>روش علمي در تحقيق</vt:lpstr>
      <vt:lpstr>روش علمي در تحقيق</vt:lpstr>
      <vt:lpstr>روش علمي در تحقيق</vt:lpstr>
      <vt:lpstr>روش علمي در تحقيق</vt:lpstr>
      <vt:lpstr>روش علمي در تحقيق</vt:lpstr>
      <vt:lpstr>روش اخلاقي</vt:lpstr>
      <vt:lpstr>روش اخلاقي</vt:lpstr>
      <vt:lpstr>روش اخلاقي</vt:lpstr>
      <vt:lpstr>روش اخلاقي</vt:lpstr>
      <vt:lpstr>هدف حسابداري </vt:lpstr>
      <vt:lpstr>PowerPoint Presentation</vt:lpstr>
      <vt:lpstr>تجزيه و تحليل بنيادي</vt:lpstr>
      <vt:lpstr>تجزيه و تحليل بنيادي</vt:lpstr>
      <vt:lpstr>تجزيه و تحليلبنيادي</vt:lpstr>
      <vt:lpstr>تجزيه و تحليل بنيادي</vt:lpstr>
      <vt:lpstr>تجزيه و تحليلبنيادي</vt:lpstr>
      <vt:lpstr>فرضيه بازارهاي کارا</vt:lpstr>
      <vt:lpstr>فرضيه بازارهاي کارا</vt:lpstr>
      <vt:lpstr>فرضيه بازارهاي کارا</vt:lpstr>
      <vt:lpstr>فرضيه بازارهاي کارا</vt:lpstr>
      <vt:lpstr>فرضيه بازارهاي کارا</vt:lpstr>
      <vt:lpstr>فرضيه بازارهاي کارا</vt:lpstr>
      <vt:lpstr> فرضيه بازارهايکاراشکلضعيف </vt:lpstr>
      <vt:lpstr> فرضيه بازارهاي کاراشکل ضعيف </vt:lpstr>
      <vt:lpstr> فرضيه بازارهايکاراشکلضعيف </vt:lpstr>
      <vt:lpstr> فرضيه بازارهاي کاراشکل ضعيف </vt:lpstr>
      <vt:lpstr> فرضيه بازارهاي کاراشکل ضعيف </vt:lpstr>
      <vt:lpstr> فرضيه بازارهاي کاراشکل ضعيف </vt:lpstr>
      <vt:lpstr> فرضيه بازارهاي کاراشکلضعيف </vt:lpstr>
      <vt:lpstr> فرضيه بازارهاي کاراشکل نيمه قوي </vt:lpstr>
      <vt:lpstr> فرضيه بازارهاي کاراشکل نيمه قوي </vt:lpstr>
      <vt:lpstr> فرضيه بازارهاي کاراشکل نيمه قوي </vt:lpstr>
      <vt:lpstr> </vt:lpstr>
      <vt:lpstr> فرضيه بازارهاي کاراشکل قوي </vt:lpstr>
      <vt:lpstr> فرضيه بازارهاي کاراشکلقوي </vt:lpstr>
      <vt:lpstr> فرضيه بازارهاي کاراشکلقوي </vt:lpstr>
      <vt:lpstr> فرضيه بازارهاي کاراشکلقوي </vt:lpstr>
      <vt:lpstr>نتيجه تحقيقات انجام شده در مورد بازارهاي کارآ</vt:lpstr>
      <vt:lpstr>نتيجه تحقيقات انجام شده در مورد بازارهاي کارآ</vt:lpstr>
      <vt:lpstr>رابطه بين فرضيه بازارهاي کارآ و نتيجه هاي اقتصادي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الگوي قيمت گذاري دارايي هاي سرمايه اي</vt:lpstr>
      <vt:lpstr>تئوري هاي حسابداري مالي</vt:lpstr>
      <vt:lpstr>تئوري هنجاري</vt:lpstr>
      <vt:lpstr>تئوري اثباتي</vt:lpstr>
      <vt:lpstr>تئوري نمايندگي</vt:lpstr>
      <vt:lpstr>تئوري نمايندگي</vt:lpstr>
      <vt:lpstr>تئوري نمايندگي</vt:lpstr>
      <vt:lpstr>تئوري نمايندگي</vt:lpstr>
      <vt:lpstr>تئوري نمايندگي</vt:lpstr>
      <vt:lpstr>تئوري نمايندگي</vt:lpstr>
      <vt:lpstr>تئوري نمايندگي</vt:lpstr>
      <vt:lpstr>تئوري نمايندگي</vt:lpstr>
      <vt:lpstr>تئوري نمايندگي</vt:lpstr>
      <vt:lpstr>تئوري نمايندگي</vt:lpstr>
      <vt:lpstr>تئوري نمايندگي</vt:lpstr>
      <vt:lpstr>تئوري نمايندگي</vt:lpstr>
      <vt:lpstr>تئوري نمايندگي</vt:lpstr>
      <vt:lpstr>تئوري نمايندگي</vt:lpstr>
      <vt:lpstr>پردازش اطلاعات انساني</vt:lpstr>
      <vt:lpstr>پردازش اطلاعات انساني</vt:lpstr>
      <vt:lpstr>پردازش اطلاعات انساني</vt:lpstr>
      <vt:lpstr>پردازش اطلاعات انساني</vt:lpstr>
      <vt:lpstr>پردازش اطلاعات انساني</vt:lpstr>
      <vt:lpstr>تحقيق از ديدگاه انتقادي</vt:lpstr>
      <vt:lpstr>تحقيق از ديدگاه انتقادي</vt:lpstr>
      <vt:lpstr>تحقيق از ديدگاه انتقادي</vt:lpstr>
      <vt:lpstr>تحقيق از ديدگاه انتقادي</vt:lpstr>
      <vt:lpstr>تحقيق از ديدگاه انتقادي</vt:lpstr>
      <vt:lpstr>تحقيق از ديدگاه انتقادي</vt:lpstr>
      <vt:lpstr>تحقيق از ديدگاه انتقادي</vt:lpstr>
      <vt:lpstr>تحقيق از ديدگاه انتقادي</vt:lpstr>
      <vt:lpstr>تحقيق از ديدگاه انتقادي</vt:lpstr>
      <vt:lpstr>تحقيق از ديدگاه انتقادي</vt:lpstr>
      <vt:lpstr>تحقيق از ديدگاه انتقادي</vt:lpstr>
      <vt:lpstr>تحقيق از ديدگاه انتقادي</vt:lpstr>
      <vt:lpstr>تحقيق از ديدگاه انتقادي</vt:lpstr>
      <vt:lpstr>رابطه بين آموزش و شيوه عمل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Windows User</cp:lastModifiedBy>
  <cp:revision>1</cp:revision>
  <dcterms:modified xsi:type="dcterms:W3CDTF">2020-05-26T21:18:57Z</dcterms:modified>
</cp:coreProperties>
</file>