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85" r:id="rId3"/>
    <p:sldId id="286" r:id="rId4"/>
    <p:sldId id="287" r:id="rId5"/>
    <p:sldId id="288" r:id="rId6"/>
    <p:sldId id="284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265" autoAdjust="0"/>
    <p:restoredTop sz="94660"/>
  </p:normalViewPr>
  <p:slideViewPr>
    <p:cSldViewPr snapToGrid="0">
      <p:cViewPr>
        <p:scale>
          <a:sx n="81" d="100"/>
          <a:sy n="81" d="100"/>
        </p:scale>
        <p:origin x="-108" y="-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drawings/_rels/vmlDrawing2.vml.rels><?xml version="1.0" encoding="UTF-8" standalone="yes"?>
<Relationships xmlns="http://schemas.openxmlformats.org/package/2006/relationships"><Relationship Id="rId8" Type="http://schemas.openxmlformats.org/officeDocument/2006/relationships/image" Target="../media/image10.wmf"/><Relationship Id="rId3" Type="http://schemas.openxmlformats.org/officeDocument/2006/relationships/image" Target="../media/image5.wmf"/><Relationship Id="rId7" Type="http://schemas.openxmlformats.org/officeDocument/2006/relationships/image" Target="../media/image9.wmf"/><Relationship Id="rId2" Type="http://schemas.openxmlformats.org/officeDocument/2006/relationships/image" Target="../media/image4.wmf"/><Relationship Id="rId1" Type="http://schemas.openxmlformats.org/officeDocument/2006/relationships/image" Target="../media/image3.wmf"/><Relationship Id="rId6" Type="http://schemas.openxmlformats.org/officeDocument/2006/relationships/image" Target="../media/image8.wmf"/><Relationship Id="rId5" Type="http://schemas.openxmlformats.org/officeDocument/2006/relationships/image" Target="../media/image7.wmf"/><Relationship Id="rId4" Type="http://schemas.openxmlformats.org/officeDocument/2006/relationships/image" Target="../media/image6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1/6/2020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33368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1/6/2020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22684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1/6/2020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09163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1/6/2020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97582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1/6/2020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17379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1/6/2020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28513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1/6/2020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00971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1/6/2020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48423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1/6/2020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30917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1/6/2020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34380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1/6/2020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32655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409256-BB9D-4EE1-978B-903609A03B5E}" type="datetimeFigureOut">
              <a:rPr lang="en-US" smtClean="0"/>
              <a:pPr/>
              <a:t>1/6/2020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98562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.w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wmf"/><Relationship Id="rId13" Type="http://schemas.openxmlformats.org/officeDocument/2006/relationships/oleObject" Target="../embeddings/oleObject7.bin"/><Relationship Id="rId18" Type="http://schemas.openxmlformats.org/officeDocument/2006/relationships/image" Target="../media/image10.wmf"/><Relationship Id="rId3" Type="http://schemas.openxmlformats.org/officeDocument/2006/relationships/oleObject" Target="../embeddings/oleObject2.bin"/><Relationship Id="rId7" Type="http://schemas.openxmlformats.org/officeDocument/2006/relationships/oleObject" Target="../embeddings/oleObject4.bin"/><Relationship Id="rId12" Type="http://schemas.openxmlformats.org/officeDocument/2006/relationships/image" Target="../media/image7.wmf"/><Relationship Id="rId17" Type="http://schemas.openxmlformats.org/officeDocument/2006/relationships/oleObject" Target="../embeddings/oleObject9.bin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9.wmf"/><Relationship Id="rId1" Type="http://schemas.openxmlformats.org/officeDocument/2006/relationships/vmlDrawing" Target="../drawings/vmlDrawing2.vml"/><Relationship Id="rId6" Type="http://schemas.openxmlformats.org/officeDocument/2006/relationships/image" Target="../media/image4.wmf"/><Relationship Id="rId11" Type="http://schemas.openxmlformats.org/officeDocument/2006/relationships/oleObject" Target="../embeddings/oleObject6.bin"/><Relationship Id="rId5" Type="http://schemas.openxmlformats.org/officeDocument/2006/relationships/oleObject" Target="../embeddings/oleObject3.bin"/><Relationship Id="rId15" Type="http://schemas.openxmlformats.org/officeDocument/2006/relationships/oleObject" Target="../embeddings/oleObject8.bin"/><Relationship Id="rId10" Type="http://schemas.openxmlformats.org/officeDocument/2006/relationships/image" Target="../media/image6.wmf"/><Relationship Id="rId19" Type="http://schemas.openxmlformats.org/officeDocument/2006/relationships/oleObject" Target="../embeddings/oleObject10.bin"/><Relationship Id="rId4" Type="http://schemas.openxmlformats.org/officeDocument/2006/relationships/image" Target="../media/image3.wmf"/><Relationship Id="rId9" Type="http://schemas.openxmlformats.org/officeDocument/2006/relationships/oleObject" Target="../embeddings/oleObject5.bin"/><Relationship Id="rId14" Type="http://schemas.openxmlformats.org/officeDocument/2006/relationships/image" Target="../media/image8.wmf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3223032" y="5082175"/>
            <a:ext cx="6233375" cy="1023357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indent="-1905" algn="ctr" rtl="1">
              <a:lnSpc>
                <a:spcPct val="150000"/>
              </a:lnSpc>
            </a:pPr>
            <a:endParaRPr lang="en-US" sz="4400" dirty="0">
              <a:ln w="0"/>
              <a:solidFill>
                <a:srgbClr val="002060"/>
              </a:solidFill>
              <a:effectLst>
                <a:reflection blurRad="6350" stA="53000" endA="300" endPos="35500" dir="5400000" sy="-90000" algn="bl" rotWithShape="0"/>
              </a:effectLst>
              <a:latin typeface="Times New Roman" panose="02020603050405020304" pitchFamily="18" charset="0"/>
              <a:ea typeface="Times New Roman" panose="02020603050405020304" pitchFamily="18" charset="0"/>
              <a:cs typeface="B Titr" panose="00000700000000000000" pitchFamily="2" charset="-78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043953" y="1085367"/>
            <a:ext cx="8591535" cy="35548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-1905" algn="ctr" rtl="1">
              <a:lnSpc>
                <a:spcPct val="200000"/>
              </a:lnSpc>
            </a:pPr>
            <a:r>
              <a:rPr lang="fa-IR" sz="6000" dirty="0" smtClean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مثلث های هم نهشت</a:t>
            </a:r>
          </a:p>
          <a:p>
            <a:pPr indent="-1905" algn="ctr" rtl="1">
              <a:lnSpc>
                <a:spcPct val="200000"/>
              </a:lnSpc>
            </a:pPr>
            <a:r>
              <a:rPr lang="fa-IR" sz="6000" dirty="0" smtClean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پایه هشتم</a:t>
            </a:r>
          </a:p>
        </p:txBody>
      </p:sp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31580390"/>
              </p:ext>
            </p:extLst>
          </p:nvPr>
        </p:nvGraphicFramePr>
        <p:xfrm>
          <a:off x="4394200" y="2362200"/>
          <a:ext cx="914400" cy="271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78" name="Equation" r:id="rId3" imgW="445031" imgH="741719" progId="Equation.DSMT4">
                  <p:embed/>
                </p:oleObj>
              </mc:Choice>
              <mc:Fallback>
                <p:oleObj name="Equation" r:id="rId3" imgW="445031" imgH="741719" progId="Equation.DSMT4">
                  <p:embed/>
                  <p:pic>
                    <p:nvPicPr>
                      <p:cNvPr id="0" name="Picture 2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94200" y="2362200"/>
                        <a:ext cx="914400" cy="2714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6928452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10988" y="2501153"/>
            <a:ext cx="11564471" cy="6848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حالت های هم نهشتی دومثلث</a:t>
            </a:r>
            <a:endParaRPr lang="en-US" sz="2800" b="1" dirty="0">
              <a:cs typeface="B Nazanin" panose="00000400000000000000" pitchFamily="2" charset="-78"/>
            </a:endParaRPr>
          </a:p>
        </p:txBody>
      </p:sp>
      <p:sp>
        <p:nvSpPr>
          <p:cNvPr id="3" name="Right Brace 2"/>
          <p:cNvSpPr/>
          <p:nvPr/>
        </p:nvSpPr>
        <p:spPr>
          <a:xfrm>
            <a:off x="7315200" y="1573305"/>
            <a:ext cx="914400" cy="2770094"/>
          </a:xfrm>
          <a:prstGeom prst="rightBrac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/>
          <p:cNvSpPr txBox="1"/>
          <p:nvPr/>
        </p:nvSpPr>
        <p:spPr>
          <a:xfrm>
            <a:off x="3469341" y="1666439"/>
            <a:ext cx="424927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برابری سه ضلع (ض ض ض)</a:t>
            </a:r>
            <a:endParaRPr lang="en-US" sz="2800" b="1" dirty="0">
              <a:cs typeface="B Nazanin" panose="00000400000000000000" pitchFamily="2" charset="-78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407024" y="2405104"/>
            <a:ext cx="5311587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برای دو ضلع در زاویه بین (ض ز ض)</a:t>
            </a:r>
            <a:endParaRPr lang="en-US" sz="2800" b="1" dirty="0">
              <a:cs typeface="B Nazanin" panose="00000400000000000000" pitchFamily="2" charset="-78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303930" y="3178700"/>
            <a:ext cx="5311587" cy="6848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برابری دو زاویه و ضلع بین (ز ض ز)</a:t>
            </a:r>
            <a:endParaRPr lang="en-US" sz="2800" b="1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20153049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36176" y="2958353"/>
            <a:ext cx="11564471" cy="13311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800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مثال:</a:t>
            </a:r>
          </a:p>
          <a:p>
            <a:pPr algn="r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آیا حالت برابری دو ضلع در زاویه غیر بین از حالت های هم نهشتی 2 مثلث است؟</a:t>
            </a:r>
            <a:endParaRPr lang="en-US" sz="2800" b="1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5320129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36176" y="2958353"/>
            <a:ext cx="1156447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800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مثال:</a:t>
            </a:r>
          </a:p>
          <a:p>
            <a:pPr algn="r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آیا حالت برابری دو زاویه و ضلع غیر بین از حالت های هم نهشتی دو مثلث است؟</a:t>
            </a:r>
            <a:endParaRPr lang="en-US" sz="2800" b="1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44141245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89964" y="3569478"/>
            <a:ext cx="11564471" cy="6848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در شکل زیر       نیمساز زاویه      است آیا مثلث             متساوی الساقین است؟</a:t>
            </a:r>
            <a:endParaRPr lang="en-US" sz="2800" b="1" dirty="0">
              <a:cs typeface="B Nazanin" panose="00000400000000000000" pitchFamily="2" charset="-78"/>
            </a:endParaRPr>
          </a:p>
        </p:txBody>
      </p:sp>
      <p:graphicFrame>
        <p:nvGraphicFramePr>
          <p:cNvPr id="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05820694"/>
              </p:ext>
            </p:extLst>
          </p:nvPr>
        </p:nvGraphicFramePr>
        <p:xfrm>
          <a:off x="9907121" y="3849927"/>
          <a:ext cx="474009" cy="2593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845" name="Equation" r:id="rId3" imgW="672840" imgH="368280" progId="Equation.DSMT4">
                  <p:embed/>
                </p:oleObj>
              </mc:Choice>
              <mc:Fallback>
                <p:oleObj name="Equation" r:id="rId3" imgW="672840" imgH="368280" progId="Equation.DSMT4">
                  <p:embed/>
                  <p:pic>
                    <p:nvPicPr>
                      <p:cNvPr id="0" name="Picture 2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907121" y="3849927"/>
                        <a:ext cx="474009" cy="2593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05467231"/>
              </p:ext>
            </p:extLst>
          </p:nvPr>
        </p:nvGraphicFramePr>
        <p:xfrm>
          <a:off x="7961033" y="3848940"/>
          <a:ext cx="258763" cy="260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846" name="Equation" r:id="rId5" imgW="368280" imgH="368280" progId="Equation.DSMT4">
                  <p:embed/>
                </p:oleObj>
              </mc:Choice>
              <mc:Fallback>
                <p:oleObj name="Equation" r:id="rId5" imgW="368280" imgH="368280" progId="Equation.DSMT4">
                  <p:embed/>
                  <p:pic>
                    <p:nvPicPr>
                      <p:cNvPr id="0" name="Picture 2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961033" y="3848940"/>
                        <a:ext cx="258763" cy="2603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68173705"/>
              </p:ext>
            </p:extLst>
          </p:nvPr>
        </p:nvGraphicFramePr>
        <p:xfrm>
          <a:off x="5331384" y="3902728"/>
          <a:ext cx="679450" cy="269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847" name="Equation" r:id="rId7" imgW="965160" imgH="380880" progId="Equation.DSMT4">
                  <p:embed/>
                </p:oleObj>
              </mc:Choice>
              <mc:Fallback>
                <p:oleObj name="Equation" r:id="rId7" imgW="965160" imgH="380880" progId="Equation.DSMT4">
                  <p:embed/>
                  <p:pic>
                    <p:nvPicPr>
                      <p:cNvPr id="0" name="Picture 2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31384" y="3902728"/>
                        <a:ext cx="679450" cy="2698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389964" y="2739684"/>
            <a:ext cx="11564471" cy="6848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800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سوال:</a:t>
            </a:r>
            <a:endParaRPr lang="en-US" sz="2800" b="1" dirty="0">
              <a:solidFill>
                <a:srgbClr val="FF0000"/>
              </a:solidFill>
              <a:cs typeface="B Nazanin" panose="00000400000000000000" pitchFamily="2" charset="-78"/>
            </a:endParaRPr>
          </a:p>
        </p:txBody>
      </p:sp>
      <p:cxnSp>
        <p:nvCxnSpPr>
          <p:cNvPr id="13" name="Straight Connector 12"/>
          <p:cNvCxnSpPr/>
          <p:nvPr/>
        </p:nvCxnSpPr>
        <p:spPr>
          <a:xfrm flipH="1">
            <a:off x="2622176" y="5096435"/>
            <a:ext cx="13448" cy="1021977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 flipH="1">
            <a:off x="1506071" y="5096435"/>
            <a:ext cx="1116106" cy="118334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1506071" y="6118412"/>
            <a:ext cx="1116105" cy="16136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2635624" y="5096435"/>
            <a:ext cx="1021975" cy="118334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 flipH="1" flipV="1">
            <a:off x="2635623" y="6118412"/>
            <a:ext cx="1008530" cy="17481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/>
        </p:nvCxnSpPr>
        <p:spPr>
          <a:xfrm>
            <a:off x="1506071" y="6293223"/>
            <a:ext cx="213808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0" name="Object 2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04939675"/>
              </p:ext>
            </p:extLst>
          </p:nvPr>
        </p:nvGraphicFramePr>
        <p:xfrm>
          <a:off x="2635623" y="4817595"/>
          <a:ext cx="208429" cy="2244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848" name="Equation" r:id="rId9" imgW="330120" imgH="355320" progId="Equation.DSMT4">
                  <p:embed/>
                </p:oleObj>
              </mc:Choice>
              <mc:Fallback>
                <p:oleObj name="Equation" r:id="rId9" imgW="330120" imgH="355320" progId="Equation.DSMT4">
                  <p:embed/>
                  <p:pic>
                    <p:nvPicPr>
                      <p:cNvPr id="0" name="Picture 2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35623" y="4817595"/>
                        <a:ext cx="208429" cy="22446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1" name="Object 3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93625481"/>
              </p:ext>
            </p:extLst>
          </p:nvPr>
        </p:nvGraphicFramePr>
        <p:xfrm>
          <a:off x="2635623" y="5840197"/>
          <a:ext cx="217488" cy="2238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849" name="Equation" r:id="rId11" imgW="342720" imgH="355320" progId="Equation.DSMT4">
                  <p:embed/>
                </p:oleObj>
              </mc:Choice>
              <mc:Fallback>
                <p:oleObj name="Equation" r:id="rId11" imgW="342720" imgH="355320" progId="Equation.DSMT4">
                  <p:embed/>
                  <p:pic>
                    <p:nvPicPr>
                      <p:cNvPr id="0" name="Picture 2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35623" y="5840197"/>
                        <a:ext cx="217488" cy="22383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2" name="Object 3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25261833"/>
              </p:ext>
            </p:extLst>
          </p:nvPr>
        </p:nvGraphicFramePr>
        <p:xfrm>
          <a:off x="1259262" y="6064034"/>
          <a:ext cx="233362" cy="231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850" name="Equation" r:id="rId13" imgW="368280" imgH="368280" progId="Equation.DSMT4">
                  <p:embed/>
                </p:oleObj>
              </mc:Choice>
              <mc:Fallback>
                <p:oleObj name="Equation" r:id="rId13" imgW="368280" imgH="368280" progId="Equation.DSMT4">
                  <p:embed/>
                  <p:pic>
                    <p:nvPicPr>
                      <p:cNvPr id="0" name="Picture 2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59262" y="6064034"/>
                        <a:ext cx="233362" cy="2317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3" name="Object 3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93542694"/>
              </p:ext>
            </p:extLst>
          </p:nvPr>
        </p:nvGraphicFramePr>
        <p:xfrm>
          <a:off x="3751727" y="6212540"/>
          <a:ext cx="209550" cy="2397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851" name="Equation" r:id="rId15" imgW="330120" imgH="380880" progId="Equation.DSMT4">
                  <p:embed/>
                </p:oleObj>
              </mc:Choice>
              <mc:Fallback>
                <p:oleObj name="Equation" r:id="rId15" imgW="330120" imgH="380880" progId="Equation.DSMT4">
                  <p:embed/>
                  <p:pic>
                    <p:nvPicPr>
                      <p:cNvPr id="0" name="Picture 2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51727" y="6212540"/>
                        <a:ext cx="209550" cy="23971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4" name="Object 3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52625959"/>
              </p:ext>
            </p:extLst>
          </p:nvPr>
        </p:nvGraphicFramePr>
        <p:xfrm>
          <a:off x="2064123" y="6332396"/>
          <a:ext cx="152400" cy="2238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852" name="Equation" r:id="rId17" imgW="241200" imgH="355320" progId="Equation.DSMT4">
                  <p:embed/>
                </p:oleObj>
              </mc:Choice>
              <mc:Fallback>
                <p:oleObj name="Equation" r:id="rId17" imgW="241200" imgH="355320" progId="Equation.DSMT4">
                  <p:embed/>
                  <p:pic>
                    <p:nvPicPr>
                      <p:cNvPr id="0" name="Picture 2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64123" y="6332396"/>
                        <a:ext cx="152400" cy="2238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5" name="Object 3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41276002"/>
              </p:ext>
            </p:extLst>
          </p:nvPr>
        </p:nvGraphicFramePr>
        <p:xfrm>
          <a:off x="1918446" y="5458336"/>
          <a:ext cx="152400" cy="2238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853" name="Equation" r:id="rId19" imgW="241200" imgH="355320" progId="Equation.DSMT4">
                  <p:embed/>
                </p:oleObj>
              </mc:Choice>
              <mc:Fallback>
                <p:oleObj name="Equation" r:id="rId19" imgW="241200" imgH="355320" progId="Equation.DSMT4">
                  <p:embed/>
                  <p:pic>
                    <p:nvPicPr>
                      <p:cNvPr id="0" name="Picture 2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18446" y="5458336"/>
                        <a:ext cx="152400" cy="2238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26058896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2266682" y="1803042"/>
            <a:ext cx="6967470" cy="3000778"/>
          </a:xfrm>
          <a:prstGeom prst="roundRect">
            <a:avLst/>
          </a:prstGeom>
          <a:ln w="57150">
            <a:solidFill>
              <a:srgbClr val="C00000"/>
            </a:solidFill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4327301" y="2511380"/>
            <a:ext cx="328411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9600" dirty="0" smtClean="0">
                <a:cs typeface="B Titr" panose="00000700000000000000" pitchFamily="2" charset="-78"/>
              </a:rPr>
              <a:t>پایان</a:t>
            </a:r>
            <a:endParaRPr lang="en-US" sz="9600" dirty="0"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28307854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702</TotalTime>
  <Words>96</Words>
  <Application>Microsoft Office PowerPoint</Application>
  <PresentationFormat>Custom</PresentationFormat>
  <Paragraphs>13</Paragraphs>
  <Slides>6</Slides>
  <Notes>0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8" baseType="lpstr">
      <vt:lpstr>Office Theme</vt:lpstr>
      <vt:lpstr>Equation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Alireza Golestan</dc:creator>
  <cp:lastModifiedBy>SEVEN</cp:lastModifiedBy>
  <cp:revision>101</cp:revision>
  <dcterms:created xsi:type="dcterms:W3CDTF">2015-07-06T05:06:21Z</dcterms:created>
  <dcterms:modified xsi:type="dcterms:W3CDTF">2020-01-06T08:51:06Z</dcterms:modified>
</cp:coreProperties>
</file>