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0"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7" d="100"/>
          <a:sy n="77" d="100"/>
        </p:scale>
        <p:origin x="-462"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575717-F46B-4324-9D84-D40D1CC7BD3F}" type="doc">
      <dgm:prSet loTypeId="urn:microsoft.com/office/officeart/2005/8/layout/equation1" loCatId="relationship" qsTypeId="urn:microsoft.com/office/officeart/2005/8/quickstyle/3d2" qsCatId="3D" csTypeId="urn:microsoft.com/office/officeart/2005/8/colors/accent1_2" csCatId="accent1" phldr="1"/>
      <dgm:spPr/>
    </dgm:pt>
    <dgm:pt modelId="{750D099F-5C09-44D8-BEB6-D2A9B5FAB738}">
      <dgm:prSet phldrT="[Text]"/>
      <dgm:spPr/>
      <dgm:t>
        <a:bodyPr/>
        <a:lstStyle/>
        <a:p>
          <a:r>
            <a:rPr lang="fa-IR" dirty="0" smtClean="0"/>
            <a:t>اشتغال غیرپایه</a:t>
          </a:r>
          <a:endParaRPr lang="en-US" dirty="0"/>
        </a:p>
      </dgm:t>
    </dgm:pt>
    <dgm:pt modelId="{46CB865B-2448-4E29-8582-E2CA60B541C5}" type="parTrans" cxnId="{3376E11B-230F-4A6E-81A3-B818447E8E88}">
      <dgm:prSet/>
      <dgm:spPr/>
      <dgm:t>
        <a:bodyPr/>
        <a:lstStyle/>
        <a:p>
          <a:endParaRPr lang="en-US"/>
        </a:p>
      </dgm:t>
    </dgm:pt>
    <dgm:pt modelId="{A119AA7A-F009-49FC-BBD5-1D08B099D330}" type="sibTrans" cxnId="{3376E11B-230F-4A6E-81A3-B818447E8E88}">
      <dgm:prSet/>
      <dgm:spPr/>
      <dgm:t>
        <a:bodyPr/>
        <a:lstStyle/>
        <a:p>
          <a:endParaRPr lang="en-US"/>
        </a:p>
      </dgm:t>
    </dgm:pt>
    <dgm:pt modelId="{2B6B43C4-F303-489F-A01C-C5A561DEBD41}">
      <dgm:prSet phldrT="[Text]" custT="1"/>
      <dgm:spPr/>
      <dgm:t>
        <a:bodyPr/>
        <a:lstStyle/>
        <a:p>
          <a:r>
            <a:rPr lang="fa-IR" sz="3200" dirty="0" smtClean="0"/>
            <a:t>اشتغال پایه</a:t>
          </a:r>
          <a:endParaRPr lang="en-US" sz="3200" dirty="0"/>
        </a:p>
      </dgm:t>
    </dgm:pt>
    <dgm:pt modelId="{462CD42A-CEF5-43ED-8387-840D81350881}" type="parTrans" cxnId="{066CE2E2-6580-4891-AD60-65B193AC17FD}">
      <dgm:prSet/>
      <dgm:spPr/>
      <dgm:t>
        <a:bodyPr/>
        <a:lstStyle/>
        <a:p>
          <a:endParaRPr lang="en-US"/>
        </a:p>
      </dgm:t>
    </dgm:pt>
    <dgm:pt modelId="{BE33B294-532A-4FC6-804B-1BC855B5DE3A}" type="sibTrans" cxnId="{066CE2E2-6580-4891-AD60-65B193AC17FD}">
      <dgm:prSet/>
      <dgm:spPr/>
      <dgm:t>
        <a:bodyPr/>
        <a:lstStyle/>
        <a:p>
          <a:endParaRPr lang="en-US"/>
        </a:p>
      </dgm:t>
    </dgm:pt>
    <dgm:pt modelId="{8179D6FC-B11A-40F7-BEFB-77A76F30923E}">
      <dgm:prSet phldrT="[Text]" custT="1"/>
      <dgm:spPr/>
      <dgm:t>
        <a:bodyPr/>
        <a:lstStyle/>
        <a:p>
          <a:r>
            <a:rPr lang="fa-IR" sz="3200" dirty="0" smtClean="0"/>
            <a:t>کل اشتغال</a:t>
          </a:r>
          <a:endParaRPr lang="en-US" sz="3200" dirty="0"/>
        </a:p>
      </dgm:t>
    </dgm:pt>
    <dgm:pt modelId="{386A472F-4D2A-429B-BCAC-F8EDB1F30D24}" type="parTrans" cxnId="{2A3B140A-ACE4-48A4-8E2C-D5F064CB8231}">
      <dgm:prSet/>
      <dgm:spPr/>
      <dgm:t>
        <a:bodyPr/>
        <a:lstStyle/>
        <a:p>
          <a:endParaRPr lang="en-US"/>
        </a:p>
      </dgm:t>
    </dgm:pt>
    <dgm:pt modelId="{BFE02B5E-845B-4603-A944-D98305B59DA6}" type="sibTrans" cxnId="{2A3B140A-ACE4-48A4-8E2C-D5F064CB8231}">
      <dgm:prSet/>
      <dgm:spPr/>
      <dgm:t>
        <a:bodyPr/>
        <a:lstStyle/>
        <a:p>
          <a:endParaRPr lang="en-US"/>
        </a:p>
      </dgm:t>
    </dgm:pt>
    <dgm:pt modelId="{0AE683F4-738C-499F-A415-47717D018317}" type="pres">
      <dgm:prSet presAssocID="{E2575717-F46B-4324-9D84-D40D1CC7BD3F}" presName="linearFlow" presStyleCnt="0">
        <dgm:presLayoutVars>
          <dgm:dir/>
          <dgm:resizeHandles val="exact"/>
        </dgm:presLayoutVars>
      </dgm:prSet>
      <dgm:spPr/>
    </dgm:pt>
    <dgm:pt modelId="{02391563-9BCF-47D3-98DC-CB70648F93E0}" type="pres">
      <dgm:prSet presAssocID="{750D099F-5C09-44D8-BEB6-D2A9B5FAB738}" presName="node" presStyleLbl="node1" presStyleIdx="0" presStyleCnt="3">
        <dgm:presLayoutVars>
          <dgm:bulletEnabled val="1"/>
        </dgm:presLayoutVars>
      </dgm:prSet>
      <dgm:spPr/>
      <dgm:t>
        <a:bodyPr/>
        <a:lstStyle/>
        <a:p>
          <a:endParaRPr lang="en-US"/>
        </a:p>
      </dgm:t>
    </dgm:pt>
    <dgm:pt modelId="{0ED50142-EE16-4493-9D3A-F36270FC7DA6}" type="pres">
      <dgm:prSet presAssocID="{A119AA7A-F009-49FC-BBD5-1D08B099D330}" presName="spacerL" presStyleCnt="0"/>
      <dgm:spPr/>
    </dgm:pt>
    <dgm:pt modelId="{62285B82-335B-49A6-BE5D-28D8A9AC4A7D}" type="pres">
      <dgm:prSet presAssocID="{A119AA7A-F009-49FC-BBD5-1D08B099D330}" presName="sibTrans" presStyleLbl="sibTrans2D1" presStyleIdx="0" presStyleCnt="2"/>
      <dgm:spPr/>
      <dgm:t>
        <a:bodyPr/>
        <a:lstStyle/>
        <a:p>
          <a:endParaRPr lang="en-US"/>
        </a:p>
      </dgm:t>
    </dgm:pt>
    <dgm:pt modelId="{89675D7A-F519-4D26-BD4B-487A78832073}" type="pres">
      <dgm:prSet presAssocID="{A119AA7A-F009-49FC-BBD5-1D08B099D330}" presName="spacerR" presStyleCnt="0"/>
      <dgm:spPr/>
    </dgm:pt>
    <dgm:pt modelId="{F2BD3238-9E41-4F2D-9535-9A863B4D7606}" type="pres">
      <dgm:prSet presAssocID="{2B6B43C4-F303-489F-A01C-C5A561DEBD41}" presName="node" presStyleLbl="node1" presStyleIdx="1" presStyleCnt="3">
        <dgm:presLayoutVars>
          <dgm:bulletEnabled val="1"/>
        </dgm:presLayoutVars>
      </dgm:prSet>
      <dgm:spPr/>
      <dgm:t>
        <a:bodyPr/>
        <a:lstStyle/>
        <a:p>
          <a:endParaRPr lang="en-US"/>
        </a:p>
      </dgm:t>
    </dgm:pt>
    <dgm:pt modelId="{B31AF8F1-54D9-4425-8EBE-F388EF95BB01}" type="pres">
      <dgm:prSet presAssocID="{BE33B294-532A-4FC6-804B-1BC855B5DE3A}" presName="spacerL" presStyleCnt="0"/>
      <dgm:spPr/>
    </dgm:pt>
    <dgm:pt modelId="{B6A50E72-A43A-4436-AFA1-DFE10732BD5E}" type="pres">
      <dgm:prSet presAssocID="{BE33B294-532A-4FC6-804B-1BC855B5DE3A}" presName="sibTrans" presStyleLbl="sibTrans2D1" presStyleIdx="1" presStyleCnt="2"/>
      <dgm:spPr/>
      <dgm:t>
        <a:bodyPr/>
        <a:lstStyle/>
        <a:p>
          <a:endParaRPr lang="en-US"/>
        </a:p>
      </dgm:t>
    </dgm:pt>
    <dgm:pt modelId="{E2EE8CC3-E04F-40BD-87FE-ACEF46B34D60}" type="pres">
      <dgm:prSet presAssocID="{BE33B294-532A-4FC6-804B-1BC855B5DE3A}" presName="spacerR" presStyleCnt="0"/>
      <dgm:spPr/>
    </dgm:pt>
    <dgm:pt modelId="{1C4CA91E-2438-4CDA-A126-F0BAFC271E44}" type="pres">
      <dgm:prSet presAssocID="{8179D6FC-B11A-40F7-BEFB-77A76F30923E}" presName="node" presStyleLbl="node1" presStyleIdx="2" presStyleCnt="3">
        <dgm:presLayoutVars>
          <dgm:bulletEnabled val="1"/>
        </dgm:presLayoutVars>
      </dgm:prSet>
      <dgm:spPr/>
      <dgm:t>
        <a:bodyPr/>
        <a:lstStyle/>
        <a:p>
          <a:endParaRPr lang="en-US"/>
        </a:p>
      </dgm:t>
    </dgm:pt>
  </dgm:ptLst>
  <dgm:cxnLst>
    <dgm:cxn modelId="{9F50A7E0-2D91-46B0-84AD-056B9BAB4253}" type="presOf" srcId="{8179D6FC-B11A-40F7-BEFB-77A76F30923E}" destId="{1C4CA91E-2438-4CDA-A126-F0BAFC271E44}" srcOrd="0" destOrd="0" presId="urn:microsoft.com/office/officeart/2005/8/layout/equation1"/>
    <dgm:cxn modelId="{20AF8814-5EF5-4660-B20B-4D796CDC1BC6}" type="presOf" srcId="{750D099F-5C09-44D8-BEB6-D2A9B5FAB738}" destId="{02391563-9BCF-47D3-98DC-CB70648F93E0}" srcOrd="0" destOrd="0" presId="urn:microsoft.com/office/officeart/2005/8/layout/equation1"/>
    <dgm:cxn modelId="{3376E11B-230F-4A6E-81A3-B818447E8E88}" srcId="{E2575717-F46B-4324-9D84-D40D1CC7BD3F}" destId="{750D099F-5C09-44D8-BEB6-D2A9B5FAB738}" srcOrd="0" destOrd="0" parTransId="{46CB865B-2448-4E29-8582-E2CA60B541C5}" sibTransId="{A119AA7A-F009-49FC-BBD5-1D08B099D330}"/>
    <dgm:cxn modelId="{066CE2E2-6580-4891-AD60-65B193AC17FD}" srcId="{E2575717-F46B-4324-9D84-D40D1CC7BD3F}" destId="{2B6B43C4-F303-489F-A01C-C5A561DEBD41}" srcOrd="1" destOrd="0" parTransId="{462CD42A-CEF5-43ED-8387-840D81350881}" sibTransId="{BE33B294-532A-4FC6-804B-1BC855B5DE3A}"/>
    <dgm:cxn modelId="{C53F2205-2E65-4E2B-A737-B9BB5C1C67D4}" type="presOf" srcId="{BE33B294-532A-4FC6-804B-1BC855B5DE3A}" destId="{B6A50E72-A43A-4436-AFA1-DFE10732BD5E}" srcOrd="0" destOrd="0" presId="urn:microsoft.com/office/officeart/2005/8/layout/equation1"/>
    <dgm:cxn modelId="{5308EE71-56FA-48C6-AC21-65A248763A82}" type="presOf" srcId="{A119AA7A-F009-49FC-BBD5-1D08B099D330}" destId="{62285B82-335B-49A6-BE5D-28D8A9AC4A7D}" srcOrd="0" destOrd="0" presId="urn:microsoft.com/office/officeart/2005/8/layout/equation1"/>
    <dgm:cxn modelId="{549F0B63-277B-4CCB-BA44-58F64AA64106}" type="presOf" srcId="{E2575717-F46B-4324-9D84-D40D1CC7BD3F}" destId="{0AE683F4-738C-499F-A415-47717D018317}" srcOrd="0" destOrd="0" presId="urn:microsoft.com/office/officeart/2005/8/layout/equation1"/>
    <dgm:cxn modelId="{88E3E09A-D1BC-46FF-AA10-A9F20D4D7D3B}" type="presOf" srcId="{2B6B43C4-F303-489F-A01C-C5A561DEBD41}" destId="{F2BD3238-9E41-4F2D-9535-9A863B4D7606}" srcOrd="0" destOrd="0" presId="urn:microsoft.com/office/officeart/2005/8/layout/equation1"/>
    <dgm:cxn modelId="{2A3B140A-ACE4-48A4-8E2C-D5F064CB8231}" srcId="{E2575717-F46B-4324-9D84-D40D1CC7BD3F}" destId="{8179D6FC-B11A-40F7-BEFB-77A76F30923E}" srcOrd="2" destOrd="0" parTransId="{386A472F-4D2A-429B-BCAC-F8EDB1F30D24}" sibTransId="{BFE02B5E-845B-4603-A944-D98305B59DA6}"/>
    <dgm:cxn modelId="{32235D24-3386-4C6E-AA7C-3FADCE57BF39}" type="presParOf" srcId="{0AE683F4-738C-499F-A415-47717D018317}" destId="{02391563-9BCF-47D3-98DC-CB70648F93E0}" srcOrd="0" destOrd="0" presId="urn:microsoft.com/office/officeart/2005/8/layout/equation1"/>
    <dgm:cxn modelId="{9147BAA0-DC45-48E2-8222-8D8277A8E731}" type="presParOf" srcId="{0AE683F4-738C-499F-A415-47717D018317}" destId="{0ED50142-EE16-4493-9D3A-F36270FC7DA6}" srcOrd="1" destOrd="0" presId="urn:microsoft.com/office/officeart/2005/8/layout/equation1"/>
    <dgm:cxn modelId="{48AF9324-F46D-4AE8-A5A1-255F100FBA2A}" type="presParOf" srcId="{0AE683F4-738C-499F-A415-47717D018317}" destId="{62285B82-335B-49A6-BE5D-28D8A9AC4A7D}" srcOrd="2" destOrd="0" presId="urn:microsoft.com/office/officeart/2005/8/layout/equation1"/>
    <dgm:cxn modelId="{8F09E424-D444-4BEE-936A-54022BC5DADD}" type="presParOf" srcId="{0AE683F4-738C-499F-A415-47717D018317}" destId="{89675D7A-F519-4D26-BD4B-487A78832073}" srcOrd="3" destOrd="0" presId="urn:microsoft.com/office/officeart/2005/8/layout/equation1"/>
    <dgm:cxn modelId="{78DA06FA-13B2-4E8F-AC1C-52FACE3CA732}" type="presParOf" srcId="{0AE683F4-738C-499F-A415-47717D018317}" destId="{F2BD3238-9E41-4F2D-9535-9A863B4D7606}" srcOrd="4" destOrd="0" presId="urn:microsoft.com/office/officeart/2005/8/layout/equation1"/>
    <dgm:cxn modelId="{6722EBB8-6979-4CAE-9E56-284E0D095DAA}" type="presParOf" srcId="{0AE683F4-738C-499F-A415-47717D018317}" destId="{B31AF8F1-54D9-4425-8EBE-F388EF95BB01}" srcOrd="5" destOrd="0" presId="urn:microsoft.com/office/officeart/2005/8/layout/equation1"/>
    <dgm:cxn modelId="{BCB10573-F443-4ADC-90DA-992AED723B6C}" type="presParOf" srcId="{0AE683F4-738C-499F-A415-47717D018317}" destId="{B6A50E72-A43A-4436-AFA1-DFE10732BD5E}" srcOrd="6" destOrd="0" presId="urn:microsoft.com/office/officeart/2005/8/layout/equation1"/>
    <dgm:cxn modelId="{65A5269A-098D-4A36-8C8A-EBA409FDDD8C}" type="presParOf" srcId="{0AE683F4-738C-499F-A415-47717D018317}" destId="{E2EE8CC3-E04F-40BD-87FE-ACEF46B34D60}" srcOrd="7" destOrd="0" presId="urn:microsoft.com/office/officeart/2005/8/layout/equation1"/>
    <dgm:cxn modelId="{D3CA2A3D-B8F7-4179-A72C-C259E1A0AD3A}" type="presParOf" srcId="{0AE683F4-738C-499F-A415-47717D018317}" destId="{1C4CA91E-2438-4CDA-A126-F0BAFC271E44}"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91563-9BCF-47D3-98DC-CB70648F93E0}">
      <dsp:nvSpPr>
        <dsp:cNvPr id="0" name=""/>
        <dsp:cNvSpPr/>
      </dsp:nvSpPr>
      <dsp:spPr>
        <a:xfrm>
          <a:off x="1053563" y="1012"/>
          <a:ext cx="1426284" cy="1426284"/>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r>
            <a:rPr lang="fa-IR" sz="3100" kern="1200" dirty="0" smtClean="0"/>
            <a:t>اشتغال غیرپایه</a:t>
          </a:r>
          <a:endParaRPr lang="en-US" sz="3100" kern="1200" dirty="0"/>
        </a:p>
      </dsp:txBody>
      <dsp:txXfrm>
        <a:off x="1262437" y="209886"/>
        <a:ext cx="1008536" cy="1008536"/>
      </dsp:txXfrm>
    </dsp:sp>
    <dsp:sp modelId="{62285B82-335B-49A6-BE5D-28D8A9AC4A7D}">
      <dsp:nvSpPr>
        <dsp:cNvPr id="0" name=""/>
        <dsp:cNvSpPr/>
      </dsp:nvSpPr>
      <dsp:spPr>
        <a:xfrm>
          <a:off x="2595662" y="300532"/>
          <a:ext cx="827244" cy="827244"/>
        </a:xfrm>
        <a:prstGeom prst="mathPlus">
          <a:avLst/>
        </a:prstGeom>
        <a:solidFill>
          <a:schemeClr val="accent1">
            <a:tint val="60000"/>
            <a:hueOff val="0"/>
            <a:satOff val="0"/>
            <a:lumOff val="0"/>
            <a:alphaOff val="0"/>
          </a:schemeClr>
        </a:solidFill>
        <a:ln>
          <a:noFill/>
        </a:ln>
        <a:effectLst>
          <a:outerShdw blurRad="38100" dist="25400" dir="5400000" rotWithShape="0">
            <a:srgbClr val="000000">
              <a:alpha val="4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a:off x="2705313" y="616870"/>
        <a:ext cx="607942" cy="194568"/>
      </dsp:txXfrm>
    </dsp:sp>
    <dsp:sp modelId="{F2BD3238-9E41-4F2D-9535-9A863B4D7606}">
      <dsp:nvSpPr>
        <dsp:cNvPr id="0" name=""/>
        <dsp:cNvSpPr/>
      </dsp:nvSpPr>
      <dsp:spPr>
        <a:xfrm>
          <a:off x="3538721" y="1012"/>
          <a:ext cx="1426284" cy="1426284"/>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fa-IR" sz="3200" kern="1200" dirty="0" smtClean="0"/>
            <a:t>اشتغال پایه</a:t>
          </a:r>
          <a:endParaRPr lang="en-US" sz="3200" kern="1200" dirty="0"/>
        </a:p>
      </dsp:txBody>
      <dsp:txXfrm>
        <a:off x="3747595" y="209886"/>
        <a:ext cx="1008536" cy="1008536"/>
      </dsp:txXfrm>
    </dsp:sp>
    <dsp:sp modelId="{B6A50E72-A43A-4436-AFA1-DFE10732BD5E}">
      <dsp:nvSpPr>
        <dsp:cNvPr id="0" name=""/>
        <dsp:cNvSpPr/>
      </dsp:nvSpPr>
      <dsp:spPr>
        <a:xfrm>
          <a:off x="5080820" y="300532"/>
          <a:ext cx="827244" cy="827244"/>
        </a:xfrm>
        <a:prstGeom prst="mathEqual">
          <a:avLst/>
        </a:prstGeom>
        <a:solidFill>
          <a:schemeClr val="accent1">
            <a:tint val="60000"/>
            <a:hueOff val="0"/>
            <a:satOff val="0"/>
            <a:lumOff val="0"/>
            <a:alphaOff val="0"/>
          </a:schemeClr>
        </a:solidFill>
        <a:ln>
          <a:noFill/>
        </a:ln>
        <a:effectLst>
          <a:outerShdw blurRad="38100" dist="25400" dir="5400000" rotWithShape="0">
            <a:srgbClr val="000000">
              <a:alpha val="4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111250">
            <a:lnSpc>
              <a:spcPct val="90000"/>
            </a:lnSpc>
            <a:spcBef>
              <a:spcPct val="0"/>
            </a:spcBef>
            <a:spcAft>
              <a:spcPct val="35000"/>
            </a:spcAft>
          </a:pPr>
          <a:endParaRPr lang="en-US" sz="2500" kern="1200"/>
        </a:p>
      </dsp:txBody>
      <dsp:txXfrm>
        <a:off x="5190471" y="470944"/>
        <a:ext cx="607942" cy="486420"/>
      </dsp:txXfrm>
    </dsp:sp>
    <dsp:sp modelId="{1C4CA91E-2438-4CDA-A126-F0BAFC271E44}">
      <dsp:nvSpPr>
        <dsp:cNvPr id="0" name=""/>
        <dsp:cNvSpPr/>
      </dsp:nvSpPr>
      <dsp:spPr>
        <a:xfrm>
          <a:off x="6023879" y="1012"/>
          <a:ext cx="1426284" cy="1426284"/>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fa-IR" sz="3200" kern="1200" dirty="0" smtClean="0"/>
            <a:t>کل اشتغال</a:t>
          </a:r>
          <a:endParaRPr lang="en-US" sz="3200" kern="1200" dirty="0"/>
        </a:p>
      </dsp:txBody>
      <dsp:txXfrm>
        <a:off x="6232753" y="209886"/>
        <a:ext cx="1008536" cy="1008536"/>
      </dsp:txXfrm>
    </dsp:sp>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6/22/2020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6/22/2020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6/22/2020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6/22/2020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6/22/2020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6/22/2020</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6/22/2020</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6/22/2020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6/22/2020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6/22/2020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6/22/2020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6/22/2020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6/22/2020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6/22/2020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6/22/2020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6/22/2020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6/22/2020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6/22/2020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hahrsazionline.com/wp-content/uploads/2013/05/Lowery-Model.png"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hahrsazionline.com/wp-content/uploads/2013/05/Lowery-Model2.pn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shahrsazionline.com/3542/%D9%85%D8%B9%D8%B1%D9%81%DB%8C-%D8%A7%D8%B3%D8%AA%D8%A7%D9%86-%D9%81%D8%A7%D8%B1%D8%B3/"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shahrsazionline.com/wp-content/uploads/2013/05/Lowery-Model3.png" TargetMode="Externa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6823329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فعالیت های اقتصادی</a:t>
            </a:r>
            <a:endParaRPr lang="en-US" dirty="0"/>
          </a:p>
        </p:txBody>
      </p:sp>
      <p:sp>
        <p:nvSpPr>
          <p:cNvPr id="3" name="Content Placeholder 2"/>
          <p:cNvSpPr>
            <a:spLocks noGrp="1"/>
          </p:cNvSpPr>
          <p:nvPr>
            <p:ph idx="1"/>
          </p:nvPr>
        </p:nvSpPr>
        <p:spPr/>
        <p:txBody>
          <a:bodyPr/>
          <a:lstStyle/>
          <a:p>
            <a:pPr algn="just" rtl="1">
              <a:lnSpc>
                <a:spcPct val="115000"/>
              </a:lnSpc>
              <a:spcAft>
                <a:spcPts val="1000"/>
              </a:spcAft>
            </a:pPr>
            <a:r>
              <a:rPr lang="fa-IR" sz="2800" dirty="0">
                <a:latin typeface="Calibri" panose="020F0502020204030204" pitchFamily="34" charset="0"/>
                <a:ea typeface="Times New Roman" panose="02020603050405020304" pitchFamily="18" charset="0"/>
              </a:rPr>
              <a:t>فعالیت های اقتصادی ناحیه یکی از عناصر اصلی ساخت فضایی است که بخش بسیار مهمی از آن را تشکیل می دهد. فعالیت اقتصادی و تولید در هر ناحیه زمینه ساز توسعه آن ناحیه به شمار می رود. بنابراین شناخت نوع فعالیت و نقش آن در تامین نیازهای ناحیه و صادرات به خارج از ناحیه، در مطالعات ناحیه ای از جایگاه ویژه ای برخوردار است.</a:t>
            </a:r>
            <a:endParaRPr lang="en-US" sz="2800" dirty="0">
              <a:latin typeface="Calibri" panose="020F0502020204030204" pitchFamily="34" charset="0"/>
              <a:ea typeface="Times New Roman" panose="02020603050405020304" pitchFamily="18" charset="0"/>
              <a:cs typeface="Arial" panose="020B0604020202020204" pitchFamily="34" charset="0"/>
            </a:endParaRPr>
          </a:p>
          <a:p>
            <a:endParaRPr lang="en-US" dirty="0"/>
          </a:p>
        </p:txBody>
      </p:sp>
    </p:spTree>
    <p:extLst>
      <p:ext uri="{BB962C8B-B14F-4D97-AF65-F5344CB8AC3E}">
        <p14:creationId xmlns:p14="http://schemas.microsoft.com/office/powerpoint/2010/main" val="25448667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مدل اقتصاد پایه</a:t>
            </a:r>
            <a:endParaRPr lang="en-US" dirty="0"/>
          </a:p>
        </p:txBody>
      </p:sp>
      <p:sp>
        <p:nvSpPr>
          <p:cNvPr id="3" name="Content Placeholder 2"/>
          <p:cNvSpPr>
            <a:spLocks noGrp="1"/>
          </p:cNvSpPr>
          <p:nvPr>
            <p:ph idx="1"/>
          </p:nvPr>
        </p:nvSpPr>
        <p:spPr/>
        <p:txBody>
          <a:bodyPr/>
          <a:lstStyle/>
          <a:p>
            <a:pPr algn="just" rtl="1">
              <a:lnSpc>
                <a:spcPct val="115000"/>
              </a:lnSpc>
              <a:spcAft>
                <a:spcPts val="1000"/>
              </a:spcAft>
            </a:pPr>
            <a:r>
              <a:rPr lang="fa-IR" dirty="0">
                <a:latin typeface="Calibri" panose="020F0502020204030204" pitchFamily="34" charset="0"/>
                <a:ea typeface="Times New Roman" panose="02020603050405020304" pitchFamily="18" charset="0"/>
              </a:rPr>
              <a:t>مدل اقتصاد پایه یکی از روش های تحلیل اقتصادی ناحیه و نیز آینده نگری در مورد آن می باشد. به منظور تحلیل اقتصادی ناحیه مورد مطالعه، اولین کار تعیین بخش های مختلف اقتصادی (کشاورزی، صنعت، خدمات و … ) ناحیه است. مرحله بعد تعیین مشاغل اصلی (پایه) و فرعی (غیر پایه) می باشد.</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در مدل پایه اقتصادی تغییرات جمعیت تابع فعالیت های اقتصادی خواهد بود.</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فعالیتهای اقتصادی به دو دسته پایه یا  </a:t>
            </a:r>
            <a:r>
              <a:rPr lang="en-US" dirty="0">
                <a:latin typeface="Arial" panose="020B0604020202020204" pitchFamily="34" charset="0"/>
                <a:ea typeface="Times New Roman" panose="02020603050405020304" pitchFamily="18" charset="0"/>
                <a:cs typeface="Arial" panose="020B0604020202020204" pitchFamily="34" charset="0"/>
              </a:rPr>
              <a:t>Basic activities</a:t>
            </a:r>
            <a:r>
              <a:rPr lang="fa-IR" dirty="0">
                <a:latin typeface="Calibri" panose="020F0502020204030204" pitchFamily="34" charset="0"/>
                <a:ea typeface="Times New Roman" panose="02020603050405020304" pitchFamily="18" charset="0"/>
              </a:rPr>
              <a:t> و غیر پایه یا </a:t>
            </a:r>
            <a:r>
              <a:rPr lang="en-US" dirty="0">
                <a:latin typeface="Arial" panose="020B0604020202020204" pitchFamily="34" charset="0"/>
                <a:ea typeface="Times New Roman" panose="02020603050405020304" pitchFamily="18" charset="0"/>
                <a:cs typeface="Arial" panose="020B0604020202020204" pitchFamily="34" charset="0"/>
              </a:rPr>
              <a:t>Non-basic activities</a:t>
            </a:r>
            <a:r>
              <a:rPr lang="fa-IR" dirty="0">
                <a:latin typeface="Calibri" panose="020F0502020204030204" pitchFamily="34" charset="0"/>
                <a:ea typeface="Times New Roman" panose="02020603050405020304" pitchFamily="18" charset="0"/>
              </a:rPr>
              <a:t> تفکیک می شوند.</a:t>
            </a:r>
            <a:endParaRPr lang="en-US" sz="1600" dirty="0">
              <a:latin typeface="Calibri" panose="020F0502020204030204" pitchFamily="34" charset="0"/>
              <a:ea typeface="Times New Roman" panose="02020603050405020304" pitchFamily="18" charset="0"/>
              <a:cs typeface="Arial" panose="020B0604020202020204" pitchFamily="34" charset="0"/>
            </a:endParaRPr>
          </a:p>
          <a:p>
            <a:endParaRPr lang="en-US" dirty="0"/>
          </a:p>
        </p:txBody>
      </p:sp>
      <p:graphicFrame>
        <p:nvGraphicFramePr>
          <p:cNvPr id="4" name="Diagram 3"/>
          <p:cNvGraphicFramePr/>
          <p:nvPr>
            <p:extLst>
              <p:ext uri="{D42A27DB-BD31-4B8C-83A1-F6EECF244321}">
                <p14:modId xmlns:p14="http://schemas.microsoft.com/office/powerpoint/2010/main" val="972926751"/>
              </p:ext>
            </p:extLst>
          </p:nvPr>
        </p:nvGraphicFramePr>
        <p:xfrm>
          <a:off x="1552755" y="5080959"/>
          <a:ext cx="8503728" cy="14283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819747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فعالیتهای پایه وفعالیتهای غیرپایه </a:t>
            </a:r>
            <a:endParaRPr lang="en-US" dirty="0"/>
          </a:p>
        </p:txBody>
      </p:sp>
      <p:sp>
        <p:nvSpPr>
          <p:cNvPr id="3" name="Content Placeholder 2"/>
          <p:cNvSpPr>
            <a:spLocks noGrp="1"/>
          </p:cNvSpPr>
          <p:nvPr>
            <p:ph idx="1"/>
          </p:nvPr>
        </p:nvSpPr>
        <p:spPr/>
        <p:txBody>
          <a:bodyPr/>
          <a:lstStyle/>
          <a:p>
            <a:pPr algn="just" rtl="1">
              <a:lnSpc>
                <a:spcPct val="115000"/>
              </a:lnSpc>
              <a:spcAft>
                <a:spcPts val="1000"/>
              </a:spcAft>
            </a:pPr>
            <a:r>
              <a:rPr lang="fa-IR" dirty="0">
                <a:latin typeface="Calibri" panose="020F0502020204030204" pitchFamily="34" charset="0"/>
                <a:ea typeface="Times New Roman" panose="02020603050405020304" pitchFamily="18" charset="0"/>
              </a:rPr>
              <a:t> فعالیتهای پایه به فعالیتهایی اطلاق می شود که توسط ساکنین خارج از منطقه استفاده می شود و در نتیجه برای منطقه درآمد زا خواهد بود. به عبارت دیگر تولیدات فعالیتهای پایه به خارج از منطقه صادر می شود. فعالیتهای پایه تابع ایجاد خدمات زیر بنائی و سرمایه گذاری بخش خصوصی می باشند که می توانند توسط تصمیم گیری برنامه ریزان هدایت شوند.</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فعالیتهای غیر پایه شامل فعالیتهائی است که مورد نیاز ساکنین منطقه می باشد و در نتیجه نیازمند حمایت جمعیتی می باشند. مانند خدمات آموزش عمومی، خدمات درمانی عمومی</a:t>
            </a:r>
            <a:endParaRPr lang="en-US" sz="1600" dirty="0">
              <a:latin typeface="Calibri" panose="020F0502020204030204" pitchFamily="34" charset="0"/>
              <a:ea typeface="Times New Roman" panose="02020603050405020304" pitchFamily="18" charset="0"/>
              <a:cs typeface="Arial" panose="020B0604020202020204" pitchFamily="34" charset="0"/>
            </a:endParaRPr>
          </a:p>
          <a:p>
            <a:endParaRPr lang="en-US" dirty="0"/>
          </a:p>
        </p:txBody>
      </p:sp>
    </p:spTree>
    <p:extLst>
      <p:ext uri="{BB962C8B-B14F-4D97-AF65-F5344CB8AC3E}">
        <p14:creationId xmlns:p14="http://schemas.microsoft.com/office/powerpoint/2010/main" val="34444519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4423" y="495161"/>
            <a:ext cx="4351025" cy="2283824"/>
          </a:xfrm>
        </p:spPr>
        <p:txBody>
          <a:bodyPr/>
          <a:lstStyle/>
          <a:p>
            <a:pPr algn="ctr"/>
            <a:r>
              <a:rPr lang="fa-IR" dirty="0" smtClean="0"/>
              <a:t>ضریب پایه اقتصاد</a:t>
            </a:r>
            <a:endParaRPr lang="en-US" dirty="0"/>
          </a:p>
        </p:txBody>
      </p:sp>
      <p:sp>
        <p:nvSpPr>
          <p:cNvPr id="3" name="Text Placeholder 2"/>
          <p:cNvSpPr>
            <a:spLocks noGrp="1"/>
          </p:cNvSpPr>
          <p:nvPr>
            <p:ph type="body" idx="1"/>
          </p:nvPr>
        </p:nvSpPr>
        <p:spPr>
          <a:xfrm>
            <a:off x="7007703" y="1323297"/>
            <a:ext cx="3757545" cy="2283824"/>
          </a:xfrm>
        </p:spPr>
        <p:txBody>
          <a:bodyPr>
            <a:normAutofit/>
          </a:bodyPr>
          <a:lstStyle/>
          <a:p>
            <a:pPr algn="r"/>
            <a:r>
              <a:rPr lang="fa-IR" sz="2800" dirty="0" smtClean="0"/>
              <a:t>دراین </a:t>
            </a:r>
            <a:r>
              <a:rPr lang="fa-IR" sz="2800" dirty="0"/>
              <a:t>مدل ضریبی تحت عنوان ضریب پایه اقتصادی تعریف می شود که </a:t>
            </a:r>
            <a:r>
              <a:rPr lang="fa-IR" sz="2800" dirty="0" smtClean="0"/>
              <a:t>برابراست با</a:t>
            </a:r>
            <a:endParaRPr lang="en-US" sz="2800" dirty="0"/>
          </a:p>
        </p:txBody>
      </p:sp>
      <p:sp>
        <p:nvSpPr>
          <p:cNvPr id="5" name="Equal 4"/>
          <p:cNvSpPr/>
          <p:nvPr/>
        </p:nvSpPr>
        <p:spPr>
          <a:xfrm>
            <a:off x="2766857" y="2568726"/>
            <a:ext cx="914400" cy="914400"/>
          </a:xfrm>
          <a:prstGeom prst="mathEqual">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solidFill>
                <a:schemeClr val="tx1"/>
              </a:solidFill>
            </a:endParaRPr>
          </a:p>
        </p:txBody>
      </p:sp>
      <p:sp>
        <p:nvSpPr>
          <p:cNvPr id="6" name="Rectangle 5"/>
          <p:cNvSpPr/>
          <p:nvPr/>
        </p:nvSpPr>
        <p:spPr>
          <a:xfrm>
            <a:off x="1852363" y="3810154"/>
            <a:ext cx="2529856" cy="1224951"/>
          </a:xfrm>
          <a:prstGeom prst="rect">
            <a:avLst/>
          </a:prstGeom>
        </p:spPr>
        <p:txBody>
          <a:bodyPr wrap="square">
            <a:spAutoFit/>
          </a:bodyPr>
          <a:lstStyle/>
          <a:p>
            <a:pPr algn="just" rtl="1">
              <a:lnSpc>
                <a:spcPct val="115000"/>
              </a:lnSpc>
              <a:spcAft>
                <a:spcPts val="1000"/>
              </a:spcAft>
            </a:pPr>
            <a:r>
              <a:rPr lang="fa-IR" sz="3200" dirty="0" smtClean="0">
                <a:solidFill>
                  <a:schemeClr val="bg2"/>
                </a:solidFill>
                <a:latin typeface="Calibri" panose="020F0502020204030204" pitchFamily="34" charset="0"/>
                <a:ea typeface="Times New Roman" panose="02020603050405020304" pitchFamily="18" charset="0"/>
              </a:rPr>
              <a:t>کل شاغلین تقسیم بر شاغلین پایه</a:t>
            </a:r>
            <a:endParaRPr lang="en-US" sz="3200" dirty="0">
              <a:solidFill>
                <a:schemeClr val="bg2"/>
              </a:solidFill>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9744277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lnSpc>
                <a:spcPct val="115000"/>
              </a:lnSpc>
              <a:spcAft>
                <a:spcPts val="1000"/>
              </a:spcAft>
            </a:pPr>
            <a:r>
              <a:rPr lang="fa-IR" dirty="0">
                <a:latin typeface="Calibri" panose="020F0502020204030204" pitchFamily="34" charset="0"/>
                <a:ea typeface="Times New Roman" panose="02020603050405020304" pitchFamily="18" charset="0"/>
              </a:rPr>
              <a:t>لذا با محاسبه ضریب پایه اقتصادی در منطقه بر اساس آمار وضع موجود و برنامه ریزی فعالیتهای پایه می توان کل اشتغال را در آینده محاسبه نمود.</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یکی از مدلهای معروف در این زمینه مدل لاری  </a:t>
            </a:r>
            <a:r>
              <a:rPr lang="en-US" dirty="0">
                <a:latin typeface="Arial" panose="020B0604020202020204" pitchFamily="34" charset="0"/>
                <a:ea typeface="Times New Roman" panose="02020603050405020304" pitchFamily="18" charset="0"/>
                <a:cs typeface="Arial" panose="020B0604020202020204" pitchFamily="34" charset="0"/>
              </a:rPr>
              <a:t>Lowry Model</a:t>
            </a:r>
            <a:r>
              <a:rPr lang="fa-IR" dirty="0">
                <a:latin typeface="Calibri" panose="020F0502020204030204" pitchFamily="34" charset="0"/>
                <a:ea typeface="Times New Roman" panose="02020603050405020304" pitchFamily="18" charset="0"/>
              </a:rPr>
              <a:t>  است که در آن جمعیت تابع فعالیتهای پایه و فعالیتهای غیر پایه تابع جمعیت قرار داده می شود.</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بنابراین برای تعیین ضریب پایه اقتصادی می بایست علاوه بر آمارهای اشتغال کل در منطقه تعداد شاغلین پایه آن را نیز بدست بیاوریم. بدین منظور می توان از ۳ روش زیر برای بدست اوردن اشتغال پایه منطقه مورد مطالعه استفاده کرد.</a:t>
            </a:r>
            <a:endParaRPr lang="en-US" sz="1600" dirty="0">
              <a:latin typeface="Calibri" panose="020F0502020204030204" pitchFamily="34" charset="0"/>
              <a:ea typeface="Times New Roman" panose="02020603050405020304" pitchFamily="18" charset="0"/>
              <a:cs typeface="Arial" panose="020B0604020202020204" pitchFamily="34" charset="0"/>
            </a:endParaRPr>
          </a:p>
          <a:p>
            <a:endParaRPr lang="en-US" dirty="0"/>
          </a:p>
        </p:txBody>
      </p:sp>
    </p:spTree>
    <p:extLst>
      <p:ext uri="{BB962C8B-B14F-4D97-AF65-F5344CB8AC3E}">
        <p14:creationId xmlns:p14="http://schemas.microsoft.com/office/powerpoint/2010/main" val="18087385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5776" y="2577620"/>
            <a:ext cx="8825659" cy="3416300"/>
          </a:xfrm>
        </p:spPr>
        <p:txBody>
          <a:bodyPr/>
          <a:lstStyle/>
          <a:p>
            <a:pPr algn="just" rtl="1">
              <a:lnSpc>
                <a:spcPct val="115000"/>
              </a:lnSpc>
              <a:spcAft>
                <a:spcPts val="1000"/>
              </a:spcAft>
            </a:pPr>
            <a:r>
              <a:rPr lang="fa-IR" dirty="0">
                <a:latin typeface="Calibri" panose="020F0502020204030204" pitchFamily="34" charset="0"/>
                <a:ea typeface="Times New Roman" panose="02020603050405020304" pitchFamily="18" charset="0"/>
              </a:rPr>
              <a:t>  ۱- روش دلخواهانه : در این روش ما بر اساس شناختی که از منطقه داریم مشاغل پایه را تعیین می کنیم.</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  ۲- روش (</a:t>
            </a:r>
            <a:r>
              <a:rPr lang="en-US" dirty="0">
                <a:latin typeface="Arial" panose="020B0604020202020204" pitchFamily="34" charset="0"/>
                <a:ea typeface="Times New Roman" panose="02020603050405020304" pitchFamily="18" charset="0"/>
                <a:cs typeface="Arial" panose="020B0604020202020204" pitchFamily="34" charset="0"/>
              </a:rPr>
              <a:t>LQ (Location Quotient</a:t>
            </a:r>
            <a:r>
              <a:rPr lang="fa-IR" dirty="0" smtClean="0">
                <a:latin typeface="Calibri" panose="020F0502020204030204" pitchFamily="34" charset="0"/>
                <a:ea typeface="Times New Roman" panose="02020603050405020304" pitchFamily="18" charset="0"/>
              </a:rPr>
              <a:t>:</a:t>
            </a:r>
            <a:r>
              <a:rPr lang="fa-IR" dirty="0" smtClean="0">
                <a:ea typeface="Times New Roman" panose="02020603050405020304" pitchFamily="18" charset="0"/>
              </a:rPr>
              <a:t>در </a:t>
            </a:r>
            <a:r>
              <a:rPr lang="fa-IR" dirty="0">
                <a:ea typeface="Times New Roman" panose="02020603050405020304" pitchFamily="18" charset="0"/>
              </a:rPr>
              <a:t>این روش می توان از طریق نسبت متوسط شاغلین منطقه در بخش </a:t>
            </a:r>
            <a:r>
              <a:rPr lang="en-US" dirty="0" err="1">
                <a:latin typeface="Arial" panose="020B0604020202020204" pitchFamily="34" charset="0"/>
                <a:ea typeface="Times New Roman" panose="02020603050405020304" pitchFamily="18" charset="0"/>
              </a:rPr>
              <a:t>i</a:t>
            </a:r>
            <a:r>
              <a:rPr lang="fa-IR" dirty="0">
                <a:latin typeface="Arial" panose="020B0604020202020204" pitchFamily="34" charset="0"/>
                <a:ea typeface="Times New Roman" panose="02020603050405020304" pitchFamily="18" charset="0"/>
              </a:rPr>
              <a:t> به متوسط شاغلین در بخش </a:t>
            </a:r>
            <a:r>
              <a:rPr lang="en-US" dirty="0" err="1">
                <a:latin typeface="Arial" panose="020B0604020202020204" pitchFamily="34" charset="0"/>
                <a:ea typeface="Times New Roman" panose="02020603050405020304" pitchFamily="18" charset="0"/>
              </a:rPr>
              <a:t>i</a:t>
            </a:r>
            <a:r>
              <a:rPr lang="fa-IR" dirty="0">
                <a:latin typeface="Arial" panose="020B0604020202020204" pitchFamily="34" charset="0"/>
                <a:ea typeface="Times New Roman" panose="02020603050405020304" pitchFamily="18" charset="0"/>
              </a:rPr>
              <a:t> در سطح ملی، </a:t>
            </a:r>
            <a:r>
              <a:rPr lang="fa-IR" sz="2000" dirty="0">
                <a:ea typeface="Times New Roman" panose="02020603050405020304" pitchFamily="18" charset="0"/>
              </a:rPr>
              <a:t>میزان اشتغال</a:t>
            </a:r>
            <a:r>
              <a:rPr lang="fa-IR" dirty="0">
                <a:ea typeface="Times New Roman" panose="02020603050405020304" pitchFamily="18" charset="0"/>
              </a:rPr>
              <a:t> پایه را محاسبه کرد. به </a:t>
            </a:r>
            <a:r>
              <a:rPr lang="fa-IR" dirty="0" smtClean="0">
                <a:ea typeface="Times New Roman" panose="02020603050405020304" pitchFamily="18" charset="0"/>
              </a:rPr>
              <a:t>عبارت دیگر </a:t>
            </a:r>
            <a:endParaRPr lang="en-US" dirty="0"/>
          </a:p>
        </p:txBody>
      </p:sp>
      <p:pic>
        <p:nvPicPr>
          <p:cNvPr id="30" name="Picture 29" descr="Lowery-Model">
            <a:hlinkClick r:id="rId2"/>
          </p:cNvPr>
          <p:cNvPicPr/>
          <p:nvPr/>
        </p:nvPicPr>
        <p:blipFill>
          <a:blip r:embed="rId3"/>
          <a:srcRect/>
          <a:stretch>
            <a:fillRect/>
          </a:stretch>
        </p:blipFill>
        <p:spPr bwMode="auto">
          <a:xfrm>
            <a:off x="2311878" y="4285769"/>
            <a:ext cx="5745193" cy="2253053"/>
          </a:xfrm>
          <a:prstGeom prst="rect">
            <a:avLst/>
          </a:prstGeom>
          <a:noFill/>
          <a:ln w="9525">
            <a:noFill/>
            <a:miter lim="800000"/>
            <a:headEnd/>
            <a:tailEnd/>
          </a:ln>
        </p:spPr>
      </p:pic>
    </p:spTree>
    <p:extLst>
      <p:ext uri="{BB962C8B-B14F-4D97-AF65-F5344CB8AC3E}">
        <p14:creationId xmlns:p14="http://schemas.microsoft.com/office/powerpoint/2010/main" val="27393240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54954" y="3208247"/>
            <a:ext cx="9343393" cy="2028248"/>
          </a:xfrm>
          <a:prstGeom prst="rect">
            <a:avLst/>
          </a:prstGeom>
        </p:spPr>
        <p:txBody>
          <a:bodyPr wrap="square">
            <a:spAutoFit/>
          </a:bodyPr>
          <a:lstStyle/>
          <a:p>
            <a:pPr rtl="1">
              <a:lnSpc>
                <a:spcPct val="115000"/>
              </a:lnSpc>
              <a:spcAft>
                <a:spcPts val="1000"/>
              </a:spcAft>
            </a:pPr>
            <a:r>
              <a:rPr lang="fa-IR" dirty="0">
                <a:latin typeface="Calibri" panose="020F0502020204030204" pitchFamily="34" charset="0"/>
                <a:ea typeface="Times New Roman" panose="02020603050405020304" pitchFamily="18" charset="0"/>
              </a:rPr>
              <a:t>چنانچه </a:t>
            </a:r>
            <a:r>
              <a:rPr lang="en-US" dirty="0">
                <a:latin typeface="Arial" panose="020B0604020202020204" pitchFamily="34" charset="0"/>
                <a:ea typeface="Times New Roman" panose="02020603050405020304" pitchFamily="18" charset="0"/>
                <a:cs typeface="Arial" panose="020B0604020202020204" pitchFamily="34" charset="0"/>
              </a:rPr>
              <a:t>LQ</a:t>
            </a:r>
            <a:r>
              <a:rPr lang="fa-IR" dirty="0">
                <a:latin typeface="Calibri" panose="020F0502020204030204" pitchFamily="34" charset="0"/>
                <a:ea typeface="Times New Roman" panose="02020603050405020304" pitchFamily="18" charset="0"/>
              </a:rPr>
              <a:t> بدست آمده بیشتر از یک بود، منطقه مورد مطالعه صادر کننده کالا و خدمات در بخش </a:t>
            </a:r>
            <a:r>
              <a:rPr lang="en-US" dirty="0" err="1">
                <a:latin typeface="Arial" panose="020B0604020202020204" pitchFamily="34" charset="0"/>
                <a:ea typeface="Times New Roman" panose="02020603050405020304" pitchFamily="18" charset="0"/>
                <a:cs typeface="Arial" panose="020B0604020202020204" pitchFamily="34" charset="0"/>
              </a:rPr>
              <a:t>i</a:t>
            </a:r>
            <a:r>
              <a:rPr lang="fa-IR" dirty="0">
                <a:latin typeface="Calibri" panose="020F0502020204030204" pitchFamily="34" charset="0"/>
                <a:ea typeface="Times New Roman" panose="02020603050405020304" pitchFamily="18" charset="0"/>
              </a:rPr>
              <a:t> شناخته می شود. بناربراین با بدست آوردن (۱ – </a:t>
            </a:r>
            <a:r>
              <a:rPr lang="en-US" dirty="0">
                <a:latin typeface="Arial" panose="020B0604020202020204" pitchFamily="34" charset="0"/>
                <a:ea typeface="Times New Roman" panose="02020603050405020304" pitchFamily="18" charset="0"/>
                <a:cs typeface="Arial" panose="020B0604020202020204" pitchFamily="34" charset="0"/>
              </a:rPr>
              <a:t>LQ</a:t>
            </a:r>
            <a:r>
              <a:rPr lang="fa-IR" dirty="0">
                <a:latin typeface="Calibri" panose="020F0502020204030204" pitchFamily="34" charset="0"/>
                <a:ea typeface="Times New Roman" panose="02020603050405020304" pitchFamily="18" charset="0"/>
              </a:rPr>
              <a:t>) و ضرب آن در اشتغال کل بخش </a:t>
            </a:r>
            <a:r>
              <a:rPr lang="en-US" dirty="0" err="1">
                <a:latin typeface="Arial" panose="020B0604020202020204" pitchFamily="34" charset="0"/>
                <a:ea typeface="Times New Roman" panose="02020603050405020304" pitchFamily="18" charset="0"/>
                <a:cs typeface="Arial" panose="020B0604020202020204" pitchFamily="34" charset="0"/>
              </a:rPr>
              <a:t>i</a:t>
            </a:r>
            <a:r>
              <a:rPr lang="fa-IR" dirty="0">
                <a:latin typeface="Calibri" panose="020F0502020204030204" pitchFamily="34" charset="0"/>
                <a:ea typeface="Times New Roman" panose="02020603050405020304" pitchFamily="18" charset="0"/>
              </a:rPr>
              <a:t> می توان میزان اشتغال پایه را تعیین کرد.</a:t>
            </a:r>
            <a:endParaRPr lang="en-US" dirty="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fa-IR" dirty="0">
                <a:latin typeface="Calibri" panose="020F0502020204030204" pitchFamily="34" charset="0"/>
                <a:ea typeface="Times New Roman" panose="02020603050405020304" pitchFamily="18" charset="0"/>
              </a:rPr>
              <a:t>اگر  ۱</a:t>
            </a:r>
            <a:r>
              <a:rPr lang="en-US" dirty="0">
                <a:latin typeface="Arial" panose="020B0604020202020204" pitchFamily="34" charset="0"/>
                <a:ea typeface="Times New Roman" panose="02020603050405020304" pitchFamily="18" charset="0"/>
                <a:cs typeface="Arial" panose="020B0604020202020204" pitchFamily="34" charset="0"/>
              </a:rPr>
              <a:t>= LQ </a:t>
            </a:r>
            <a:r>
              <a:rPr lang="fa-IR" dirty="0">
                <a:latin typeface="Arial" panose="020B0604020202020204" pitchFamily="34" charset="0"/>
                <a:ea typeface="Times New Roman" panose="02020603050405020304" pitchFamily="18" charset="0"/>
              </a:rPr>
              <a:t>باشد، منطقه خود کفاست</a:t>
            </a:r>
            <a:r>
              <a:rPr lang="en-US" dirty="0">
                <a:latin typeface="Arial" panose="020B0604020202020204" pitchFamily="34" charset="0"/>
                <a:ea typeface="Times New Roman" panose="02020603050405020304" pitchFamily="18" charset="0"/>
                <a:cs typeface="Arial" panose="020B0604020202020204" pitchFamily="34" charset="0"/>
              </a:rPr>
              <a:t>.</a:t>
            </a:r>
            <a:endParaRPr lang="en-US" dirty="0">
              <a:latin typeface="Calibri" panose="020F0502020204030204" pitchFamily="34" charset="0"/>
              <a:ea typeface="Times New Roman" panose="02020603050405020304" pitchFamily="18" charset="0"/>
              <a:cs typeface="Arial" panose="020B0604020202020204" pitchFamily="34"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fa-IR" dirty="0">
                <a:latin typeface="Calibri" panose="020F0502020204030204" pitchFamily="34" charset="0"/>
                <a:ea typeface="Times New Roman" panose="02020603050405020304" pitchFamily="18" charset="0"/>
              </a:rPr>
              <a:t>اگر ۱</a:t>
            </a:r>
            <a:r>
              <a:rPr lang="en-US" dirty="0">
                <a:latin typeface="Arial" panose="020B0604020202020204" pitchFamily="34" charset="0"/>
                <a:ea typeface="Times New Roman" panose="02020603050405020304" pitchFamily="18" charset="0"/>
                <a:cs typeface="Arial" panose="020B0604020202020204" pitchFamily="34" charset="0"/>
              </a:rPr>
              <a:t>&lt; LQ</a:t>
            </a:r>
            <a:r>
              <a:rPr lang="fa-IR" dirty="0">
                <a:latin typeface="Arial" panose="020B0604020202020204" pitchFamily="34" charset="0"/>
                <a:ea typeface="Times New Roman" panose="02020603050405020304" pitchFamily="18" charset="0"/>
              </a:rPr>
              <a:t>باشد، منطقه صادر کننده کالا و خدمات است و مقدار این فعالیت اقتصاد پایه ای را نشان می دارد</a:t>
            </a:r>
            <a:r>
              <a:rPr lang="en-US" dirty="0">
                <a:latin typeface="Arial" panose="020B0604020202020204" pitchFamily="34" charset="0"/>
                <a:ea typeface="Times New Roman" panose="02020603050405020304" pitchFamily="18" charset="0"/>
                <a:cs typeface="Arial" panose="020B0604020202020204" pitchFamily="34" charset="0"/>
              </a:rPr>
              <a:t>.</a:t>
            </a:r>
            <a:endParaRPr lang="en-US" dirty="0">
              <a:latin typeface="Calibri" panose="020F0502020204030204" pitchFamily="34" charset="0"/>
              <a:ea typeface="Times New Roman" panose="02020603050405020304" pitchFamily="18" charset="0"/>
              <a:cs typeface="Arial" panose="020B0604020202020204" pitchFamily="34" charset="0"/>
            </a:endParaRPr>
          </a:p>
          <a:p>
            <a:r>
              <a:rPr lang="fa-IR" dirty="0">
                <a:ea typeface="Times New Roman" panose="02020603050405020304" pitchFamily="18" charset="0"/>
              </a:rPr>
              <a:t>اگر ۱</a:t>
            </a:r>
            <a:r>
              <a:rPr lang="en-US" dirty="0">
                <a:latin typeface="Arial" panose="020B0604020202020204" pitchFamily="34" charset="0"/>
                <a:ea typeface="Times New Roman" panose="02020603050405020304" pitchFamily="18" charset="0"/>
              </a:rPr>
              <a:t>&gt; LQ </a:t>
            </a:r>
            <a:r>
              <a:rPr lang="fa-IR" dirty="0">
                <a:latin typeface="Arial" panose="020B0604020202020204" pitchFamily="34" charset="0"/>
                <a:ea typeface="Times New Roman" panose="02020603050405020304" pitchFamily="18" charset="0"/>
              </a:rPr>
              <a:t>باشد، منطقه وارد کننده کالا است و مقادیر این فعالیت اقتصاد غیر پایه ای را نشان می دهد</a:t>
            </a:r>
            <a:endParaRPr lang="en-US" dirty="0"/>
          </a:p>
        </p:txBody>
      </p:sp>
    </p:spTree>
    <p:extLst>
      <p:ext uri="{BB962C8B-B14F-4D97-AF65-F5344CB8AC3E}">
        <p14:creationId xmlns:p14="http://schemas.microsoft.com/office/powerpoint/2010/main" val="8721736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روش حداقل نیاز</a:t>
            </a:r>
            <a:endParaRPr lang="en-US" dirty="0"/>
          </a:p>
        </p:txBody>
      </p:sp>
      <p:sp>
        <p:nvSpPr>
          <p:cNvPr id="3" name="Content Placeholder 2"/>
          <p:cNvSpPr>
            <a:spLocks noGrp="1"/>
          </p:cNvSpPr>
          <p:nvPr>
            <p:ph idx="1"/>
          </p:nvPr>
        </p:nvSpPr>
        <p:spPr>
          <a:xfrm>
            <a:off x="1482758" y="2284322"/>
            <a:ext cx="8825659" cy="4030213"/>
          </a:xfrm>
        </p:spPr>
        <p:txBody>
          <a:bodyPr/>
          <a:lstStyle/>
          <a:p>
            <a:pPr algn="r" rtl="1">
              <a:lnSpc>
                <a:spcPct val="115000"/>
              </a:lnSpc>
              <a:spcAft>
                <a:spcPts val="1000"/>
              </a:spcAft>
            </a:pPr>
            <a:r>
              <a:rPr lang="fa-IR" dirty="0">
                <a:latin typeface="Calibri" panose="020F0502020204030204" pitchFamily="34" charset="0"/>
                <a:ea typeface="Times New Roman" panose="02020603050405020304" pitchFamily="18" charset="0"/>
              </a:rPr>
              <a:t>  ۳- روش حداقل نیاز :</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r" rtl="1">
              <a:lnSpc>
                <a:spcPct val="115000"/>
              </a:lnSpc>
              <a:spcAft>
                <a:spcPts val="1000"/>
              </a:spcAft>
            </a:pPr>
            <a:r>
              <a:rPr lang="fa-IR" dirty="0">
                <a:latin typeface="Calibri" panose="020F0502020204030204" pitchFamily="34" charset="0"/>
                <a:ea typeface="Times New Roman" panose="02020603050405020304" pitchFamily="18" charset="0"/>
              </a:rPr>
              <a:t>در این شیوه با استفاده از روش رگرسیون و … می توان حداقل نیازهایی که بخش های اقتصادی خود منطقه به آن نیاز دارند را محاسبه کرد و به عنوان فعالیت های غیر پایه در نظر گرفت و سپس با کم کردن آن از اشتغال کل منطقه تعداد شاغلین بخش پایه را محاسبه </a:t>
            </a:r>
            <a:r>
              <a:rPr lang="fa-IR" dirty="0" smtClean="0">
                <a:latin typeface="Calibri" panose="020F0502020204030204" pitchFamily="34" charset="0"/>
                <a:ea typeface="Times New Roman" panose="02020603050405020304" pitchFamily="18" charset="0"/>
              </a:rPr>
              <a:t>کرد</a:t>
            </a:r>
            <a:r>
              <a:rPr lang="fa-IR" sz="1600" dirty="0" smtClean="0">
                <a:latin typeface="Calibri" panose="020F0502020204030204" pitchFamily="34" charset="0"/>
                <a:ea typeface="Times New Roman" panose="02020603050405020304" pitchFamily="18" charset="0"/>
                <a:cs typeface="Arial" panose="020B0604020202020204" pitchFamily="34" charset="0"/>
              </a:rPr>
              <a:t> </a:t>
            </a:r>
            <a:r>
              <a:rPr lang="fa-IR" dirty="0" smtClean="0">
                <a:ea typeface="Times New Roman" panose="02020603050405020304" pitchFamily="18" charset="0"/>
              </a:rPr>
              <a:t>روابط </a:t>
            </a:r>
            <a:r>
              <a:rPr lang="fa-IR" dirty="0">
                <a:ea typeface="Times New Roman" panose="02020603050405020304" pitchFamily="18" charset="0"/>
              </a:rPr>
              <a:t>مورد استفاده در این مدل به شرح زیر می </a:t>
            </a:r>
            <a:r>
              <a:rPr lang="fa-IR" dirty="0" smtClean="0">
                <a:ea typeface="Times New Roman" panose="02020603050405020304" pitchFamily="18" charset="0"/>
              </a:rPr>
              <a:t>باشد </a:t>
            </a:r>
            <a:endParaRPr lang="en-US" dirty="0"/>
          </a:p>
        </p:txBody>
      </p:sp>
      <p:pic>
        <p:nvPicPr>
          <p:cNvPr id="4" name="Picture 3" descr="Lowery-Model2">
            <a:hlinkClick r:id="rId2"/>
          </p:cNvPr>
          <p:cNvPicPr/>
          <p:nvPr/>
        </p:nvPicPr>
        <p:blipFill>
          <a:blip r:embed="rId3"/>
          <a:srcRect/>
          <a:stretch>
            <a:fillRect/>
          </a:stretch>
        </p:blipFill>
        <p:spPr bwMode="auto">
          <a:xfrm>
            <a:off x="2337758" y="4046220"/>
            <a:ext cx="5716582" cy="2449471"/>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4942509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مثال:</a:t>
            </a:r>
            <a:endParaRPr lang="en-US" dirty="0"/>
          </a:p>
        </p:txBody>
      </p:sp>
      <p:sp>
        <p:nvSpPr>
          <p:cNvPr id="3" name="Content Placeholder 2"/>
          <p:cNvSpPr>
            <a:spLocks noGrp="1"/>
          </p:cNvSpPr>
          <p:nvPr>
            <p:ph idx="1"/>
          </p:nvPr>
        </p:nvSpPr>
        <p:spPr>
          <a:xfrm>
            <a:off x="1154954" y="2603500"/>
            <a:ext cx="8825659" cy="3995420"/>
          </a:xfrm>
        </p:spPr>
        <p:txBody>
          <a:bodyPr/>
          <a:lstStyle/>
          <a:p>
            <a:pPr algn="just" rtl="1">
              <a:lnSpc>
                <a:spcPct val="115000"/>
              </a:lnSpc>
              <a:spcAft>
                <a:spcPts val="1000"/>
              </a:spcAft>
            </a:pPr>
            <a:r>
              <a:rPr lang="fa-IR" dirty="0">
                <a:latin typeface="Calibri" panose="020F0502020204030204" pitchFamily="34" charset="0"/>
                <a:ea typeface="Times New Roman" panose="02020603050405020304" pitchFamily="18" charset="0"/>
              </a:rPr>
              <a:t>مثال ) تعیین نقش اقتصادی شهرستان شیراز و پیش بینی میزان اشتغال</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 بر اساس آمار سال ۱۳۸۵ جدول زیر را تشکیل می دهیم. مقدار </a:t>
            </a:r>
            <a:r>
              <a:rPr lang="en-US" dirty="0">
                <a:latin typeface="Arial" panose="020B0604020202020204" pitchFamily="34" charset="0"/>
                <a:ea typeface="Times New Roman" panose="02020603050405020304" pitchFamily="18" charset="0"/>
                <a:cs typeface="Arial" panose="020B0604020202020204" pitchFamily="34" charset="0"/>
              </a:rPr>
              <a:t>LQ</a:t>
            </a:r>
            <a:r>
              <a:rPr lang="fa-IR" dirty="0">
                <a:latin typeface="Calibri" panose="020F0502020204030204" pitchFamily="34" charset="0"/>
                <a:ea typeface="Times New Roman" panose="02020603050405020304" pitchFamily="18" charset="0"/>
              </a:rPr>
              <a:t> را برای هر یک از بخش های اقتصادی بدست می آوریم. همان طور که مشاهده می شود. با مقایسه شهرستان شیراز با استان </a:t>
            </a:r>
            <a:r>
              <a:rPr lang="fa-IR" u="sng" dirty="0">
                <a:solidFill>
                  <a:srgbClr val="0000FF"/>
                </a:solidFill>
                <a:latin typeface="Calibri" panose="020F0502020204030204" pitchFamily="34" charset="0"/>
                <a:ea typeface="Times New Roman" panose="02020603050405020304" pitchFamily="18" charset="0"/>
                <a:hlinkClick r:id="rId2" tooltip="فارس"/>
              </a:rPr>
              <a:t>فارس</a:t>
            </a:r>
            <a:r>
              <a:rPr lang="fa-IR" dirty="0">
                <a:latin typeface="Calibri" panose="020F0502020204030204" pitchFamily="34" charset="0"/>
                <a:ea typeface="Times New Roman" panose="02020603050405020304" pitchFamily="18" charset="0"/>
              </a:rPr>
              <a:t> تنها بخش صنعت به عنوان فعالیت پایه ای شناخته می شود. اما در مقایسه شهرستان شیراز با آمار کل کشور علاوه بر بخش صنعت، بخش خدمات نیز جزء فعالیت های پایه ای است. (در بخش های ذکر شده، صادر کننده کالا و خدمات است.)</a:t>
            </a:r>
            <a:endParaRPr lang="en-US" sz="1600" dirty="0">
              <a:latin typeface="Calibri" panose="020F0502020204030204" pitchFamily="34" charset="0"/>
              <a:ea typeface="Times New Roman" panose="02020603050405020304" pitchFamily="18" charset="0"/>
              <a:cs typeface="Arial" panose="020B0604020202020204" pitchFamily="34" charset="0"/>
            </a:endParaRPr>
          </a:p>
          <a:p>
            <a:endParaRPr lang="en-US" dirty="0"/>
          </a:p>
        </p:txBody>
      </p:sp>
    </p:spTree>
    <p:extLst>
      <p:ext uri="{BB962C8B-B14F-4D97-AF65-F5344CB8AC3E}">
        <p14:creationId xmlns:p14="http://schemas.microsoft.com/office/powerpoint/2010/main" val="3388638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Lowery-Model3">
            <a:hlinkClick r:id="rId2"/>
          </p:cNvPr>
          <p:cNvPicPr>
            <a:picLocks noGrp="1"/>
          </p:cNvPicPr>
          <p:nvPr>
            <p:ph idx="1"/>
          </p:nvPr>
        </p:nvPicPr>
        <p:blipFill>
          <a:blip r:embed="rId3"/>
          <a:srcRect/>
          <a:stretch>
            <a:fillRect/>
          </a:stretch>
        </p:blipFill>
        <p:spPr bwMode="auto">
          <a:xfrm>
            <a:off x="1828800" y="2461260"/>
            <a:ext cx="7559040" cy="3573780"/>
          </a:xfrm>
          <a:prstGeom prst="rect">
            <a:avLst/>
          </a:prstGeom>
          <a:ln w="88900" cap="sq" cmpd="thickThin">
            <a:solidFill>
              <a:srgbClr val="000000"/>
            </a:solidFill>
            <a:prstDash val="solid"/>
            <a:miter lim="800000"/>
          </a:ln>
          <a:effectLst>
            <a:innerShdw blurRad="76200">
              <a:srgbClr val="000000"/>
            </a:innerShdw>
          </a:effectLst>
        </p:spPr>
      </p:pic>
      <p:pic>
        <p:nvPicPr>
          <p:cNvPr id="6" name="Picture 5"/>
          <p:cNvPicPr>
            <a:picLocks noChangeAspect="1"/>
          </p:cNvPicPr>
          <p:nvPr/>
        </p:nvPicPr>
        <p:blipFill>
          <a:blip r:embed="rId4"/>
          <a:stretch>
            <a:fillRect/>
          </a:stretch>
        </p:blipFill>
        <p:spPr>
          <a:xfrm>
            <a:off x="2711392" y="624840"/>
            <a:ext cx="6219248" cy="14020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63557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63980" y="2534920"/>
            <a:ext cx="9531033" cy="3637280"/>
          </a:xfrm>
        </p:spPr>
        <p:txBody>
          <a:bodyPr/>
          <a:lstStyle/>
          <a:p>
            <a:pPr algn="just" rtl="1">
              <a:lnSpc>
                <a:spcPct val="115000"/>
              </a:lnSpc>
              <a:spcAft>
                <a:spcPts val="1000"/>
              </a:spcAft>
            </a:pPr>
            <a:r>
              <a:rPr lang="fa-IR" dirty="0">
                <a:latin typeface="Calibri" panose="020F0502020204030204" pitchFamily="34" charset="0"/>
                <a:ea typeface="Times New Roman" panose="02020603050405020304" pitchFamily="18" charset="0"/>
              </a:rPr>
              <a:t>تعیین نسبت اقتصاد پایه و ضریب پایه اقتصادی</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نسبت اقتصاد پایه نشان می دهد که افزایش یا کاهش یک شغل در بخش اشتغال پایه منطقه مورد مطالعه تا چه حد بر اشتغال غیر پایه آن منطقه تاثیر می گذارد. به عبارت دیگر </a:t>
            </a:r>
            <a:r>
              <a:rPr lang="fa-IR" dirty="0" smtClean="0">
                <a:latin typeface="Calibri" panose="020F0502020204030204" pitchFamily="34" charset="0"/>
                <a:ea typeface="Times New Roman" panose="02020603050405020304" pitchFamily="18" charset="0"/>
              </a:rPr>
              <a:t>:</a:t>
            </a:r>
            <a:endParaRPr lang="en-US" sz="1600" dirty="0" smtClean="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نسبت اقتصاد پایه = اشتغال غیر پایه تقسیم بر اشتغال </a:t>
            </a:r>
            <a:r>
              <a:rPr lang="fa-IR" dirty="0" smtClean="0">
                <a:latin typeface="Calibri" panose="020F0502020204030204" pitchFamily="34" charset="0"/>
                <a:ea typeface="Times New Roman" panose="02020603050405020304" pitchFamily="18" charset="0"/>
              </a:rPr>
              <a:t>پایه</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ضریب پایه اقتصادی (ضریب تکاثر)؛ روابط بین عوامل اقتصاد پایه و غیر پایه در منطقه و نیز توان جذب جمعیت در اثر این فعالیت ها را مشخص می کند، به عبارت دیگر :</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1000"/>
              </a:spcAft>
            </a:pPr>
            <a:r>
              <a:rPr lang="fa-IR" dirty="0">
                <a:latin typeface="Calibri" panose="020F0502020204030204" pitchFamily="34" charset="0"/>
                <a:ea typeface="Times New Roman" panose="02020603050405020304" pitchFamily="18" charset="0"/>
              </a:rPr>
              <a:t>ضریب پایه اقتصادی  =  کل شاغلین تقسیم بر شاغلین پایه</a:t>
            </a:r>
            <a:endParaRPr lang="en-US" sz="1600" dirty="0">
              <a:latin typeface="Calibri" panose="020F0502020204030204" pitchFamily="34" charset="0"/>
              <a:ea typeface="Times New Roman" panose="02020603050405020304" pitchFamily="18" charset="0"/>
              <a:cs typeface="Arial" panose="020B0604020202020204" pitchFamily="34" charset="0"/>
            </a:endParaRPr>
          </a:p>
          <a:p>
            <a:pPr algn="r"/>
            <a:endParaRPr lang="en-US" dirty="0"/>
          </a:p>
        </p:txBody>
      </p:sp>
    </p:spTree>
    <p:extLst>
      <p:ext uri="{BB962C8B-B14F-4D97-AF65-F5344CB8AC3E}">
        <p14:creationId xmlns:p14="http://schemas.microsoft.com/office/powerpoint/2010/main" val="536417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lnSpc>
                <a:spcPct val="115000"/>
              </a:lnSpc>
              <a:spcAft>
                <a:spcPts val="1000"/>
              </a:spcAft>
            </a:pPr>
            <a:r>
              <a:rPr lang="fa-IR" dirty="0">
                <a:latin typeface="Calibri" panose="020F0502020204030204" pitchFamily="34" charset="0"/>
                <a:ea typeface="Times New Roman" panose="02020603050405020304" pitchFamily="18" charset="0"/>
              </a:rPr>
              <a:t>که نشان می دهد افزایش یا کاهش اشتغال پایه یک منطقه تا چه حد بر روی کل اشتغال آن منطقه تاثیر می گذارد. زیرا معمولاً با افزایش فعالیت های پایه در یک منطقه، جریان درآمد منطقه افزایش می یابد که این افزایش موجب ازدیاد تقاضا برای کالا و خدمات در درون آن شده و نتیجتاً افزایش فعالیت های غیر پایه ای در منطقه را موجب می شود. برعکس با کاهش فعالیت های پایه ای درآمد منطقه نیز کم شده و میزان تقاضا برای فعالیت های غیر پایه نقصان می یابد. بدین ترتیب فعالیت های پایه ای محرک اصلی در هر تغییری به حساب می آیند و روی اقتصاد منطقه تاثیر افزایشی دارند.</a:t>
            </a:r>
            <a:endParaRPr lang="en-US" sz="1600" dirty="0">
              <a:latin typeface="Calibri" panose="020F0502020204030204" pitchFamily="34" charset="0"/>
              <a:ea typeface="Times New Roman" panose="02020603050405020304" pitchFamily="18" charset="0"/>
              <a:cs typeface="Arial" panose="020B0604020202020204" pitchFamily="34" charset="0"/>
            </a:endParaRPr>
          </a:p>
          <a:p>
            <a:endParaRPr lang="en-US" dirty="0"/>
          </a:p>
        </p:txBody>
      </p:sp>
    </p:spTree>
    <p:extLst>
      <p:ext uri="{BB962C8B-B14F-4D97-AF65-F5344CB8AC3E}">
        <p14:creationId xmlns:p14="http://schemas.microsoft.com/office/powerpoint/2010/main" val="31256776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127</TotalTime>
  <Words>509</Words>
  <Application>Microsoft Office PowerPoint</Application>
  <PresentationFormat>Custom</PresentationFormat>
  <Paragraphs>37</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Ion Boardroom</vt:lpstr>
      <vt:lpstr>بنام خدا</vt:lpstr>
      <vt:lpstr>فعالیت های اقتصادی</vt:lpstr>
      <vt:lpstr>مدل اقتصاد پایه</vt:lpstr>
      <vt:lpstr>فعالیتهای پایه وفعالیتهای غیرپایه </vt:lpstr>
      <vt:lpstr>ضریب پایه اقتصاد</vt:lpstr>
      <vt:lpstr>PowerPoint Presentation</vt:lpstr>
      <vt:lpstr>PowerPoint Presentation</vt:lpstr>
      <vt:lpstr>PowerPoint Presentation</vt:lpstr>
      <vt:lpstr>روش حداقل نیاز</vt:lpstr>
      <vt:lpstr>مثال:</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استاد راهنما:دکتر فرشته احمدی</dc:title>
  <dc:creator>red pc</dc:creator>
  <cp:lastModifiedBy>Windows User</cp:lastModifiedBy>
  <cp:revision>14</cp:revision>
  <dcterms:created xsi:type="dcterms:W3CDTF">2016-11-21T07:54:49Z</dcterms:created>
  <dcterms:modified xsi:type="dcterms:W3CDTF">2020-06-22T04:37:28Z</dcterms:modified>
</cp:coreProperties>
</file>