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91" r:id="rId2"/>
    <p:sldId id="290" r:id="rId3"/>
    <p:sldId id="286" r:id="rId4"/>
    <p:sldId id="287" r:id="rId5"/>
    <p:sldId id="288" r:id="rId6"/>
    <p:sldId id="28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434" autoAdjust="0"/>
  </p:normalViewPr>
  <p:slideViewPr>
    <p:cSldViewPr snapToGrid="0">
      <p:cViewPr varScale="1">
        <p:scale>
          <a:sx n="69" d="100"/>
          <a:sy n="69" d="100"/>
        </p:scale>
        <p:origin x="81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7.bin"/><Relationship Id="rId18" Type="http://schemas.openxmlformats.org/officeDocument/2006/relationships/oleObject" Target="../embeddings/oleObject10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.wmf"/><Relationship Id="rId20" Type="http://schemas.openxmlformats.org/officeDocument/2006/relationships/oleObject" Target="../embeddings/oleObject11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6.wmf"/><Relationship Id="rId19" Type="http://schemas.openxmlformats.org/officeDocument/2006/relationships/image" Target="../media/image10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008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41293" y="896166"/>
            <a:ext cx="8591535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6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دوم </a:t>
            </a:r>
            <a:r>
              <a:rPr lang="fa-IR" sz="66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دبیرستان</a:t>
            </a:r>
            <a:endParaRPr lang="fa-IR" sz="66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21969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4349" y="2037504"/>
            <a:ext cx="1150283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انرژی پتانسیل 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انرژی ذخیره شده در جسم را انرژی پتانسیل می گویند.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1- انرژی پتانسیل گرانشی :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انرژی به علت نیروی جاذبه بین جسم و زمین به وجود می آید.وقتی که جسم در ارتفاع باشد.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5994084"/>
              </p:ext>
            </p:extLst>
          </p:nvPr>
        </p:nvGraphicFramePr>
        <p:xfrm>
          <a:off x="785812" y="4345828"/>
          <a:ext cx="1632744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6" name="Equation" r:id="rId3" imgW="558720" imgH="203040" progId="Equation.DSMT4">
                  <p:embed/>
                </p:oleObj>
              </mc:Choice>
              <mc:Fallback>
                <p:oleObj name="Equation" r:id="rId3" imgW="55872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85812" y="4345828"/>
                        <a:ext cx="1632744" cy="593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1826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4349" y="2037504"/>
            <a:ext cx="115028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نکات مهم :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الف) علامت </a:t>
            </a:r>
            <a:r>
              <a:rPr lang="en-US" sz="24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h</a:t>
            </a:r>
            <a:r>
              <a:rPr lang="fa-IR" sz="24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با توجه به سطح مبنایی که انتخاب می کنیم می تواند مثبت یا منفی باشد.انتخاب سطح مبنا کاملا اختیاری است.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ب)اگر جسم بالای سطح مبنا باشد             و اگر پایین سطح مبنا باشد             و چنانچه روی سطح مبنا قرار بگیرد 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u=0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ج)اگر جسم روی سطح افقی جا به جا شود                                             اگر به اندازه ی           به سطح زمین نزدیک شود                                         (چو               )                و اگر به اندازه ی          از سطح زمین دور شود                                                                    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182540"/>
              </p:ext>
            </p:extLst>
          </p:nvPr>
        </p:nvGraphicFramePr>
        <p:xfrm>
          <a:off x="4100513" y="3789363"/>
          <a:ext cx="593725" cy="527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0" name="Equation" r:id="rId3" imgW="228600" imgH="203040" progId="Equation.DSMT4">
                  <p:embed/>
                </p:oleObj>
              </mc:Choice>
              <mc:Fallback>
                <p:oleObj name="Equation" r:id="rId3" imgW="22860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00513" y="3789363"/>
                        <a:ext cx="593725" cy="527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61947"/>
              </p:ext>
            </p:extLst>
          </p:nvPr>
        </p:nvGraphicFramePr>
        <p:xfrm>
          <a:off x="7686677" y="3789363"/>
          <a:ext cx="593725" cy="527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1" name="Equation" r:id="rId5" imgW="228600" imgH="203040" progId="Equation.DSMT4">
                  <p:embed/>
                </p:oleObj>
              </mc:Choice>
              <mc:Fallback>
                <p:oleObj name="Equation" r:id="rId5" imgW="22860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86677" y="3789363"/>
                        <a:ext cx="593725" cy="527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5225747"/>
              </p:ext>
            </p:extLst>
          </p:nvPr>
        </p:nvGraphicFramePr>
        <p:xfrm>
          <a:off x="6515463" y="4878387"/>
          <a:ext cx="1039449" cy="4222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2" name="Equation" r:id="rId7" imgW="406080" imgH="164880" progId="Equation.DSMT4">
                  <p:embed/>
                </p:oleObj>
              </mc:Choice>
              <mc:Fallback>
                <p:oleObj name="Equation" r:id="rId7" imgW="4060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515463" y="4878387"/>
                        <a:ext cx="1039449" cy="4222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Straight Arrow Connector 6"/>
          <p:cNvCxnSpPr/>
          <p:nvPr/>
        </p:nvCxnSpPr>
        <p:spPr>
          <a:xfrm flipH="1">
            <a:off x="5872163" y="5089525"/>
            <a:ext cx="64330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8219613"/>
              </p:ext>
            </p:extLst>
          </p:nvPr>
        </p:nvGraphicFramePr>
        <p:xfrm>
          <a:off x="4832350" y="4862513"/>
          <a:ext cx="1039813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3" name="Equation" r:id="rId9" imgW="406080" imgH="177480" progId="Equation.DSMT4">
                  <p:embed/>
                </p:oleObj>
              </mc:Choice>
              <mc:Fallback>
                <p:oleObj name="Equation" r:id="rId9" imgW="4060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832350" y="4862513"/>
                        <a:ext cx="1039813" cy="45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6637490"/>
              </p:ext>
            </p:extLst>
          </p:nvPr>
        </p:nvGraphicFramePr>
        <p:xfrm>
          <a:off x="2593975" y="4924425"/>
          <a:ext cx="5842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4" name="Equation" r:id="rId11" imgW="228600" imgH="164880" progId="Equation.DSMT4">
                  <p:embed/>
                </p:oleObj>
              </mc:Choice>
              <mc:Fallback>
                <p:oleObj name="Equation" r:id="rId11" imgW="22860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593975" y="4924425"/>
                        <a:ext cx="584200" cy="422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3382204"/>
              </p:ext>
            </p:extLst>
          </p:nvPr>
        </p:nvGraphicFramePr>
        <p:xfrm>
          <a:off x="8280402" y="5464158"/>
          <a:ext cx="2144712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5" name="Equation" r:id="rId13" imgW="838080" imgH="203040" progId="Equation.DSMT4">
                  <p:embed/>
                </p:oleObj>
              </mc:Choice>
              <mc:Fallback>
                <p:oleObj name="Equation" r:id="rId13" imgW="838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8280402" y="5464158"/>
                        <a:ext cx="2144712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3480861"/>
              </p:ext>
            </p:extLst>
          </p:nvPr>
        </p:nvGraphicFramePr>
        <p:xfrm>
          <a:off x="6630988" y="5419725"/>
          <a:ext cx="811212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6" name="Equation" r:id="rId15" imgW="317160" imgH="203040" progId="Equation.DSMT4">
                  <p:embed/>
                </p:oleObj>
              </mc:Choice>
              <mc:Fallback>
                <p:oleObj name="Equation" r:id="rId15" imgW="3171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630988" y="5419725"/>
                        <a:ext cx="811212" cy="519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Straight Arrow Connector 12"/>
          <p:cNvCxnSpPr/>
          <p:nvPr/>
        </p:nvCxnSpPr>
        <p:spPr>
          <a:xfrm flipH="1">
            <a:off x="5752241" y="5707783"/>
            <a:ext cx="64330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1789454"/>
              </p:ext>
            </p:extLst>
          </p:nvPr>
        </p:nvGraphicFramePr>
        <p:xfrm>
          <a:off x="3280569" y="5462704"/>
          <a:ext cx="5842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7" name="Equation" r:id="rId17" imgW="228600" imgH="164880" progId="Equation.DSMT4">
                  <p:embed/>
                </p:oleObj>
              </mc:Choice>
              <mc:Fallback>
                <p:oleObj name="Equation" r:id="rId17" imgW="22860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280569" y="5462704"/>
                        <a:ext cx="584200" cy="422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3501719"/>
              </p:ext>
            </p:extLst>
          </p:nvPr>
        </p:nvGraphicFramePr>
        <p:xfrm>
          <a:off x="10865316" y="5984858"/>
          <a:ext cx="811212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8" name="Equation" r:id="rId18" imgW="317160" imgH="203040" progId="Equation.DSMT4">
                  <p:embed/>
                </p:oleObj>
              </mc:Choice>
              <mc:Fallback>
                <p:oleObj name="Equation" r:id="rId18" imgW="3171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0865316" y="5984858"/>
                        <a:ext cx="811212" cy="519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" name="Straight Arrow Connector 15"/>
          <p:cNvCxnSpPr/>
          <p:nvPr/>
        </p:nvCxnSpPr>
        <p:spPr>
          <a:xfrm flipH="1">
            <a:off x="10103464" y="6244414"/>
            <a:ext cx="64330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9146941"/>
              </p:ext>
            </p:extLst>
          </p:nvPr>
        </p:nvGraphicFramePr>
        <p:xfrm>
          <a:off x="7779388" y="5973432"/>
          <a:ext cx="2144712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19" name="Equation" r:id="rId20" imgW="838080" imgH="203040" progId="Equation.DSMT4">
                  <p:embed/>
                </p:oleObj>
              </mc:Choice>
              <mc:Fallback>
                <p:oleObj name="Equation" r:id="rId20" imgW="838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779388" y="5973432"/>
                        <a:ext cx="2144712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9128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4349" y="2037504"/>
            <a:ext cx="1150283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قضیه کار و انرژی پتانسیل :تغییرات انرژی پتانسیل گرانشی یک جسم قرینه کار نیروی وزن است.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8613857"/>
              </p:ext>
            </p:extLst>
          </p:nvPr>
        </p:nvGraphicFramePr>
        <p:xfrm>
          <a:off x="838201" y="2727384"/>
          <a:ext cx="1969410" cy="656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5" name="Equation" r:id="rId3" imgW="723600" imgH="241200" progId="Equation.DSMT4">
                  <p:embed/>
                </p:oleObj>
              </mc:Choice>
              <mc:Fallback>
                <p:oleObj name="Equation" r:id="rId3" imgW="7236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8201" y="2727384"/>
                        <a:ext cx="1969410" cy="6564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514349" y="3570800"/>
            <a:ext cx="115028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یا به عبارتی کار نیروی گرانشی برابر منفی تغییرات انرژی پتانسیل است.تغییر انرژی پتانسیل گرانشی یک جسم مستقل از مسیر حرکت است و تنها جا به چایی بسته در راستای قائم بستگی دارد.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صورتی که جسمی به جرم </a:t>
            </a:r>
            <a:r>
              <a:rPr lang="en-US" sz="24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m</a:t>
            </a:r>
            <a:r>
              <a:rPr lang="fa-IR" sz="24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توسط یک نیروی خارجی (مثل جرثقیل)به آرامی و با سرعت ثابت (             )  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به اندازه      در راستای قائم جابه جا شود کار انجام شده توسط نیروی خارجی برابر تغییر انرژی پتانسیل گرانشی جسم است .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7542458"/>
              </p:ext>
            </p:extLst>
          </p:nvPr>
        </p:nvGraphicFramePr>
        <p:xfrm>
          <a:off x="1101661" y="4887514"/>
          <a:ext cx="676275" cy="2288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6" name="Equation" r:id="rId5" imgW="825480" imgH="279360" progId="Equation.DSMT4">
                  <p:embed/>
                </p:oleObj>
              </mc:Choice>
              <mc:Fallback>
                <p:oleObj name="Equation" r:id="rId5" imgW="8254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01661" y="4887514"/>
                        <a:ext cx="676275" cy="2288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0876033"/>
              </p:ext>
            </p:extLst>
          </p:nvPr>
        </p:nvGraphicFramePr>
        <p:xfrm>
          <a:off x="10744200" y="5423044"/>
          <a:ext cx="371475" cy="236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7" name="Equation" r:id="rId7" imgW="558720" imgH="355320" progId="Equation.DSMT4">
                  <p:embed/>
                </p:oleObj>
              </mc:Choice>
              <mc:Fallback>
                <p:oleObj name="Equation" r:id="rId7" imgW="55872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744200" y="5423044"/>
                        <a:ext cx="371475" cy="2363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1980320"/>
              </p:ext>
            </p:extLst>
          </p:nvPr>
        </p:nvGraphicFramePr>
        <p:xfrm>
          <a:off x="2300288" y="6200775"/>
          <a:ext cx="2595623" cy="4192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8" name="Equation" r:id="rId9" imgW="3301920" imgH="533160" progId="Equation.DSMT4">
                  <p:embed/>
                </p:oleObj>
              </mc:Choice>
              <mc:Fallback>
                <p:oleObj name="Equation" r:id="rId9" imgW="330192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300288" y="6200775"/>
                        <a:ext cx="2595623" cy="4192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5683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13489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1357</TotalTime>
  <Words>219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170</cp:revision>
  <dcterms:created xsi:type="dcterms:W3CDTF">2015-07-06T05:06:21Z</dcterms:created>
  <dcterms:modified xsi:type="dcterms:W3CDTF">2018-04-24T11:56:42Z</dcterms:modified>
</cp:coreProperties>
</file>