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86" r:id="rId14"/>
    <p:sldId id="293" r:id="rId15"/>
    <p:sldId id="287" r:id="rId16"/>
    <p:sldId id="288" r:id="rId17"/>
    <p:sldId id="268" r:id="rId18"/>
    <p:sldId id="289" r:id="rId19"/>
    <p:sldId id="269" r:id="rId20"/>
    <p:sldId id="270" r:id="rId21"/>
    <p:sldId id="271" r:id="rId22"/>
    <p:sldId id="290" r:id="rId23"/>
    <p:sldId id="272" r:id="rId24"/>
    <p:sldId id="273" r:id="rId25"/>
    <p:sldId id="274" r:id="rId26"/>
    <p:sldId id="291" r:id="rId27"/>
    <p:sldId id="275" r:id="rId28"/>
    <p:sldId id="276" r:id="rId29"/>
    <p:sldId id="277" r:id="rId30"/>
    <p:sldId id="278" r:id="rId31"/>
    <p:sldId id="279" r:id="rId32"/>
    <p:sldId id="280" r:id="rId33"/>
    <p:sldId id="281" r:id="rId34"/>
    <p:sldId id="282" r:id="rId35"/>
    <p:sldId id="283" r:id="rId36"/>
    <p:sldId id="284" r:id="rId37"/>
    <p:sldId id="285" r:id="rId38"/>
    <p:sldId id="303" r:id="rId39"/>
    <p:sldId id="304" r:id="rId40"/>
    <p:sldId id="305" r:id="rId41"/>
    <p:sldId id="306" r:id="rId42"/>
    <p:sldId id="307" r:id="rId43"/>
    <p:sldId id="308" r:id="rId44"/>
    <p:sldId id="309" r:id="rId45"/>
    <p:sldId id="310" r:id="rId46"/>
    <p:sldId id="311" r:id="rId47"/>
    <p:sldId id="292" r:id="rId48"/>
    <p:sldId id="294" r:id="rId49"/>
    <p:sldId id="295" r:id="rId50"/>
    <p:sldId id="296" r:id="rId51"/>
    <p:sldId id="297" r:id="rId52"/>
    <p:sldId id="298" r:id="rId53"/>
    <p:sldId id="299" r:id="rId54"/>
    <p:sldId id="313" r:id="rId55"/>
    <p:sldId id="300" r:id="rId56"/>
    <p:sldId id="301" r:id="rId57"/>
    <p:sldId id="312" r:id="rId58"/>
    <p:sldId id="302" r:id="rId5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Overlay-TitleSlide.png"/>
          <p:cNvPicPr>
            <a:picLocks noChangeAspect="1"/>
          </p:cNvPicPr>
          <p:nvPr/>
        </p:nvPicPr>
        <p:blipFill>
          <a:blip r:embed="rId2"/>
          <a:stretch>
            <a:fillRect/>
          </a:stretch>
        </p:blipFill>
        <p:spPr>
          <a:xfrm>
            <a:off x="158367" y="187452"/>
            <a:ext cx="8827266" cy="6483096"/>
          </a:xfrm>
          <a:prstGeom prst="rect">
            <a:avLst/>
          </a:prstGeom>
        </p:spPr>
      </p:pic>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a:p>
        </p:txBody>
      </p:sp>
      <p:sp>
        <p:nvSpPr>
          <p:cNvPr id="2" name="Title 1"/>
          <p:cNvSpPr>
            <a:spLocks noGrp="1"/>
          </p:cNvSpPr>
          <p:nvPr>
            <p:ph type="ctrTitle"/>
          </p:nvPr>
        </p:nvSpPr>
        <p:spPr>
          <a:xfrm>
            <a:off x="1600200" y="2492375"/>
            <a:ext cx="6762749" cy="1470025"/>
          </a:xfrm>
        </p:spPr>
        <p:txBody>
          <a:bodyPr/>
          <a:lstStyle>
            <a:lvl1pPr algn="r">
              <a:defRPr sz="4400"/>
            </a:lvl1pPr>
          </a:lstStyle>
          <a:p>
            <a:r>
              <a:rPr lang="en-US" smtClean="0"/>
              <a:t>Click to edit Master title style</a:t>
            </a:r>
            <a:endParaRPr/>
          </a:p>
        </p:txBody>
      </p:sp>
      <p:sp>
        <p:nvSpPr>
          <p:cNvPr id="3" name="Subtitle 2"/>
          <p:cNvSpPr>
            <a:spLocks noGrp="1"/>
          </p:cNvSpPr>
          <p:nvPr>
            <p:ph type="subTitle" idx="1"/>
          </p:nvPr>
        </p:nvSpPr>
        <p:spPr>
          <a:xfrm>
            <a:off x="1600201" y="3966882"/>
            <a:ext cx="6762749" cy="1752600"/>
          </a:xfrm>
        </p:spPr>
        <p:txBody>
          <a:bodyPr>
            <a:normAutofit/>
          </a:bodyPr>
          <a:lstStyle>
            <a:lvl1pPr marL="0" indent="0" algn="r">
              <a:spcBef>
                <a:spcPts val="600"/>
              </a:spcBef>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dirty="0"/>
          </a:p>
        </p:txBody>
      </p:sp>
      <p:sp>
        <p:nvSpPr>
          <p:cNvPr id="4" name="Date Placeholder 3"/>
          <p:cNvSpPr>
            <a:spLocks noGrp="1"/>
          </p:cNvSpPr>
          <p:nvPr>
            <p:ph type="dt" sz="half" idx="10"/>
          </p:nvPr>
        </p:nvSpPr>
        <p:spPr/>
        <p:txBody>
          <a:bodyPr/>
          <a:lstStyle/>
          <a:p>
            <a:fld id="{D140825E-4A15-4D39-8176-1F07E904CB30}"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descr="Overlay-ContentSlides.png"/>
          <p:cNvPicPr>
            <a:picLocks noChangeAspect="1"/>
          </p:cNvPicPr>
          <p:nvPr/>
        </p:nvPicPr>
        <p:blipFill>
          <a:blip r:embed="rId2"/>
          <a:stretch>
            <a:fillRect/>
          </a:stretch>
        </p:blipFill>
        <p:spPr>
          <a:xfrm>
            <a:off x="150887" y="186645"/>
            <a:ext cx="8827266" cy="6483096"/>
          </a:xfrm>
          <a:prstGeom prst="rect">
            <a:avLst/>
          </a:prstGeom>
        </p:spPr>
      </p:pic>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Date Placeholder 3"/>
          <p:cNvSpPr>
            <a:spLocks noGrp="1"/>
          </p:cNvSpPr>
          <p:nvPr>
            <p:ph type="dt" sz="half" idx="10"/>
          </p:nvPr>
        </p:nvSpPr>
        <p:spPr/>
        <p:txBody>
          <a:bodyPr/>
          <a:lstStyle/>
          <a:p>
            <a:fld id="{D140825E-4A15-4D39-8176-1F07E904CB30}"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descr="Overlay-SectionHeader.png"/>
          <p:cNvPicPr>
            <a:picLocks noChangeAspect="1"/>
          </p:cNvPicPr>
          <p:nvPr/>
        </p:nvPicPr>
        <p:blipFill>
          <a:blip r:embed="rId2"/>
          <a:stretch>
            <a:fillRect/>
          </a:stretch>
        </p:blipFill>
        <p:spPr>
          <a:xfrm>
            <a:off x="158367" y="187452"/>
            <a:ext cx="8827266" cy="6483096"/>
          </a:xfrm>
          <a:prstGeom prst="rect">
            <a:avLst/>
          </a:prstGeom>
        </p:spPr>
      </p:pic>
      <p:sp>
        <p:nvSpPr>
          <p:cNvPr id="2" name="Title 1"/>
          <p:cNvSpPr>
            <a:spLocks noGrp="1"/>
          </p:cNvSpPr>
          <p:nvPr>
            <p:ph type="title"/>
          </p:nvPr>
        </p:nvSpPr>
        <p:spPr>
          <a:xfrm>
            <a:off x="779463" y="2591360"/>
            <a:ext cx="7583487" cy="1362075"/>
          </a:xfrm>
        </p:spPr>
        <p:txBody>
          <a:bodyPr anchor="b" anchorCtr="0">
            <a:noAutofit/>
          </a:bodyPr>
          <a:lstStyle>
            <a:lvl1pPr algn="l">
              <a:defRPr sz="4400" b="1" cap="none" baseline="0">
                <a:solidFill>
                  <a:schemeClr val="bg1"/>
                </a:solidFill>
              </a:defRPr>
            </a:lvl1pPr>
          </a:lstStyle>
          <a:p>
            <a:r>
              <a:rPr lang="en-US" smtClean="0"/>
              <a:t>Click to edit Master title style</a:t>
            </a:r>
            <a:endParaRPr/>
          </a:p>
        </p:txBody>
      </p:sp>
      <p:sp>
        <p:nvSpPr>
          <p:cNvPr id="3" name="Text Placeholder 2"/>
          <p:cNvSpPr>
            <a:spLocks noGrp="1"/>
          </p:cNvSpPr>
          <p:nvPr>
            <p:ph type="body" idx="1"/>
          </p:nvPr>
        </p:nvSpPr>
        <p:spPr>
          <a:xfrm>
            <a:off x="779463" y="3950354"/>
            <a:ext cx="7583487" cy="1500187"/>
          </a:xfrm>
        </p:spPr>
        <p:txBody>
          <a:bodyPr anchor="t" anchorCtr="0"/>
          <a:lstStyle>
            <a:lvl1pPr marL="0" indent="0" algn="l">
              <a:spcBef>
                <a:spcPts val="600"/>
              </a:spcBef>
              <a:buNone/>
              <a:defRPr sz="2000" cap="none"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4" name="Date Placeholder 3"/>
          <p:cNvSpPr>
            <a:spLocks noGrp="1"/>
          </p:cNvSpPr>
          <p:nvPr>
            <p:ph type="dt" sz="half" idx="10"/>
          </p:nvPr>
        </p:nvSpPr>
        <p:spPr/>
        <p:txBody>
          <a:bodyPr/>
          <a:lstStyle/>
          <a:p>
            <a:fld id="{D140825E-4A15-4D39-8176-1F07E904CB30}"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9" name="Picture 8" descr="Overlay-ContentSlides.png"/>
          <p:cNvPicPr>
            <a:picLocks noChangeAspect="1"/>
          </p:cNvPicPr>
          <p:nvPr/>
        </p:nvPicPr>
        <p:blipFill>
          <a:blip r:embed="rId2"/>
          <a:stretch>
            <a:fillRect/>
          </a:stretch>
        </p:blipFill>
        <p:spPr>
          <a:xfrm>
            <a:off x="150887" y="186645"/>
            <a:ext cx="8827266" cy="6483096"/>
          </a:xfrm>
          <a:prstGeom prst="rect">
            <a:avLst/>
          </a:prstGeom>
        </p:spPr>
      </p:pic>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79462" y="1828800"/>
            <a:ext cx="3657600" cy="4219575"/>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Content Placeholder 3"/>
          <p:cNvSpPr>
            <a:spLocks noGrp="1"/>
          </p:cNvSpPr>
          <p:nvPr>
            <p:ph sz="half" idx="2"/>
          </p:nvPr>
        </p:nvSpPr>
        <p:spPr>
          <a:xfrm>
            <a:off x="4688541" y="1828800"/>
            <a:ext cx="3657600" cy="4219575"/>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5" name="Date Placeholder 4"/>
          <p:cNvSpPr>
            <a:spLocks noGrp="1"/>
          </p:cNvSpPr>
          <p:nvPr>
            <p:ph type="dt" sz="half" idx="10"/>
          </p:nvPr>
        </p:nvSpPr>
        <p:spPr/>
        <p:txBody>
          <a:bodyPr/>
          <a:lstStyle/>
          <a:p>
            <a:fld id="{D140825E-4A15-4D39-8176-1F07E904CB30}" type="datetimeFigureOut">
              <a:rPr lang="en-US" smtClean="0"/>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4" name="Picture 13" descr="Overlay-ContentSlides.png"/>
          <p:cNvPicPr>
            <a:picLocks noChangeAspect="1"/>
          </p:cNvPicPr>
          <p:nvPr/>
        </p:nvPicPr>
        <p:blipFill>
          <a:blip r:embed="rId2"/>
          <a:stretch>
            <a:fillRect/>
          </a:stretch>
        </p:blipFill>
        <p:spPr>
          <a:xfrm>
            <a:off x="150887" y="186645"/>
            <a:ext cx="8827266" cy="6483096"/>
          </a:xfrm>
          <a:prstGeom prst="rect">
            <a:avLst/>
          </a:prstGeom>
        </p:spPr>
      </p:pic>
      <p:sp>
        <p:nvSpPr>
          <p:cNvPr id="2" name="Title 1"/>
          <p:cNvSpPr>
            <a:spLocks noGrp="1"/>
          </p:cNvSpPr>
          <p:nvPr>
            <p:ph type="title"/>
          </p:nvPr>
        </p:nvSpPr>
        <p:spPr>
          <a:xfrm>
            <a:off x="779463" y="381000"/>
            <a:ext cx="7583487" cy="1044388"/>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79463" y="1438835"/>
            <a:ext cx="3657600" cy="789828"/>
          </a:xfrm>
        </p:spPr>
        <p:txBody>
          <a:bodyPr anchor="b">
            <a:noAutofit/>
          </a:bodyPr>
          <a:lstStyle>
            <a:lvl1pPr marL="0" indent="0" algn="ctr">
              <a:lnSpc>
                <a:spcPts val="3000"/>
              </a:lnSpc>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79463" y="2362199"/>
            <a:ext cx="3657600" cy="3686175"/>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5" name="Text Placeholder 4"/>
          <p:cNvSpPr>
            <a:spLocks noGrp="1"/>
          </p:cNvSpPr>
          <p:nvPr>
            <p:ph type="body" sz="quarter" idx="3"/>
          </p:nvPr>
        </p:nvSpPr>
        <p:spPr>
          <a:xfrm>
            <a:off x="4705350" y="1438835"/>
            <a:ext cx="3657600" cy="789828"/>
          </a:xfrm>
        </p:spPr>
        <p:txBody>
          <a:bodyPr anchor="b">
            <a:noAutofit/>
          </a:bodyPr>
          <a:lstStyle>
            <a:lvl1pPr marL="0" indent="0" algn="ctr">
              <a:lnSpc>
                <a:spcPts val="3000"/>
              </a:lnSpc>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05350" y="2362199"/>
            <a:ext cx="3657600" cy="3686175"/>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7" name="Date Placeholder 6"/>
          <p:cNvSpPr>
            <a:spLocks noGrp="1"/>
          </p:cNvSpPr>
          <p:nvPr>
            <p:ph type="dt" sz="half" idx="10"/>
          </p:nvPr>
        </p:nvSpPr>
        <p:spPr/>
        <p:txBody>
          <a:bodyPr/>
          <a:lstStyle/>
          <a:p>
            <a:fld id="{D140825E-4A15-4D39-8176-1F07E904CB30}" type="datetimeFigureOut">
              <a:rPr lang="en-US" smtClean="0"/>
              <a:t>4/30/2020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E4AAA4-6363-4581-962D-1ACCC2D600C5}" type="slidenum">
              <a:rPr lang="en-US" smtClean="0"/>
              <a:t>‹#›</a:t>
            </a:fld>
            <a:endParaRPr lang="en-US"/>
          </a:p>
        </p:txBody>
      </p:sp>
      <p:cxnSp>
        <p:nvCxnSpPr>
          <p:cNvPr id="12" name="Straight Connector 11"/>
          <p:cNvCxnSpPr/>
          <p:nvPr/>
        </p:nvCxnSpPr>
        <p:spPr>
          <a:xfrm>
            <a:off x="874059" y="2286000"/>
            <a:ext cx="3563003" cy="15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815840" y="2286000"/>
            <a:ext cx="3566160" cy="15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874059" y="2286000"/>
            <a:ext cx="3563003" cy="15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815840" y="2286000"/>
            <a:ext cx="3566160" cy="15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pic>
        <p:nvPicPr>
          <p:cNvPr id="9" name="Picture 8" descr="Overlay-ContentSlides.png"/>
          <p:cNvPicPr>
            <a:picLocks noChangeAspect="1"/>
          </p:cNvPicPr>
          <p:nvPr/>
        </p:nvPicPr>
        <p:blipFill>
          <a:blip r:embed="rId2"/>
          <a:stretch>
            <a:fillRect/>
          </a:stretch>
        </p:blipFill>
        <p:spPr>
          <a:xfrm>
            <a:off x="150887" y="186645"/>
            <a:ext cx="8827266" cy="6483096"/>
          </a:xfrm>
          <a:prstGeom prst="rect">
            <a:avLst/>
          </a:prstGeom>
        </p:spPr>
      </p:pic>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779462" y="1828801"/>
            <a:ext cx="7585076" cy="20574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5" name="Date Placeholder 4"/>
          <p:cNvSpPr>
            <a:spLocks noGrp="1"/>
          </p:cNvSpPr>
          <p:nvPr>
            <p:ph type="dt" sz="half" idx="10"/>
          </p:nvPr>
        </p:nvSpPr>
        <p:spPr/>
        <p:txBody>
          <a:bodyPr/>
          <a:lstStyle/>
          <a:p>
            <a:fld id="{D140825E-4A15-4D39-8176-1F07E904CB30}" type="datetimeFigureOut">
              <a:rPr lang="en-US" smtClean="0"/>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
        <p:nvSpPr>
          <p:cNvPr id="10" name="Content Placeholder 2"/>
          <p:cNvSpPr>
            <a:spLocks noGrp="1"/>
          </p:cNvSpPr>
          <p:nvPr>
            <p:ph sz="half" idx="13"/>
          </p:nvPr>
        </p:nvSpPr>
        <p:spPr>
          <a:xfrm>
            <a:off x="779462" y="3991816"/>
            <a:ext cx="7585076" cy="20574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p>
          <a:p>
            <a:pPr lvl="4"/>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pic>
        <p:nvPicPr>
          <p:cNvPr id="9" name="Picture 8" descr="Overlay-ContentSlides.png"/>
          <p:cNvPicPr>
            <a:picLocks noChangeAspect="1"/>
          </p:cNvPicPr>
          <p:nvPr/>
        </p:nvPicPr>
        <p:blipFill>
          <a:blip r:embed="rId2"/>
          <a:stretch>
            <a:fillRect/>
          </a:stretch>
        </p:blipFill>
        <p:spPr>
          <a:xfrm>
            <a:off x="150887" y="186645"/>
            <a:ext cx="8827266" cy="6483096"/>
          </a:xfrm>
          <a:prstGeom prst="rect">
            <a:avLst/>
          </a:prstGeom>
        </p:spPr>
      </p:pic>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4710953" y="1828801"/>
            <a:ext cx="3657600" cy="20574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5" name="Date Placeholder 4"/>
          <p:cNvSpPr>
            <a:spLocks noGrp="1"/>
          </p:cNvSpPr>
          <p:nvPr>
            <p:ph type="dt" sz="half" idx="10"/>
          </p:nvPr>
        </p:nvSpPr>
        <p:spPr/>
        <p:txBody>
          <a:bodyPr/>
          <a:lstStyle/>
          <a:p>
            <a:fld id="{D140825E-4A15-4D39-8176-1F07E904CB30}" type="datetimeFigureOut">
              <a:rPr lang="en-US" smtClean="0"/>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
        <p:nvSpPr>
          <p:cNvPr id="10" name="Content Placeholder 2"/>
          <p:cNvSpPr>
            <a:spLocks noGrp="1"/>
          </p:cNvSpPr>
          <p:nvPr>
            <p:ph sz="half" idx="13"/>
          </p:nvPr>
        </p:nvSpPr>
        <p:spPr>
          <a:xfrm>
            <a:off x="4710953" y="3991816"/>
            <a:ext cx="3657600" cy="20574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p>
          <a:p>
            <a:pPr lvl="4"/>
            <a:endParaRPr dirty="0"/>
          </a:p>
        </p:txBody>
      </p:sp>
      <p:sp>
        <p:nvSpPr>
          <p:cNvPr id="11" name="Content Placeholder 2"/>
          <p:cNvSpPr>
            <a:spLocks noGrp="1"/>
          </p:cNvSpPr>
          <p:nvPr>
            <p:ph sz="half" idx="14"/>
          </p:nvPr>
        </p:nvSpPr>
        <p:spPr>
          <a:xfrm>
            <a:off x="779462" y="1828800"/>
            <a:ext cx="3657600" cy="4219575"/>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pic>
        <p:nvPicPr>
          <p:cNvPr id="9" name="Picture 8" descr="Overlay-ContentSlides.png"/>
          <p:cNvPicPr>
            <a:picLocks noChangeAspect="1"/>
          </p:cNvPicPr>
          <p:nvPr/>
        </p:nvPicPr>
        <p:blipFill>
          <a:blip r:embed="rId2"/>
          <a:stretch>
            <a:fillRect/>
          </a:stretch>
        </p:blipFill>
        <p:spPr>
          <a:xfrm>
            <a:off x="150887" y="186645"/>
            <a:ext cx="8827266" cy="6483096"/>
          </a:xfrm>
          <a:prstGeom prst="rect">
            <a:avLst/>
          </a:prstGeom>
        </p:spPr>
      </p:pic>
      <p:sp>
        <p:nvSpPr>
          <p:cNvPr id="2" name="Title 1"/>
          <p:cNvSpPr>
            <a:spLocks noGrp="1"/>
          </p:cNvSpPr>
          <p:nvPr>
            <p:ph type="title"/>
          </p:nvPr>
        </p:nvSpPr>
        <p:spPr/>
        <p:txBody>
          <a:bodyPr/>
          <a:lstStyle/>
          <a:p>
            <a:r>
              <a:rPr lang="en-US" smtClean="0"/>
              <a:t>Click to edit Master title style</a:t>
            </a:r>
            <a:endParaRPr/>
          </a:p>
        </p:txBody>
      </p:sp>
      <p:sp>
        <p:nvSpPr>
          <p:cNvPr id="5" name="Date Placeholder 4"/>
          <p:cNvSpPr>
            <a:spLocks noGrp="1"/>
          </p:cNvSpPr>
          <p:nvPr>
            <p:ph type="dt" sz="half" idx="10"/>
          </p:nvPr>
        </p:nvSpPr>
        <p:spPr/>
        <p:txBody>
          <a:bodyPr/>
          <a:lstStyle/>
          <a:p>
            <a:fld id="{D140825E-4A15-4D39-8176-1F07E904CB30}" type="datetimeFigureOut">
              <a:rPr lang="en-US" smtClean="0"/>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
        <p:nvSpPr>
          <p:cNvPr id="12" name="Content Placeholder 2"/>
          <p:cNvSpPr>
            <a:spLocks noGrp="1"/>
          </p:cNvSpPr>
          <p:nvPr>
            <p:ph sz="half" idx="14"/>
          </p:nvPr>
        </p:nvSpPr>
        <p:spPr>
          <a:xfrm>
            <a:off x="779463" y="1828801"/>
            <a:ext cx="3657600" cy="20574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13" name="Content Placeholder 2"/>
          <p:cNvSpPr>
            <a:spLocks noGrp="1"/>
          </p:cNvSpPr>
          <p:nvPr>
            <p:ph sz="half" idx="15"/>
          </p:nvPr>
        </p:nvSpPr>
        <p:spPr>
          <a:xfrm>
            <a:off x="779463" y="3991816"/>
            <a:ext cx="3657600" cy="20574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p>
          <a:p>
            <a:pPr lvl="4"/>
            <a:endParaRPr dirty="0"/>
          </a:p>
        </p:txBody>
      </p:sp>
      <p:sp>
        <p:nvSpPr>
          <p:cNvPr id="14" name="Content Placeholder 2"/>
          <p:cNvSpPr>
            <a:spLocks noGrp="1"/>
          </p:cNvSpPr>
          <p:nvPr>
            <p:ph sz="half" idx="1"/>
          </p:nvPr>
        </p:nvSpPr>
        <p:spPr>
          <a:xfrm>
            <a:off x="4710953" y="1828801"/>
            <a:ext cx="3657600" cy="20574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15" name="Content Placeholder 2"/>
          <p:cNvSpPr>
            <a:spLocks noGrp="1"/>
          </p:cNvSpPr>
          <p:nvPr>
            <p:ph sz="half" idx="13"/>
          </p:nvPr>
        </p:nvSpPr>
        <p:spPr>
          <a:xfrm>
            <a:off x="4710953" y="3991816"/>
            <a:ext cx="3657600" cy="20574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Overlay-ContentSlides.png"/>
          <p:cNvPicPr>
            <a:picLocks noChangeAspect="1"/>
          </p:cNvPicPr>
          <p:nvPr/>
        </p:nvPicPr>
        <p:blipFill>
          <a:blip r:embed="rId2"/>
          <a:stretch>
            <a:fillRect/>
          </a:stretch>
        </p:blipFill>
        <p:spPr>
          <a:xfrm>
            <a:off x="150887" y="186645"/>
            <a:ext cx="8827266" cy="6483096"/>
          </a:xfrm>
          <a:prstGeom prst="rect">
            <a:avLst/>
          </a:prstGeom>
        </p:spPr>
      </p:pic>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D140825E-4A15-4D39-8176-1F07E904CB30}" type="datetimeFigureOut">
              <a:rPr lang="en-US" smtClean="0"/>
              <a:t>4/30/2020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Overlay-ContentSlides.png"/>
          <p:cNvPicPr>
            <a:picLocks noChangeAspect="1"/>
          </p:cNvPicPr>
          <p:nvPr/>
        </p:nvPicPr>
        <p:blipFill>
          <a:blip r:embed="rId2"/>
          <a:stretch>
            <a:fillRect/>
          </a:stretch>
        </p:blipFill>
        <p:spPr>
          <a:xfrm>
            <a:off x="150887" y="186645"/>
            <a:ext cx="8827266" cy="6483096"/>
          </a:xfrm>
          <a:prstGeom prst="rect">
            <a:avLst/>
          </a:prstGeom>
        </p:spPr>
      </p:pic>
      <p:sp>
        <p:nvSpPr>
          <p:cNvPr id="2" name="Date Placeholder 1"/>
          <p:cNvSpPr>
            <a:spLocks noGrp="1"/>
          </p:cNvSpPr>
          <p:nvPr>
            <p:ph type="dt" sz="half" idx="10"/>
          </p:nvPr>
        </p:nvSpPr>
        <p:spPr/>
        <p:txBody>
          <a:bodyPr/>
          <a:lstStyle/>
          <a:p>
            <a:fld id="{D140825E-4A15-4D39-8176-1F07E904CB30}" type="datetimeFigureOut">
              <a:rPr lang="en-US" smtClean="0"/>
              <a:t>4/30/2020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9" name="Picture 8" descr="Overlay-ContentCaption.png"/>
          <p:cNvPicPr>
            <a:picLocks noChangeAspect="1"/>
          </p:cNvPicPr>
          <p:nvPr/>
        </p:nvPicPr>
        <p:blipFill>
          <a:blip r:embed="rId2"/>
          <a:stretch>
            <a:fillRect/>
          </a:stretch>
        </p:blipFill>
        <p:spPr>
          <a:xfrm>
            <a:off x="158367" y="187452"/>
            <a:ext cx="8827266" cy="6483096"/>
          </a:xfrm>
          <a:prstGeom prst="rect">
            <a:avLst/>
          </a:prstGeom>
        </p:spPr>
      </p:pic>
      <p:sp>
        <p:nvSpPr>
          <p:cNvPr id="2" name="Title 1"/>
          <p:cNvSpPr>
            <a:spLocks noGrp="1"/>
          </p:cNvSpPr>
          <p:nvPr>
            <p:ph type="title"/>
          </p:nvPr>
        </p:nvSpPr>
        <p:spPr>
          <a:xfrm>
            <a:off x="779464" y="590550"/>
            <a:ext cx="3657600" cy="1162050"/>
          </a:xfrm>
        </p:spPr>
        <p:txBody>
          <a:bodyPr anchor="b"/>
          <a:lstStyle>
            <a:lvl1pPr algn="ctr">
              <a:defRPr sz="3600" b="0"/>
            </a:lvl1pPr>
          </a:lstStyle>
          <a:p>
            <a:r>
              <a:rPr lang="en-US" smtClean="0"/>
              <a:t>Click to edit Master title style</a:t>
            </a:r>
            <a:endParaRPr/>
          </a:p>
        </p:txBody>
      </p:sp>
      <p:sp>
        <p:nvSpPr>
          <p:cNvPr id="3" name="Content Placeholder 2"/>
          <p:cNvSpPr>
            <a:spLocks noGrp="1"/>
          </p:cNvSpPr>
          <p:nvPr>
            <p:ph idx="1"/>
          </p:nvPr>
        </p:nvSpPr>
        <p:spPr>
          <a:xfrm>
            <a:off x="4693023" y="739588"/>
            <a:ext cx="3657600" cy="5308787"/>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Text Placeholder 3"/>
          <p:cNvSpPr>
            <a:spLocks noGrp="1"/>
          </p:cNvSpPr>
          <p:nvPr>
            <p:ph type="body" sz="half" idx="2"/>
          </p:nvPr>
        </p:nvSpPr>
        <p:spPr>
          <a:xfrm>
            <a:off x="779464" y="1816100"/>
            <a:ext cx="3657600" cy="3822700"/>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Date Placeholder 4"/>
          <p:cNvSpPr>
            <a:spLocks noGrp="1"/>
          </p:cNvSpPr>
          <p:nvPr>
            <p:ph type="dt" sz="half" idx="10"/>
          </p:nvPr>
        </p:nvSpPr>
        <p:spPr/>
        <p:txBody>
          <a:bodyPr/>
          <a:lstStyle/>
          <a:p>
            <a:fld id="{D140825E-4A15-4D39-8176-1F07E904CB30}" type="datetimeFigureOut">
              <a:rPr lang="en-US" smtClean="0"/>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9" name="Picture 8" descr="Overlay-PictureCaption.png"/>
          <p:cNvPicPr>
            <a:picLocks noChangeAspect="1"/>
          </p:cNvPicPr>
          <p:nvPr/>
        </p:nvPicPr>
        <p:blipFill>
          <a:blip r:embed="rId2"/>
          <a:stretch>
            <a:fillRect/>
          </a:stretch>
        </p:blipFill>
        <p:spPr>
          <a:xfrm>
            <a:off x="448977" y="187452"/>
            <a:ext cx="8536656" cy="6483096"/>
          </a:xfrm>
          <a:prstGeom prst="rect">
            <a:avLst/>
          </a:prstGeom>
        </p:spPr>
      </p:pic>
      <p:sp>
        <p:nvSpPr>
          <p:cNvPr id="2" name="Title 1"/>
          <p:cNvSpPr>
            <a:spLocks noGrp="1"/>
          </p:cNvSpPr>
          <p:nvPr>
            <p:ph type="title"/>
          </p:nvPr>
        </p:nvSpPr>
        <p:spPr>
          <a:xfrm>
            <a:off x="3886200" y="533400"/>
            <a:ext cx="4476750" cy="1252538"/>
          </a:xfrm>
        </p:spPr>
        <p:txBody>
          <a:bodyPr anchor="b"/>
          <a:lstStyle>
            <a:lvl1pPr algn="l">
              <a:defRPr sz="3600" b="0"/>
            </a:lvl1pPr>
          </a:lstStyle>
          <a:p>
            <a:r>
              <a:rPr lang="en-US" smtClean="0"/>
              <a:t>Click to edit Master title style</a:t>
            </a:r>
            <a:endParaRPr/>
          </a:p>
        </p:txBody>
      </p:sp>
      <p:sp>
        <p:nvSpPr>
          <p:cNvPr id="4" name="Text Placeholder 3"/>
          <p:cNvSpPr>
            <a:spLocks noGrp="1"/>
          </p:cNvSpPr>
          <p:nvPr>
            <p:ph type="body" sz="half" idx="2"/>
          </p:nvPr>
        </p:nvSpPr>
        <p:spPr>
          <a:xfrm>
            <a:off x="3886124" y="1828800"/>
            <a:ext cx="4474539" cy="3810000"/>
          </a:xfrm>
        </p:spPr>
        <p:txBody>
          <a:bodyPr>
            <a:normAutofit/>
          </a:bodyPr>
          <a:lstStyle>
            <a:lvl1pPr marL="0" indent="0">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Date Placeholder 4"/>
          <p:cNvSpPr>
            <a:spLocks noGrp="1"/>
          </p:cNvSpPr>
          <p:nvPr>
            <p:ph type="dt" sz="half" idx="10"/>
          </p:nvPr>
        </p:nvSpPr>
        <p:spPr>
          <a:xfrm>
            <a:off x="3886124" y="6288741"/>
            <a:ext cx="1887537" cy="365125"/>
          </a:xfrm>
        </p:spPr>
        <p:txBody>
          <a:bodyPr/>
          <a:lstStyle/>
          <a:p>
            <a:fld id="{D140825E-4A15-4D39-8176-1F07E904CB30}" type="datetimeFigureOut">
              <a:rPr lang="en-US" smtClean="0"/>
              <a:t>4/30/2020</a:t>
            </a:fld>
            <a:endParaRPr lang="en-US"/>
          </a:p>
        </p:txBody>
      </p:sp>
      <p:sp>
        <p:nvSpPr>
          <p:cNvPr id="6" name="Footer Placeholder 5"/>
          <p:cNvSpPr>
            <a:spLocks noGrp="1"/>
          </p:cNvSpPr>
          <p:nvPr>
            <p:ph type="ftr" sz="quarter" idx="11"/>
          </p:nvPr>
        </p:nvSpPr>
        <p:spPr>
          <a:xfrm>
            <a:off x="5867399" y="6288741"/>
            <a:ext cx="2675965" cy="365125"/>
          </a:xfrm>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
        <p:nvSpPr>
          <p:cNvPr id="3" name="Picture Placeholder 2"/>
          <p:cNvSpPr>
            <a:spLocks noGrp="1"/>
          </p:cNvSpPr>
          <p:nvPr>
            <p:ph type="pic" idx="1"/>
          </p:nvPr>
        </p:nvSpPr>
        <p:spPr>
          <a:xfrm flipH="1">
            <a:off x="188253" y="179292"/>
            <a:ext cx="3281087" cy="6483096"/>
          </a:xfrm>
          <a:prstGeom prst="round1Rect">
            <a:avLst>
              <a:gd name="adj" fmla="val 17325"/>
            </a:avLst>
          </a:prstGeom>
          <a:blipFill dpi="0" rotWithShape="0">
            <a:blip r:embed="rId3"/>
            <a:srcRect/>
            <a:stretch>
              <a:fillRect/>
            </a:stretch>
          </a:blipFill>
          <a:ln w="28575">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Alt.">
    <p:spTree>
      <p:nvGrpSpPr>
        <p:cNvPr id="1" name=""/>
        <p:cNvGrpSpPr/>
        <p:nvPr/>
      </p:nvGrpSpPr>
      <p:grpSpPr>
        <a:xfrm>
          <a:off x="0" y="0"/>
          <a:ext cx="0" cy="0"/>
          <a:chOff x="0" y="0"/>
          <a:chExt cx="0" cy="0"/>
        </a:xfrm>
      </p:grpSpPr>
      <p:pic>
        <p:nvPicPr>
          <p:cNvPr id="10" name="Picture 9" descr="Overlay-PictureCaption-Extras.png"/>
          <p:cNvPicPr>
            <a:picLocks noChangeAspect="1"/>
          </p:cNvPicPr>
          <p:nvPr/>
        </p:nvPicPr>
        <p:blipFill>
          <a:blip r:embed="rId2"/>
          <a:stretch>
            <a:fillRect/>
          </a:stretch>
        </p:blipFill>
        <p:spPr>
          <a:xfrm>
            <a:off x="158367" y="187452"/>
            <a:ext cx="8827266" cy="6483096"/>
          </a:xfrm>
          <a:prstGeom prst="rect">
            <a:avLst/>
          </a:prstGeom>
        </p:spPr>
      </p:pic>
      <p:sp>
        <p:nvSpPr>
          <p:cNvPr id="2" name="Title 1"/>
          <p:cNvSpPr>
            <a:spLocks noGrp="1"/>
          </p:cNvSpPr>
          <p:nvPr>
            <p:ph type="title"/>
          </p:nvPr>
        </p:nvSpPr>
        <p:spPr>
          <a:xfrm>
            <a:off x="4710953" y="533400"/>
            <a:ext cx="3657600" cy="1252538"/>
          </a:xfrm>
        </p:spPr>
        <p:txBody>
          <a:bodyPr anchor="b"/>
          <a:lstStyle>
            <a:lvl1pPr algn="l">
              <a:defRPr sz="3600" b="0"/>
            </a:lvl1pPr>
          </a:lstStyle>
          <a:p>
            <a:r>
              <a:rPr lang="en-US" smtClean="0"/>
              <a:t>Click to edit Master title style</a:t>
            </a:r>
            <a:endParaRPr/>
          </a:p>
        </p:txBody>
      </p:sp>
      <p:sp>
        <p:nvSpPr>
          <p:cNvPr id="3" name="Picture Placeholder 2"/>
          <p:cNvSpPr>
            <a:spLocks noGrp="1"/>
          </p:cNvSpPr>
          <p:nvPr>
            <p:ph type="pic" idx="1"/>
          </p:nvPr>
        </p:nvSpPr>
        <p:spPr>
          <a:xfrm flipH="1">
            <a:off x="596153" y="1600199"/>
            <a:ext cx="3657600" cy="3657601"/>
          </a:xfrm>
          <a:prstGeom prst="ellipse">
            <a:avLst/>
          </a:prstGeom>
          <a:blipFill dpi="0" rotWithShape="0">
            <a:blip r:embed="rId3" cstate="print"/>
            <a:srcRect/>
            <a:stretch>
              <a:fillRect/>
            </a:stretch>
          </a:blipFill>
          <a:ln w="28575">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4710412" y="1828800"/>
            <a:ext cx="3657600" cy="3810000"/>
          </a:xfrm>
        </p:spPr>
        <p:txBody>
          <a:bodyPr>
            <a:normAutofit/>
          </a:bodyPr>
          <a:lstStyle>
            <a:lvl1pPr marL="0" indent="0">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81000" y="6288741"/>
            <a:ext cx="1865125" cy="365125"/>
          </a:xfrm>
        </p:spPr>
        <p:txBody>
          <a:bodyPr/>
          <a:lstStyle/>
          <a:p>
            <a:fld id="{D140825E-4A15-4D39-8176-1F07E904CB30}" type="datetimeFigureOut">
              <a:rPr lang="en-US" smtClean="0"/>
              <a:t>4/30/2020</a:t>
            </a:fld>
            <a:endParaRPr lang="en-US"/>
          </a:p>
        </p:txBody>
      </p:sp>
      <p:sp>
        <p:nvSpPr>
          <p:cNvPr id="6" name="Footer Placeholder 5"/>
          <p:cNvSpPr>
            <a:spLocks noGrp="1"/>
          </p:cNvSpPr>
          <p:nvPr>
            <p:ph type="ftr" sz="quarter" idx="11"/>
          </p:nvPr>
        </p:nvSpPr>
        <p:spPr>
          <a:xfrm>
            <a:off x="3325813" y="6288741"/>
            <a:ext cx="5217551" cy="365125"/>
          </a:xfrm>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pic>
        <p:nvPicPr>
          <p:cNvPr id="10" name="Picture 9" descr="Overlay-PictureCaption-Extras.png"/>
          <p:cNvPicPr>
            <a:picLocks noChangeAspect="1"/>
          </p:cNvPicPr>
          <p:nvPr/>
        </p:nvPicPr>
        <p:blipFill>
          <a:blip r:embed="rId2"/>
          <a:stretch>
            <a:fillRect/>
          </a:stretch>
        </p:blipFill>
        <p:spPr>
          <a:xfrm>
            <a:off x="158367" y="187452"/>
            <a:ext cx="8827266" cy="6483096"/>
          </a:xfrm>
          <a:prstGeom prst="rect">
            <a:avLst/>
          </a:prstGeom>
        </p:spPr>
      </p:pic>
      <p:sp>
        <p:nvSpPr>
          <p:cNvPr id="2" name="Title 1"/>
          <p:cNvSpPr>
            <a:spLocks noGrp="1"/>
          </p:cNvSpPr>
          <p:nvPr>
            <p:ph type="title"/>
          </p:nvPr>
        </p:nvSpPr>
        <p:spPr>
          <a:xfrm>
            <a:off x="808038" y="3778624"/>
            <a:ext cx="7560515" cy="1102658"/>
          </a:xfrm>
        </p:spPr>
        <p:txBody>
          <a:bodyPr anchor="b"/>
          <a:lstStyle>
            <a:lvl1pPr algn="l">
              <a:defRPr sz="3600" b="0"/>
            </a:lvl1pPr>
          </a:lstStyle>
          <a:p>
            <a:r>
              <a:rPr lang="en-US" smtClean="0"/>
              <a:t>Click to edit Master title style</a:t>
            </a:r>
            <a:endParaRPr/>
          </a:p>
        </p:txBody>
      </p:sp>
      <p:sp>
        <p:nvSpPr>
          <p:cNvPr id="3" name="Picture Placeholder 2"/>
          <p:cNvSpPr>
            <a:spLocks noGrp="1"/>
          </p:cNvSpPr>
          <p:nvPr>
            <p:ph type="pic" idx="1"/>
          </p:nvPr>
        </p:nvSpPr>
        <p:spPr>
          <a:xfrm flipH="1">
            <a:off x="871584" y="762000"/>
            <a:ext cx="7427726" cy="2989730"/>
          </a:xfrm>
          <a:prstGeom prst="roundRect">
            <a:avLst>
              <a:gd name="adj" fmla="val 7476"/>
            </a:avLst>
          </a:prstGeom>
          <a:blipFill dpi="0" rotWithShape="0">
            <a:blip r:embed="rId3"/>
            <a:srcRect/>
            <a:stretch>
              <a:fillRect/>
            </a:stretch>
          </a:blipFill>
          <a:ln w="28575">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808034" y="4827493"/>
            <a:ext cx="7559977" cy="1220881"/>
          </a:xfrm>
        </p:spPr>
        <p:txBody>
          <a:bodyPr>
            <a:normAutofit/>
          </a:bodyPr>
          <a:lstStyle>
            <a:lvl1pPr marL="0" indent="0">
              <a:spcBef>
                <a:spcPts val="3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81000" y="6288741"/>
            <a:ext cx="1865125" cy="365125"/>
          </a:xfrm>
        </p:spPr>
        <p:txBody>
          <a:bodyPr/>
          <a:lstStyle/>
          <a:p>
            <a:fld id="{D140825E-4A15-4D39-8176-1F07E904CB30}" type="datetimeFigureOut">
              <a:rPr lang="en-US" smtClean="0"/>
              <a:t>4/30/2020</a:t>
            </a:fld>
            <a:endParaRPr lang="en-US"/>
          </a:p>
        </p:txBody>
      </p:sp>
      <p:sp>
        <p:nvSpPr>
          <p:cNvPr id="6" name="Footer Placeholder 5"/>
          <p:cNvSpPr>
            <a:spLocks noGrp="1"/>
          </p:cNvSpPr>
          <p:nvPr>
            <p:ph type="ftr" sz="quarter" idx="11"/>
          </p:nvPr>
        </p:nvSpPr>
        <p:spPr>
          <a:xfrm>
            <a:off x="3325813" y="6288741"/>
            <a:ext cx="5217551" cy="365125"/>
          </a:xfrm>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Overlay-ContentSlides.png"/>
          <p:cNvPicPr>
            <a:picLocks noChangeAspect="1"/>
          </p:cNvPicPr>
          <p:nvPr/>
        </p:nvPicPr>
        <p:blipFill>
          <a:blip r:embed="rId2"/>
          <a:stretch>
            <a:fillRect/>
          </a:stretch>
        </p:blipFill>
        <p:spPr>
          <a:xfrm>
            <a:off x="150887" y="186645"/>
            <a:ext cx="8827266" cy="6483096"/>
          </a:xfrm>
          <a:prstGeom prst="rect">
            <a:avLst/>
          </a:prstGeom>
        </p:spPr>
      </p:pic>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Date Placeholder 3"/>
          <p:cNvSpPr>
            <a:spLocks noGrp="1"/>
          </p:cNvSpPr>
          <p:nvPr>
            <p:ph type="dt" sz="half" idx="10"/>
          </p:nvPr>
        </p:nvSpPr>
        <p:spPr/>
        <p:txBody>
          <a:bodyPr/>
          <a:lstStyle/>
          <a:p>
            <a:fld id="{D140825E-4A15-4D39-8176-1F07E904CB30}"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8" name="Picture 7" descr="Overlay-ContentSlides.png"/>
          <p:cNvPicPr>
            <a:picLocks noChangeAspect="1"/>
          </p:cNvPicPr>
          <p:nvPr/>
        </p:nvPicPr>
        <p:blipFill>
          <a:blip r:embed="rId2"/>
          <a:stretch>
            <a:fillRect/>
          </a:stretch>
        </p:blipFill>
        <p:spPr>
          <a:xfrm>
            <a:off x="150887" y="186645"/>
            <a:ext cx="8827266" cy="6483096"/>
          </a:xfrm>
          <a:prstGeom prst="rect">
            <a:avLst/>
          </a:prstGeom>
        </p:spPr>
      </p:pic>
      <p:sp>
        <p:nvSpPr>
          <p:cNvPr id="2" name="Vertical Title 1"/>
          <p:cNvSpPr>
            <a:spLocks noGrp="1"/>
          </p:cNvSpPr>
          <p:nvPr>
            <p:ph type="title" orient="vert"/>
          </p:nvPr>
        </p:nvSpPr>
        <p:spPr>
          <a:xfrm>
            <a:off x="7328646" y="779463"/>
            <a:ext cx="1358153" cy="5268912"/>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779462" y="779464"/>
            <a:ext cx="6170613" cy="5268911"/>
          </a:xfrm>
        </p:spPr>
        <p:txBody>
          <a:bodyPr vert="eaVert"/>
          <a:lstStyle>
            <a:lvl5pP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Date Placeholder 3"/>
          <p:cNvSpPr>
            <a:spLocks noGrp="1"/>
          </p:cNvSpPr>
          <p:nvPr>
            <p:ph type="dt" sz="half" idx="10"/>
          </p:nvPr>
        </p:nvSpPr>
        <p:spPr/>
        <p:txBody>
          <a:bodyPr/>
          <a:lstStyle/>
          <a:p>
            <a:fld id="{D140825E-4A15-4D39-8176-1F07E904CB30}"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ound Diagonal Corner Rectangle 7"/>
          <p:cNvSpPr/>
          <p:nvPr/>
        </p:nvSpPr>
        <p:spPr>
          <a:xfrm>
            <a:off x="189707" y="189707"/>
            <a:ext cx="8764587" cy="6478587"/>
          </a:xfrm>
          <a:prstGeom prst="round2DiagRect">
            <a:avLst>
              <a:gd name="adj1" fmla="val 9416"/>
              <a:gd name="adj2" fmla="val 0"/>
            </a:avLst>
          </a:prstGeom>
          <a:gradFill>
            <a:gsLst>
              <a:gs pos="17000">
                <a:schemeClr val="bg2"/>
              </a:gs>
              <a:gs pos="100000">
                <a:schemeClr val="tx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Placeholder 1"/>
          <p:cNvSpPr>
            <a:spLocks noGrp="1"/>
          </p:cNvSpPr>
          <p:nvPr>
            <p:ph type="title"/>
          </p:nvPr>
        </p:nvSpPr>
        <p:spPr>
          <a:xfrm>
            <a:off x="779463" y="381000"/>
            <a:ext cx="7583487" cy="1044388"/>
          </a:xfrm>
          <a:prstGeom prst="rect">
            <a:avLst/>
          </a:prstGeom>
        </p:spPr>
        <p:txBody>
          <a:bodyPr vert="horz" lIns="91440" tIns="45720" rIns="91440" bIns="45720" rtlCol="0" anchor="b" anchorCtr="0">
            <a:noAutofit/>
          </a:bodyPr>
          <a:lstStyle/>
          <a:p>
            <a:r>
              <a:rPr lang="en-US" smtClean="0"/>
              <a:t>Click to edit Master title style</a:t>
            </a:r>
            <a:endParaRPr/>
          </a:p>
        </p:txBody>
      </p:sp>
      <p:sp>
        <p:nvSpPr>
          <p:cNvPr id="3" name="Text Placeholder 2"/>
          <p:cNvSpPr>
            <a:spLocks noGrp="1"/>
          </p:cNvSpPr>
          <p:nvPr>
            <p:ph type="body" idx="1"/>
          </p:nvPr>
        </p:nvSpPr>
        <p:spPr>
          <a:xfrm>
            <a:off x="779463" y="1828800"/>
            <a:ext cx="7583487" cy="4208930"/>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 level</a:t>
            </a:r>
          </a:p>
          <a:p>
            <a:pPr lvl="6"/>
            <a:r>
              <a:rPr lang="en-US" dirty="0" smtClean="0"/>
              <a:t>Seventh level</a:t>
            </a:r>
          </a:p>
          <a:p>
            <a:pPr lvl="7"/>
            <a:r>
              <a:rPr lang="en-US" dirty="0" smtClean="0"/>
              <a:t>Eighth level</a:t>
            </a:r>
          </a:p>
          <a:p>
            <a:pPr lvl="8"/>
            <a:r>
              <a:rPr lang="en-US" dirty="0" smtClean="0"/>
              <a:t>Ninth level</a:t>
            </a:r>
            <a:endParaRPr dirty="0"/>
          </a:p>
        </p:txBody>
      </p:sp>
      <p:sp>
        <p:nvSpPr>
          <p:cNvPr id="4" name="Date Placeholder 3"/>
          <p:cNvSpPr>
            <a:spLocks noGrp="1"/>
          </p:cNvSpPr>
          <p:nvPr>
            <p:ph type="dt" sz="half" idx="2"/>
          </p:nvPr>
        </p:nvSpPr>
        <p:spPr>
          <a:xfrm>
            <a:off x="381000" y="6288741"/>
            <a:ext cx="1887537" cy="365125"/>
          </a:xfrm>
          <a:prstGeom prst="rect">
            <a:avLst/>
          </a:prstGeom>
        </p:spPr>
        <p:txBody>
          <a:bodyPr vert="horz" lIns="91440" tIns="45720" rIns="91440" bIns="45720" rtlCol="0" anchor="ctr"/>
          <a:lstStyle>
            <a:lvl1pPr algn="l">
              <a:defRPr sz="1200">
                <a:solidFill>
                  <a:schemeClr val="bg2"/>
                </a:solidFill>
              </a:defRPr>
            </a:lvl1pPr>
          </a:lstStyle>
          <a:p>
            <a:fld id="{D140825E-4A15-4D39-8176-1F07E904CB30}" type="datetimeFigureOut">
              <a:rPr lang="en-US" smtClean="0"/>
              <a:t>4/30/2020</a:t>
            </a:fld>
            <a:endParaRPr lang="en-US"/>
          </a:p>
        </p:txBody>
      </p:sp>
      <p:sp>
        <p:nvSpPr>
          <p:cNvPr id="5" name="Footer Placeholder 4"/>
          <p:cNvSpPr>
            <a:spLocks noGrp="1"/>
          </p:cNvSpPr>
          <p:nvPr>
            <p:ph type="ftr" sz="quarter" idx="3"/>
          </p:nvPr>
        </p:nvSpPr>
        <p:spPr>
          <a:xfrm>
            <a:off x="3304615" y="6288741"/>
            <a:ext cx="5238750" cy="365125"/>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6" name="Slide Number Placeholder 5"/>
          <p:cNvSpPr>
            <a:spLocks noGrp="1"/>
          </p:cNvSpPr>
          <p:nvPr>
            <p:ph type="sldNum" sz="quarter" idx="4"/>
          </p:nvPr>
        </p:nvSpPr>
        <p:spPr>
          <a:xfrm>
            <a:off x="8404411" y="219635"/>
            <a:ext cx="493059" cy="365125"/>
          </a:xfrm>
          <a:prstGeom prst="rect">
            <a:avLst/>
          </a:prstGeom>
        </p:spPr>
        <p:txBody>
          <a:bodyPr vert="horz" lIns="91440" tIns="45720" rIns="91440" bIns="45720" rtlCol="0" anchor="ctr"/>
          <a:lstStyle>
            <a:lvl1pPr algn="r">
              <a:defRPr sz="1200">
                <a:solidFill>
                  <a:schemeClr val="tx2"/>
                </a:solidFill>
              </a:defRPr>
            </a:lvl1pPr>
          </a:lstStyle>
          <a:p>
            <a:fld id="{93E4AAA4-6363-4581-962D-1ACCC2D600C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spcBef>
          <a:spcPct val="0"/>
        </a:spcBef>
        <a:buNone/>
        <a:defRPr sz="3800" kern="1200">
          <a:solidFill>
            <a:schemeClr val="bg1"/>
          </a:solidFill>
          <a:latin typeface="+mj-lt"/>
          <a:ea typeface="+mj-ea"/>
          <a:cs typeface="+mj-cs"/>
        </a:defRPr>
      </a:lvl1pPr>
    </p:titleStyle>
    <p:bodyStyle>
      <a:lvl1pPr marL="282575" indent="-282575" algn="l" defTabSz="914400" rtl="0" eaLnBrk="1" latinLnBrk="0" hangingPunct="1">
        <a:spcBef>
          <a:spcPts val="2000"/>
        </a:spcBef>
        <a:buFont typeface="Wingdings 2" pitchFamily="18" charset="2"/>
        <a:buChar char=""/>
        <a:defRPr sz="2200" kern="1200">
          <a:solidFill>
            <a:schemeClr val="bg1"/>
          </a:solidFill>
          <a:latin typeface="+mn-lt"/>
          <a:ea typeface="+mn-ea"/>
          <a:cs typeface="+mn-cs"/>
        </a:defRPr>
      </a:lvl1pPr>
      <a:lvl2pPr marL="577850" indent="-295275" algn="l" defTabSz="914400" rtl="0" eaLnBrk="1" latinLnBrk="0" hangingPunct="1">
        <a:spcBef>
          <a:spcPts val="600"/>
        </a:spcBef>
        <a:buFont typeface="Wingdings 2" pitchFamily="18" charset="2"/>
        <a:buChar char=""/>
        <a:defRPr sz="2000" kern="1200">
          <a:solidFill>
            <a:schemeClr val="bg1"/>
          </a:solidFill>
          <a:latin typeface="+mn-lt"/>
          <a:ea typeface="+mn-ea"/>
          <a:cs typeface="+mn-cs"/>
        </a:defRPr>
      </a:lvl2pPr>
      <a:lvl3pPr marL="860425" indent="-282575" algn="l" defTabSz="914400" rtl="0" eaLnBrk="1" latinLnBrk="0" hangingPunct="1">
        <a:spcBef>
          <a:spcPts val="600"/>
        </a:spcBef>
        <a:buFont typeface="Wingdings 2" pitchFamily="18" charset="2"/>
        <a:buChar char=""/>
        <a:defRPr sz="1800" kern="1200">
          <a:solidFill>
            <a:schemeClr val="bg1"/>
          </a:solidFill>
          <a:latin typeface="+mn-lt"/>
          <a:ea typeface="+mn-ea"/>
          <a:cs typeface="+mn-cs"/>
        </a:defRPr>
      </a:lvl3pPr>
      <a:lvl4pPr marL="1143000" indent="-282575" algn="l" defTabSz="914400" rtl="0" eaLnBrk="1" latinLnBrk="0" hangingPunct="1">
        <a:spcBef>
          <a:spcPts val="600"/>
        </a:spcBef>
        <a:buFont typeface="Wingdings 2" pitchFamily="18" charset="2"/>
        <a:buChar char=""/>
        <a:defRPr sz="1800" kern="1200">
          <a:solidFill>
            <a:schemeClr val="bg1"/>
          </a:solidFill>
          <a:latin typeface="+mn-lt"/>
          <a:ea typeface="+mn-ea"/>
          <a:cs typeface="+mn-cs"/>
        </a:defRPr>
      </a:lvl4pPr>
      <a:lvl5pPr marL="1425575" indent="-282575" algn="l" defTabSz="914400" rtl="0" eaLnBrk="1" latinLnBrk="0" hangingPunct="1">
        <a:spcBef>
          <a:spcPts val="600"/>
        </a:spcBef>
        <a:buFont typeface="Wingdings 2" pitchFamily="18" charset="2"/>
        <a:buChar char=""/>
        <a:defRPr sz="1800" kern="1200">
          <a:solidFill>
            <a:schemeClr val="bg1"/>
          </a:solidFill>
          <a:latin typeface="+mn-lt"/>
          <a:ea typeface="+mn-ea"/>
          <a:cs typeface="+mn-cs"/>
        </a:defRPr>
      </a:lvl5pPr>
      <a:lvl6pPr marL="1711325" indent="-288925" algn="l" defTabSz="914400" rtl="0" eaLnBrk="1" latinLnBrk="0" hangingPunct="1">
        <a:spcBef>
          <a:spcPct val="20000"/>
        </a:spcBef>
        <a:buFont typeface="Wingdings 2" pitchFamily="18" charset="2"/>
        <a:buChar char=""/>
        <a:defRPr lang="en-US" sz="1800" kern="1200" dirty="0" smtClean="0">
          <a:solidFill>
            <a:schemeClr val="bg1"/>
          </a:solidFill>
          <a:latin typeface="+mn-lt"/>
          <a:ea typeface="+mn-ea"/>
          <a:cs typeface="+mn-cs"/>
        </a:defRPr>
      </a:lvl6pPr>
      <a:lvl7pPr marL="2000250" indent="-288925" algn="l" defTabSz="914400" rtl="0" eaLnBrk="1" latinLnBrk="0" hangingPunct="1">
        <a:spcBef>
          <a:spcPct val="20000"/>
        </a:spcBef>
        <a:buFont typeface="Wingdings 2" pitchFamily="18" charset="2"/>
        <a:buChar char=""/>
        <a:defRPr lang="en-US" sz="1800" kern="1200" dirty="0" smtClean="0">
          <a:solidFill>
            <a:schemeClr val="bg1"/>
          </a:solidFill>
          <a:latin typeface="+mn-lt"/>
          <a:ea typeface="+mn-ea"/>
          <a:cs typeface="+mn-cs"/>
        </a:defRPr>
      </a:lvl7pPr>
      <a:lvl8pPr marL="2290763" indent="-288925" algn="l" defTabSz="914400" rtl="0" eaLnBrk="1" latinLnBrk="0" hangingPunct="1">
        <a:spcBef>
          <a:spcPct val="20000"/>
        </a:spcBef>
        <a:buFont typeface="Wingdings 2" pitchFamily="18" charset="2"/>
        <a:buChar char=""/>
        <a:defRPr lang="en-US" sz="1800" kern="1200" dirty="0" smtClean="0">
          <a:solidFill>
            <a:schemeClr val="bg1"/>
          </a:solidFill>
          <a:latin typeface="+mn-lt"/>
          <a:ea typeface="+mn-ea"/>
          <a:cs typeface="+mn-cs"/>
        </a:defRPr>
      </a:lvl8pPr>
      <a:lvl9pPr marL="2571750" indent="-288925" algn="l" defTabSz="914400" rtl="0" eaLnBrk="1" latinLnBrk="0" hangingPunct="1">
        <a:spcBef>
          <a:spcPct val="20000"/>
        </a:spcBef>
        <a:buFont typeface="Wingdings 2" pitchFamily="18" charset="2"/>
        <a:buChar char=""/>
        <a:defRPr lang="en-US" sz="1800" kern="1200" dirty="0">
          <a:solidFill>
            <a:schemeClr val="bg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0465" y="2316299"/>
            <a:ext cx="6762749" cy="1470025"/>
          </a:xfrm>
        </p:spPr>
        <p:txBody>
          <a:bodyPr/>
          <a:lstStyle/>
          <a:p>
            <a:r>
              <a:rPr lang="ar-IQ" sz="8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a:t>
            </a:r>
            <a:r>
              <a:rPr lang="ar-IQ" sz="8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به نام خدا</a:t>
            </a:r>
            <a:endParaRPr lang="en-US" sz="8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extLst>
      <p:ext uri="{BB962C8B-B14F-4D97-AF65-F5344CB8AC3E}">
        <p14:creationId xmlns:p14="http://schemas.microsoft.com/office/powerpoint/2010/main" val="22244466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273374" y="1666119"/>
            <a:ext cx="6720338" cy="769441"/>
          </a:xfrm>
          <a:prstGeom prst="rect">
            <a:avLst/>
          </a:prstGeom>
          <a:noFill/>
        </p:spPr>
        <p:txBody>
          <a:bodyPr wrap="square" rtlCol="0">
            <a:spAutoFit/>
          </a:bodyPr>
          <a:lstStyle/>
          <a:p>
            <a:r>
              <a:rPr lang="ar-SA" sz="4400" dirty="0"/>
              <a:t>فیزیولوژی </a:t>
            </a:r>
            <a:r>
              <a:rPr lang="ar-SA" sz="4400" dirty="0" smtClean="0"/>
              <a:t>گوارش:</a:t>
            </a:r>
            <a:endParaRPr lang="en-US" sz="4400" dirty="0"/>
          </a:p>
        </p:txBody>
      </p:sp>
      <p:sp>
        <p:nvSpPr>
          <p:cNvPr id="5" name="TextBox 4"/>
          <p:cNvSpPr txBox="1"/>
          <p:nvPr/>
        </p:nvSpPr>
        <p:spPr>
          <a:xfrm>
            <a:off x="2242791" y="2427326"/>
            <a:ext cx="6061166" cy="2308324"/>
          </a:xfrm>
          <a:prstGeom prst="rect">
            <a:avLst/>
          </a:prstGeom>
          <a:noFill/>
        </p:spPr>
        <p:txBody>
          <a:bodyPr wrap="square" rtlCol="0">
            <a:spAutoFit/>
          </a:bodyPr>
          <a:lstStyle/>
          <a:p>
            <a:pPr algn="r"/>
            <a:r>
              <a:rPr lang="ar-SA" sz="3600" dirty="0"/>
              <a:t>اصول عمومی عمل دستگاه گوارش</a:t>
            </a:r>
          </a:p>
          <a:p>
            <a:pPr algn="r"/>
            <a:r>
              <a:rPr lang="ar-SA" sz="3600" dirty="0"/>
              <a:t> فعالیتهای حرکتی دستگاه گوارش</a:t>
            </a:r>
          </a:p>
          <a:p>
            <a:pPr algn="r"/>
            <a:r>
              <a:rPr lang="ar-SA" sz="3600" dirty="0"/>
              <a:t> فعالیتهای ترشحی دستگاه گوارش</a:t>
            </a:r>
          </a:p>
          <a:p>
            <a:pPr algn="r"/>
            <a:r>
              <a:rPr lang="ar-SA" sz="3600" dirty="0"/>
              <a:t> هضم و جذب مواد غذایی</a:t>
            </a:r>
            <a:endParaRPr lang="en-US" sz="3600" dirty="0"/>
          </a:p>
        </p:txBody>
      </p:sp>
    </p:spTree>
    <p:extLst>
      <p:ext uri="{BB962C8B-B14F-4D97-AF65-F5344CB8AC3E}">
        <p14:creationId xmlns:p14="http://schemas.microsoft.com/office/powerpoint/2010/main" val="8766354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89735" y="817008"/>
            <a:ext cx="7925092" cy="646331"/>
          </a:xfrm>
          <a:prstGeom prst="rect">
            <a:avLst/>
          </a:prstGeom>
        </p:spPr>
        <p:txBody>
          <a:bodyPr wrap="square">
            <a:spAutoFit/>
          </a:bodyPr>
          <a:lstStyle/>
          <a:p>
            <a:r>
              <a:rPr lang="ar-SA" sz="3600" dirty="0" smtClean="0"/>
              <a:t> دستگاه گوارش شامل </a:t>
            </a:r>
            <a:r>
              <a:rPr lang="ar-SA" sz="3600" dirty="0"/>
              <a:t>لوله گوارش و اعضای </a:t>
            </a:r>
            <a:r>
              <a:rPr lang="ar-SA" sz="3600" dirty="0" smtClean="0"/>
              <a:t>وابسته است.</a:t>
            </a:r>
            <a:endParaRPr lang="en-US" sz="3600" dirty="0"/>
          </a:p>
        </p:txBody>
      </p:sp>
      <p:sp>
        <p:nvSpPr>
          <p:cNvPr id="5" name="Rectangle 4"/>
          <p:cNvSpPr/>
          <p:nvPr/>
        </p:nvSpPr>
        <p:spPr>
          <a:xfrm>
            <a:off x="4433517" y="1685059"/>
            <a:ext cx="4151196" cy="830997"/>
          </a:xfrm>
          <a:prstGeom prst="rect">
            <a:avLst/>
          </a:prstGeom>
        </p:spPr>
        <p:txBody>
          <a:bodyPr wrap="none">
            <a:spAutoFit/>
          </a:bodyPr>
          <a:lstStyle/>
          <a:p>
            <a:r>
              <a:rPr lang="ar-SA" sz="4800" dirty="0"/>
              <a:t>وظیفه دستگاه </a:t>
            </a:r>
            <a:r>
              <a:rPr lang="ar-SA" sz="4800" dirty="0" smtClean="0"/>
              <a:t>گوارش:</a:t>
            </a:r>
            <a:endParaRPr lang="ar-SA" sz="4800" dirty="0"/>
          </a:p>
        </p:txBody>
      </p:sp>
      <p:sp>
        <p:nvSpPr>
          <p:cNvPr id="6" name="Rectangle 5"/>
          <p:cNvSpPr/>
          <p:nvPr/>
        </p:nvSpPr>
        <p:spPr>
          <a:xfrm>
            <a:off x="3059184" y="2762084"/>
            <a:ext cx="5525529" cy="646331"/>
          </a:xfrm>
          <a:prstGeom prst="rect">
            <a:avLst/>
          </a:prstGeom>
        </p:spPr>
        <p:txBody>
          <a:bodyPr wrap="none">
            <a:spAutoFit/>
          </a:bodyPr>
          <a:lstStyle/>
          <a:p>
            <a:r>
              <a:rPr lang="ar-SA" sz="3600" dirty="0"/>
              <a:t>تامین مداوم آب، الکترولیتها و مواد غذایی</a:t>
            </a:r>
            <a:endParaRPr lang="en-US" sz="3600" dirty="0"/>
          </a:p>
        </p:txBody>
      </p:sp>
      <p:sp>
        <p:nvSpPr>
          <p:cNvPr id="7" name="Rectangle 6"/>
          <p:cNvSpPr/>
          <p:nvPr/>
        </p:nvSpPr>
        <p:spPr>
          <a:xfrm>
            <a:off x="2942157" y="3353136"/>
            <a:ext cx="5507502" cy="1754327"/>
          </a:xfrm>
          <a:prstGeom prst="rect">
            <a:avLst/>
          </a:prstGeom>
        </p:spPr>
        <p:txBody>
          <a:bodyPr wrap="square">
            <a:spAutoFit/>
          </a:bodyPr>
          <a:lstStyle/>
          <a:p>
            <a:pPr algn="r"/>
            <a:r>
              <a:rPr lang="ar-SA" sz="3600" dirty="0"/>
              <a:t>حرکت غذا در لوله گوارش</a:t>
            </a:r>
          </a:p>
          <a:p>
            <a:pPr algn="r"/>
            <a:r>
              <a:rPr lang="ar-SA" sz="3600" dirty="0"/>
              <a:t>ترشح شیره های گوارشی و هضم غذا</a:t>
            </a:r>
          </a:p>
          <a:p>
            <a:pPr algn="r"/>
            <a:r>
              <a:rPr lang="ar-SA" sz="3600" dirty="0"/>
              <a:t>جذب فراورده های گوارشی</a:t>
            </a:r>
          </a:p>
        </p:txBody>
      </p:sp>
      <p:sp>
        <p:nvSpPr>
          <p:cNvPr id="8" name="Rectangle 7"/>
          <p:cNvSpPr/>
          <p:nvPr/>
        </p:nvSpPr>
        <p:spPr>
          <a:xfrm>
            <a:off x="2009670" y="4933997"/>
            <a:ext cx="6439989" cy="1200329"/>
          </a:xfrm>
          <a:prstGeom prst="rect">
            <a:avLst/>
          </a:prstGeom>
        </p:spPr>
        <p:txBody>
          <a:bodyPr wrap="square">
            <a:spAutoFit/>
          </a:bodyPr>
          <a:lstStyle/>
          <a:p>
            <a:pPr algn="r"/>
            <a:r>
              <a:rPr lang="ar-SA" sz="3600" dirty="0"/>
              <a:t>خارج کردن مواد جذبی توسط گردش خون</a:t>
            </a:r>
          </a:p>
          <a:p>
            <a:pPr algn="r"/>
            <a:r>
              <a:rPr lang="ar-SA" sz="3600" dirty="0"/>
              <a:t>کنترل موارد فوق توسط سیستمهای هورمونی</a:t>
            </a:r>
            <a:endParaRPr lang="en-US" sz="3600" dirty="0"/>
          </a:p>
        </p:txBody>
      </p:sp>
    </p:spTree>
    <p:extLst>
      <p:ext uri="{BB962C8B-B14F-4D97-AF65-F5344CB8AC3E}">
        <p14:creationId xmlns:p14="http://schemas.microsoft.com/office/powerpoint/2010/main" val="915381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6746" y="0"/>
            <a:ext cx="5665733" cy="6858000"/>
          </a:xfrm>
          <a:prstGeom prst="rect">
            <a:avLst/>
          </a:prstGeom>
        </p:spPr>
      </p:pic>
    </p:spTree>
    <p:extLst>
      <p:ext uri="{BB962C8B-B14F-4D97-AF65-F5344CB8AC3E}">
        <p14:creationId xmlns:p14="http://schemas.microsoft.com/office/powerpoint/2010/main" val="579682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49427" y="559808"/>
            <a:ext cx="6997604" cy="830997"/>
          </a:xfrm>
          <a:prstGeom prst="rect">
            <a:avLst/>
          </a:prstGeom>
        </p:spPr>
        <p:txBody>
          <a:bodyPr wrap="none">
            <a:spAutoFit/>
          </a:bodyPr>
          <a:lstStyle/>
          <a:p>
            <a:r>
              <a:rPr lang="ar-SA" sz="4800" dirty="0"/>
              <a:t>ساختمان وعصب دهی دستگاه </a:t>
            </a:r>
            <a:r>
              <a:rPr lang="ar-SA" sz="4800" dirty="0" smtClean="0"/>
              <a:t>گوارش</a:t>
            </a:r>
            <a:r>
              <a:rPr lang="en-US" sz="4800" dirty="0" smtClean="0"/>
              <a:t>:</a:t>
            </a:r>
            <a:endParaRPr lang="en-US" sz="4800" dirty="0"/>
          </a:p>
        </p:txBody>
      </p:sp>
      <p:sp>
        <p:nvSpPr>
          <p:cNvPr id="8" name="Rectangle 7"/>
          <p:cNvSpPr/>
          <p:nvPr/>
        </p:nvSpPr>
        <p:spPr>
          <a:xfrm>
            <a:off x="5976938" y="1652909"/>
            <a:ext cx="2877335" cy="646331"/>
          </a:xfrm>
          <a:prstGeom prst="rect">
            <a:avLst/>
          </a:prstGeom>
        </p:spPr>
        <p:txBody>
          <a:bodyPr wrap="none">
            <a:spAutoFit/>
          </a:bodyPr>
          <a:lstStyle/>
          <a:p>
            <a:r>
              <a:rPr lang="en-US" sz="3600" dirty="0" smtClean="0"/>
              <a:t>⬅️epithelium</a:t>
            </a:r>
            <a:endParaRPr lang="en-US" sz="3600" dirty="0"/>
          </a:p>
        </p:txBody>
      </p:sp>
      <p:sp>
        <p:nvSpPr>
          <p:cNvPr id="9" name="Rectangle 8"/>
          <p:cNvSpPr/>
          <p:nvPr/>
        </p:nvSpPr>
        <p:spPr>
          <a:xfrm>
            <a:off x="-321540" y="1583705"/>
            <a:ext cx="6375679" cy="646331"/>
          </a:xfrm>
          <a:prstGeom prst="rect">
            <a:avLst/>
          </a:prstGeom>
        </p:spPr>
        <p:txBody>
          <a:bodyPr wrap="square">
            <a:spAutoFit/>
          </a:bodyPr>
          <a:lstStyle/>
          <a:p>
            <a:pPr algn="r"/>
            <a:r>
              <a:rPr lang="ar-SA" sz="3600" dirty="0" smtClean="0"/>
              <a:t>داخلی ترین لایه، ترشح یا جذب مواد</a:t>
            </a:r>
            <a:endParaRPr lang="en-US" sz="3600" dirty="0"/>
          </a:p>
        </p:txBody>
      </p:sp>
      <p:sp>
        <p:nvSpPr>
          <p:cNvPr id="10" name="Rectangle 9"/>
          <p:cNvSpPr/>
          <p:nvPr/>
        </p:nvSpPr>
        <p:spPr>
          <a:xfrm>
            <a:off x="4347811" y="2502067"/>
            <a:ext cx="4506462" cy="646331"/>
          </a:xfrm>
          <a:prstGeom prst="rect">
            <a:avLst/>
          </a:prstGeom>
        </p:spPr>
        <p:txBody>
          <a:bodyPr wrap="none">
            <a:spAutoFit/>
          </a:bodyPr>
          <a:lstStyle/>
          <a:p>
            <a:r>
              <a:rPr lang="es-ES_tradnl" sz="3600" dirty="0"/>
              <a:t>⬅️</a:t>
            </a:r>
            <a:r>
              <a:rPr lang="es-ES_tradnl" sz="3600" dirty="0" err="1"/>
              <a:t>muscularis</a:t>
            </a:r>
            <a:r>
              <a:rPr lang="es-ES_tradnl" sz="3600" dirty="0"/>
              <a:t> mucosa</a:t>
            </a:r>
            <a:endParaRPr lang="en-US" sz="3600" dirty="0"/>
          </a:p>
        </p:txBody>
      </p:sp>
      <p:sp>
        <p:nvSpPr>
          <p:cNvPr id="11" name="Rectangle 10"/>
          <p:cNvSpPr/>
          <p:nvPr/>
        </p:nvSpPr>
        <p:spPr>
          <a:xfrm>
            <a:off x="192928" y="2406131"/>
            <a:ext cx="4176257" cy="1200329"/>
          </a:xfrm>
          <a:prstGeom prst="rect">
            <a:avLst/>
          </a:prstGeom>
        </p:spPr>
        <p:txBody>
          <a:bodyPr wrap="square">
            <a:spAutoFit/>
          </a:bodyPr>
          <a:lstStyle/>
          <a:p>
            <a:pPr algn="r"/>
            <a:r>
              <a:rPr lang="ar-SA" sz="3600" dirty="0"/>
              <a:t>لایه ای عضلانی، تغییر سطح </a:t>
            </a:r>
            <a:r>
              <a:rPr lang="ar-SA" sz="3600" dirty="0" smtClean="0"/>
              <a:t>ترشح </a:t>
            </a:r>
            <a:r>
              <a:rPr lang="ar-SA" sz="3600" dirty="0"/>
              <a:t>یا </a:t>
            </a:r>
            <a:r>
              <a:rPr lang="ar-SA" sz="3600" dirty="0" smtClean="0"/>
              <a:t>جذب و حرکات پرز ها</a:t>
            </a:r>
            <a:endParaRPr lang="en-US" sz="3600" dirty="0"/>
          </a:p>
        </p:txBody>
      </p:sp>
      <p:sp>
        <p:nvSpPr>
          <p:cNvPr id="15" name="Rectangle 14"/>
          <p:cNvSpPr/>
          <p:nvPr/>
        </p:nvSpPr>
        <p:spPr>
          <a:xfrm>
            <a:off x="5970401" y="3805294"/>
            <a:ext cx="2883872" cy="646331"/>
          </a:xfrm>
          <a:prstGeom prst="rect">
            <a:avLst/>
          </a:prstGeom>
        </p:spPr>
        <p:txBody>
          <a:bodyPr wrap="none">
            <a:spAutoFit/>
          </a:bodyPr>
          <a:lstStyle/>
          <a:p>
            <a:r>
              <a:rPr lang="es-ES_tradnl" sz="3600" dirty="0"/>
              <a:t>⬅️submucosa</a:t>
            </a:r>
          </a:p>
        </p:txBody>
      </p:sp>
      <p:sp>
        <p:nvSpPr>
          <p:cNvPr id="16" name="Rectangle 15"/>
          <p:cNvSpPr/>
          <p:nvPr/>
        </p:nvSpPr>
        <p:spPr>
          <a:xfrm>
            <a:off x="870117" y="3754765"/>
            <a:ext cx="5159958" cy="646331"/>
          </a:xfrm>
          <a:prstGeom prst="rect">
            <a:avLst/>
          </a:prstGeom>
        </p:spPr>
        <p:txBody>
          <a:bodyPr wrap="none">
            <a:spAutoFit/>
          </a:bodyPr>
          <a:lstStyle/>
          <a:p>
            <a:r>
              <a:rPr lang="ar-SA" sz="3600" dirty="0"/>
              <a:t>شبکه </a:t>
            </a:r>
            <a:r>
              <a:rPr lang="ar-SA" sz="3600" dirty="0" smtClean="0"/>
              <a:t>عصبی، </a:t>
            </a:r>
            <a:r>
              <a:rPr lang="ar-SA" sz="3600" dirty="0"/>
              <a:t>غدد ترشحی زیر مخاطی </a:t>
            </a:r>
            <a:endParaRPr lang="en-US" sz="3600" dirty="0"/>
          </a:p>
        </p:txBody>
      </p:sp>
      <p:sp>
        <p:nvSpPr>
          <p:cNvPr id="17" name="Rectangle 16"/>
          <p:cNvSpPr/>
          <p:nvPr/>
        </p:nvSpPr>
        <p:spPr>
          <a:xfrm>
            <a:off x="4944112" y="4803610"/>
            <a:ext cx="3802919" cy="646331"/>
          </a:xfrm>
          <a:prstGeom prst="rect">
            <a:avLst/>
          </a:prstGeom>
        </p:spPr>
        <p:txBody>
          <a:bodyPr wrap="none">
            <a:spAutoFit/>
          </a:bodyPr>
          <a:lstStyle/>
          <a:p>
            <a:r>
              <a:rPr lang="pt-BR" sz="3600" dirty="0"/>
              <a:t>⬅️circular </a:t>
            </a:r>
            <a:r>
              <a:rPr lang="pt-BR" sz="3600" dirty="0" err="1"/>
              <a:t>muscle</a:t>
            </a:r>
            <a:endParaRPr lang="en-US" sz="3600" dirty="0"/>
          </a:p>
        </p:txBody>
      </p:sp>
      <p:sp>
        <p:nvSpPr>
          <p:cNvPr id="18" name="Rectangle 17"/>
          <p:cNvSpPr/>
          <p:nvPr/>
        </p:nvSpPr>
        <p:spPr>
          <a:xfrm>
            <a:off x="986320" y="4739310"/>
            <a:ext cx="4054254" cy="646331"/>
          </a:xfrm>
          <a:prstGeom prst="rect">
            <a:avLst/>
          </a:prstGeom>
        </p:spPr>
        <p:txBody>
          <a:bodyPr wrap="none">
            <a:spAutoFit/>
          </a:bodyPr>
          <a:lstStyle/>
          <a:p>
            <a:r>
              <a:rPr lang="ar-SA" sz="3600" dirty="0"/>
              <a:t>انقباض باعث کاهش قطر لومن</a:t>
            </a:r>
            <a:endParaRPr lang="en-US" sz="3600" dirty="0"/>
          </a:p>
        </p:txBody>
      </p:sp>
    </p:spTree>
    <p:extLst>
      <p:ext uri="{BB962C8B-B14F-4D97-AF65-F5344CB8AC3E}">
        <p14:creationId xmlns:p14="http://schemas.microsoft.com/office/powerpoint/2010/main" val="17130303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1489" y="768783"/>
            <a:ext cx="4190420" cy="646331"/>
          </a:xfrm>
          <a:prstGeom prst="rect">
            <a:avLst/>
          </a:prstGeom>
        </p:spPr>
        <p:txBody>
          <a:bodyPr wrap="none">
            <a:spAutoFit/>
          </a:bodyPr>
          <a:lstStyle/>
          <a:p>
            <a:r>
              <a:rPr lang="es-ES_tradnl" sz="3600" dirty="0"/>
              <a:t>⬅️</a:t>
            </a:r>
            <a:r>
              <a:rPr lang="es-ES_tradnl" sz="3600" dirty="0" err="1"/>
              <a:t>myenteric</a:t>
            </a:r>
            <a:r>
              <a:rPr lang="es-ES_tradnl" sz="3600" dirty="0"/>
              <a:t> </a:t>
            </a:r>
            <a:r>
              <a:rPr lang="es-ES_tradnl" sz="3600" dirty="0" err="1"/>
              <a:t>plexus</a:t>
            </a:r>
            <a:endParaRPr lang="es-ES_tradnl" sz="3600" dirty="0"/>
          </a:p>
        </p:txBody>
      </p:sp>
      <p:sp>
        <p:nvSpPr>
          <p:cNvPr id="5" name="Rectangle 4"/>
          <p:cNvSpPr/>
          <p:nvPr/>
        </p:nvSpPr>
        <p:spPr>
          <a:xfrm>
            <a:off x="353700" y="672333"/>
            <a:ext cx="4298174" cy="1200329"/>
          </a:xfrm>
          <a:prstGeom prst="rect">
            <a:avLst/>
          </a:prstGeom>
        </p:spPr>
        <p:txBody>
          <a:bodyPr wrap="square">
            <a:spAutoFit/>
          </a:bodyPr>
          <a:lstStyle/>
          <a:p>
            <a:pPr algn="r"/>
            <a:r>
              <a:rPr lang="ar-SA" sz="3600" dirty="0"/>
              <a:t>حد فاصل بین عضله صاف طولی و حلقوی</a:t>
            </a:r>
            <a:endParaRPr lang="en-US" sz="3600" dirty="0"/>
          </a:p>
        </p:txBody>
      </p:sp>
      <p:sp>
        <p:nvSpPr>
          <p:cNvPr id="6" name="Rectangle 5"/>
          <p:cNvSpPr/>
          <p:nvPr/>
        </p:nvSpPr>
        <p:spPr>
          <a:xfrm>
            <a:off x="3943913" y="2354061"/>
            <a:ext cx="4817996" cy="646331"/>
          </a:xfrm>
          <a:prstGeom prst="rect">
            <a:avLst/>
          </a:prstGeom>
        </p:spPr>
        <p:txBody>
          <a:bodyPr wrap="none">
            <a:spAutoFit/>
          </a:bodyPr>
          <a:lstStyle/>
          <a:p>
            <a:r>
              <a:rPr lang="it-IT" sz="3600" dirty="0"/>
              <a:t> ⬅️</a:t>
            </a:r>
            <a:r>
              <a:rPr lang="it-IT" sz="3600" dirty="0" err="1"/>
              <a:t>longitudinal</a:t>
            </a:r>
            <a:r>
              <a:rPr lang="it-IT" sz="3600" dirty="0"/>
              <a:t> </a:t>
            </a:r>
            <a:r>
              <a:rPr lang="it-IT" sz="3600" dirty="0" err="1"/>
              <a:t>muscle</a:t>
            </a:r>
            <a:endParaRPr lang="it-IT" sz="3600" dirty="0"/>
          </a:p>
        </p:txBody>
      </p:sp>
      <p:sp>
        <p:nvSpPr>
          <p:cNvPr id="7" name="Rectangle 6"/>
          <p:cNvSpPr/>
          <p:nvPr/>
        </p:nvSpPr>
        <p:spPr>
          <a:xfrm>
            <a:off x="176847" y="2303019"/>
            <a:ext cx="4023323" cy="646331"/>
          </a:xfrm>
          <a:prstGeom prst="rect">
            <a:avLst/>
          </a:prstGeom>
        </p:spPr>
        <p:txBody>
          <a:bodyPr wrap="none">
            <a:spAutoFit/>
          </a:bodyPr>
          <a:lstStyle/>
          <a:p>
            <a:r>
              <a:rPr lang="ar-SA" sz="3600" dirty="0"/>
              <a:t>انقباض آن منجر به کوتاه شدن</a:t>
            </a:r>
            <a:endParaRPr lang="en-US" sz="3600" dirty="0"/>
          </a:p>
        </p:txBody>
      </p:sp>
      <p:sp>
        <p:nvSpPr>
          <p:cNvPr id="8" name="Rectangle 7"/>
          <p:cNvSpPr/>
          <p:nvPr/>
        </p:nvSpPr>
        <p:spPr>
          <a:xfrm>
            <a:off x="5455595" y="3858515"/>
            <a:ext cx="3306314" cy="646331"/>
          </a:xfrm>
          <a:prstGeom prst="rect">
            <a:avLst/>
          </a:prstGeom>
        </p:spPr>
        <p:txBody>
          <a:bodyPr wrap="none">
            <a:spAutoFit/>
          </a:bodyPr>
          <a:lstStyle/>
          <a:p>
            <a:r>
              <a:rPr lang="en-US" sz="3600" dirty="0"/>
              <a:t>⬅️</a:t>
            </a:r>
            <a:r>
              <a:rPr lang="en-US" sz="3600" dirty="0" smtClean="0"/>
              <a:t>mesothelium</a:t>
            </a:r>
            <a:endParaRPr lang="en-US" sz="3600" dirty="0"/>
          </a:p>
        </p:txBody>
      </p:sp>
      <p:sp>
        <p:nvSpPr>
          <p:cNvPr id="9" name="Rectangle 8"/>
          <p:cNvSpPr/>
          <p:nvPr/>
        </p:nvSpPr>
        <p:spPr>
          <a:xfrm>
            <a:off x="1327824" y="3778140"/>
            <a:ext cx="4224233" cy="646331"/>
          </a:xfrm>
          <a:prstGeom prst="rect">
            <a:avLst/>
          </a:prstGeom>
        </p:spPr>
        <p:txBody>
          <a:bodyPr wrap="none">
            <a:spAutoFit/>
          </a:bodyPr>
          <a:lstStyle/>
          <a:p>
            <a:r>
              <a:rPr lang="ar-SA" sz="3600" dirty="0"/>
              <a:t>خارجی ترین لایه، بافت پیوندی</a:t>
            </a:r>
            <a:endParaRPr lang="en-US" sz="3600" dirty="0"/>
          </a:p>
        </p:txBody>
      </p:sp>
    </p:spTree>
    <p:extLst>
      <p:ext uri="{BB962C8B-B14F-4D97-AF65-F5344CB8AC3E}">
        <p14:creationId xmlns:p14="http://schemas.microsoft.com/office/powerpoint/2010/main" val="33249662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900" y="0"/>
            <a:ext cx="7659278" cy="6858000"/>
          </a:xfrm>
          <a:prstGeom prst="rect">
            <a:avLst/>
          </a:prstGeom>
        </p:spPr>
      </p:pic>
    </p:spTree>
    <p:extLst>
      <p:ext uri="{BB962C8B-B14F-4D97-AF65-F5344CB8AC3E}">
        <p14:creationId xmlns:p14="http://schemas.microsoft.com/office/powerpoint/2010/main" val="3092271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008"/>
            <a:ext cx="9152006" cy="6772720"/>
          </a:xfrm>
          <a:prstGeom prst="rect">
            <a:avLst/>
          </a:prstGeom>
        </p:spPr>
      </p:pic>
    </p:spTree>
    <p:extLst>
      <p:ext uri="{BB962C8B-B14F-4D97-AF65-F5344CB8AC3E}">
        <p14:creationId xmlns:p14="http://schemas.microsoft.com/office/powerpoint/2010/main" val="4277505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1546" y="289350"/>
            <a:ext cx="9292716" cy="5878533"/>
          </a:xfrm>
          <a:prstGeom prst="rect">
            <a:avLst/>
          </a:prstGeom>
          <a:noFill/>
        </p:spPr>
        <p:txBody>
          <a:bodyPr wrap="square" rtlCol="0">
            <a:spAutoFit/>
          </a:bodyPr>
          <a:lstStyle/>
          <a:p>
            <a:pPr algn="r"/>
            <a:r>
              <a:rPr lang="ar-SA" sz="3600" dirty="0"/>
              <a:t>انقباضات عضلات حلقوی و طولی محتویات مجرا را </a:t>
            </a:r>
            <a:r>
              <a:rPr lang="ar-SA" sz="3600" dirty="0" smtClean="0"/>
              <a:t>مخلوط</a:t>
            </a:r>
            <a:r>
              <a:rPr lang="en-US" sz="3600" dirty="0" smtClean="0"/>
              <a:t> </a:t>
            </a:r>
            <a:r>
              <a:rPr lang="ar-SA" sz="3600" dirty="0" smtClean="0"/>
              <a:t>میکند</a:t>
            </a:r>
            <a:r>
              <a:rPr lang="en-US" sz="3600" dirty="0" smtClean="0"/>
              <a:t>.</a:t>
            </a:r>
          </a:p>
          <a:p>
            <a:pPr algn="r"/>
            <a:endParaRPr lang="ar-IQ" sz="2000" dirty="0" smtClean="0"/>
          </a:p>
          <a:p>
            <a:pPr algn="r"/>
            <a:r>
              <a:rPr lang="ar-SA" sz="4800" dirty="0" smtClean="0"/>
              <a:t>عصب </a:t>
            </a:r>
            <a:r>
              <a:rPr lang="ar-SA" sz="4800" dirty="0"/>
              <a:t>دهی دستگاه </a:t>
            </a:r>
            <a:r>
              <a:rPr lang="ar-SA" sz="4800" dirty="0" smtClean="0"/>
              <a:t>گوارش</a:t>
            </a:r>
            <a:r>
              <a:rPr lang="en-US" sz="4800" dirty="0" smtClean="0"/>
              <a:t>: </a:t>
            </a:r>
          </a:p>
          <a:p>
            <a:pPr algn="r"/>
            <a:r>
              <a:rPr lang="ar-SA" sz="3600" dirty="0" smtClean="0"/>
              <a:t>منسجم </a:t>
            </a:r>
            <a:r>
              <a:rPr lang="ar-SA" sz="3600" dirty="0"/>
              <a:t>و هماهنگ کردن حرکت، ترشح و اعمال آندوکرین دستگاه گوارش به دو صورت انجام می شود</a:t>
            </a:r>
            <a:r>
              <a:rPr lang="ar-SA" sz="3600" dirty="0" smtClean="0"/>
              <a:t>:</a:t>
            </a:r>
            <a:endParaRPr lang="en-US" sz="3600" dirty="0" smtClean="0"/>
          </a:p>
          <a:p>
            <a:pPr algn="r"/>
            <a:r>
              <a:rPr lang="ar-IQ" sz="3600" dirty="0" smtClean="0"/>
              <a:t>۱- خارجی</a:t>
            </a:r>
          </a:p>
          <a:p>
            <a:pPr algn="r"/>
            <a:r>
              <a:rPr lang="ar-IQ" sz="3600" dirty="0" smtClean="0"/>
              <a:t>۲- داخلی </a:t>
            </a:r>
            <a:endParaRPr lang="ar-IQ" sz="2000" dirty="0" smtClean="0"/>
          </a:p>
          <a:p>
            <a:pPr algn="r"/>
            <a:endParaRPr lang="ar-IQ" sz="2000" dirty="0"/>
          </a:p>
          <a:p>
            <a:pPr algn="r"/>
            <a:r>
              <a:rPr lang="ar-SA" sz="3600" dirty="0"/>
              <a:t>خارجی: اطلاعات از گیرنده های شیمیایی و مکانیکی دریافت میکند                  </a:t>
            </a:r>
          </a:p>
          <a:p>
            <a:pPr algn="r"/>
            <a:r>
              <a:rPr lang="ar-SA" sz="3600" dirty="0"/>
              <a:t>و </a:t>
            </a:r>
            <a:r>
              <a:rPr lang="ar-SA" sz="3600" dirty="0" smtClean="0"/>
              <a:t>از </a:t>
            </a:r>
            <a:r>
              <a:rPr lang="ar-SA" sz="3600" dirty="0"/>
              <a:t>ساقه مغز و نخاع به دستگاه گوارش منتقل </a:t>
            </a:r>
            <a:r>
              <a:rPr lang="ar-SA" sz="3600" dirty="0" smtClean="0"/>
              <a:t>میکند.</a:t>
            </a:r>
            <a:endParaRPr lang="en-US" sz="3600" dirty="0" smtClean="0"/>
          </a:p>
          <a:p>
            <a:pPr algn="r"/>
            <a:endParaRPr lang="en-US" sz="3600" dirty="0"/>
          </a:p>
        </p:txBody>
      </p:sp>
    </p:spTree>
    <p:extLst>
      <p:ext uri="{BB962C8B-B14F-4D97-AF65-F5344CB8AC3E}">
        <p14:creationId xmlns:p14="http://schemas.microsoft.com/office/powerpoint/2010/main" val="2613777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7622" y="191197"/>
            <a:ext cx="8553158" cy="1754327"/>
          </a:xfrm>
          <a:prstGeom prst="rect">
            <a:avLst/>
          </a:prstGeom>
        </p:spPr>
        <p:txBody>
          <a:bodyPr wrap="square">
            <a:spAutoFit/>
          </a:bodyPr>
          <a:lstStyle/>
          <a:p>
            <a:pPr lvl="0" algn="r"/>
            <a:r>
              <a:rPr lang="ur-PK" sz="3600" dirty="0">
                <a:solidFill>
                  <a:prstClr val="black"/>
                </a:solidFill>
              </a:rPr>
              <a:t>پاراسمپاتیک</a:t>
            </a:r>
            <a:r>
              <a:rPr lang="ur-PK" sz="3600" dirty="0" smtClean="0">
                <a:solidFill>
                  <a:prstClr val="black"/>
                </a:solidFill>
              </a:rPr>
              <a:t>:</a:t>
            </a:r>
          </a:p>
          <a:p>
            <a:pPr lvl="0" algn="r"/>
            <a:r>
              <a:rPr lang="ar-SA" sz="3600" dirty="0">
                <a:solidFill>
                  <a:prstClr val="black"/>
                </a:solidFill>
              </a:rPr>
              <a:t>براعمال دستگاه گوارش اثر تحریکی </a:t>
            </a:r>
            <a:r>
              <a:rPr lang="ar-SA" sz="3600" dirty="0" smtClean="0">
                <a:solidFill>
                  <a:prstClr val="black"/>
                </a:solidFill>
              </a:rPr>
              <a:t>دارد و شامل اعصاب واگ لگنی و اعصاب کرانیال میشود.  </a:t>
            </a:r>
            <a:endParaRPr lang="en-US" sz="3600" dirty="0">
              <a:solidFill>
                <a:prstClr val="black"/>
              </a:solidFill>
            </a:endParaRPr>
          </a:p>
        </p:txBody>
      </p:sp>
      <p:pic>
        <p:nvPicPr>
          <p:cNvPr id="6" name="Picture 5" descr="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5912" y="2039550"/>
            <a:ext cx="4453429" cy="4635006"/>
          </a:xfrm>
          <a:prstGeom prst="rect">
            <a:avLst/>
          </a:prstGeom>
        </p:spPr>
      </p:pic>
    </p:spTree>
    <p:extLst>
      <p:ext uri="{BB962C8B-B14F-4D97-AF65-F5344CB8AC3E}">
        <p14:creationId xmlns:p14="http://schemas.microsoft.com/office/powerpoint/2010/main" val="2433511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9006" y="318683"/>
            <a:ext cx="8704931" cy="3970318"/>
          </a:xfrm>
          <a:prstGeom prst="rect">
            <a:avLst/>
          </a:prstGeom>
        </p:spPr>
        <p:txBody>
          <a:bodyPr wrap="square">
            <a:spAutoFit/>
          </a:bodyPr>
          <a:lstStyle/>
          <a:p>
            <a:pPr algn="r"/>
            <a:r>
              <a:rPr lang="ar-SA" sz="3600" dirty="0"/>
              <a:t>عصب واگ</a:t>
            </a:r>
            <a:r>
              <a:rPr lang="ar-SA" sz="3600" dirty="0" smtClean="0"/>
              <a:t>:</a:t>
            </a:r>
            <a:endParaRPr lang="en-US" sz="3600" dirty="0" smtClean="0"/>
          </a:p>
          <a:p>
            <a:pPr algn="r"/>
            <a:r>
              <a:rPr lang="ar-SA" sz="3600" dirty="0" smtClean="0"/>
              <a:t>مری</a:t>
            </a:r>
            <a:r>
              <a:rPr lang="ar-SA" sz="3600" dirty="0"/>
              <a:t>، معده، پانکراس، روده کوچک و بخش فوقانی </a:t>
            </a:r>
            <a:r>
              <a:rPr lang="ar-SA" sz="3600" dirty="0" smtClean="0"/>
              <a:t>بزرگ</a:t>
            </a:r>
            <a:r>
              <a:rPr lang="en-US" sz="3600" dirty="0" smtClean="0"/>
              <a:t> </a:t>
            </a:r>
            <a:r>
              <a:rPr lang="ar-IQ" sz="3600" dirty="0" smtClean="0"/>
              <a:t>را عصب دهی میکند. </a:t>
            </a:r>
            <a:r>
              <a:rPr lang="ar-SA" sz="3600" dirty="0"/>
              <a:t>رفلکسهایی که آوران و وابران هستند در عصب واگ هماهنگی ایجاد می </a:t>
            </a:r>
            <a:r>
              <a:rPr lang="ar-SA" sz="3600" dirty="0" smtClean="0"/>
              <a:t>کنند.</a:t>
            </a:r>
          </a:p>
          <a:p>
            <a:pPr algn="r"/>
            <a:r>
              <a:rPr lang="ar-SA" sz="3600" dirty="0"/>
              <a:t>عصب لگنی</a:t>
            </a:r>
            <a:r>
              <a:rPr lang="ar-SA" sz="3600" dirty="0" smtClean="0"/>
              <a:t>:</a:t>
            </a:r>
          </a:p>
          <a:p>
            <a:pPr algn="r"/>
            <a:r>
              <a:rPr lang="ar-SA" sz="3600" dirty="0"/>
              <a:t>بخش تحتانی روده بزرگ، رکتوم و مقعد را عصب دهی </a:t>
            </a:r>
            <a:r>
              <a:rPr lang="ar-SA" sz="3600" dirty="0" smtClean="0"/>
              <a:t>میکند و </a:t>
            </a:r>
            <a:endParaRPr lang="ar-SA" sz="3600" dirty="0"/>
          </a:p>
          <a:p>
            <a:pPr algn="r"/>
            <a:r>
              <a:rPr lang="ar-SA" sz="3600" dirty="0"/>
              <a:t>در روند رفلکسهای دفع مدفوع و ادرار نقش </a:t>
            </a:r>
            <a:r>
              <a:rPr lang="ar-SA" sz="3600" dirty="0" smtClean="0"/>
              <a:t>دارد.</a:t>
            </a:r>
            <a:endParaRPr lang="en-US" sz="3600" dirty="0"/>
          </a:p>
        </p:txBody>
      </p:sp>
    </p:spTree>
    <p:extLst>
      <p:ext uri="{BB962C8B-B14F-4D97-AF65-F5344CB8AC3E}">
        <p14:creationId xmlns:p14="http://schemas.microsoft.com/office/powerpoint/2010/main" val="39033081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5083" y="350833"/>
            <a:ext cx="8695116" cy="2308324"/>
          </a:xfrm>
          <a:prstGeom prst="rect">
            <a:avLst/>
          </a:prstGeom>
        </p:spPr>
        <p:txBody>
          <a:bodyPr wrap="square">
            <a:spAutoFit/>
          </a:bodyPr>
          <a:lstStyle/>
          <a:p>
            <a:pPr algn="r"/>
            <a:r>
              <a:rPr lang="ar-SA" sz="3600" dirty="0"/>
              <a:t>عصب سمپاتیک</a:t>
            </a:r>
            <a:r>
              <a:rPr lang="ar-SA" sz="3600" dirty="0" smtClean="0"/>
              <a:t>:</a:t>
            </a:r>
          </a:p>
          <a:p>
            <a:pPr algn="r"/>
            <a:r>
              <a:rPr lang="ar-SA" sz="3600" dirty="0"/>
              <a:t>بر اعمال دستگاه گوارش و حرکات آن اثر مهاری دارد. سلولهای حسی در سیستم روده ای، آکسون خود را به گانگلیونهای سمپاتیک ارسال </a:t>
            </a:r>
            <a:r>
              <a:rPr lang="ar-SA" sz="3600" dirty="0" smtClean="0"/>
              <a:t>میکنند.  </a:t>
            </a:r>
            <a:endParaRPr lang="en-US" sz="3600" dirty="0"/>
          </a:p>
        </p:txBody>
      </p:sp>
      <p:pic>
        <p:nvPicPr>
          <p:cNvPr id="5" name="Picture 4" descr="5.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2700995" y="2659156"/>
            <a:ext cx="3874643" cy="4019425"/>
          </a:xfrm>
          <a:prstGeom prst="rect">
            <a:avLst/>
          </a:prstGeom>
        </p:spPr>
      </p:pic>
    </p:spTree>
    <p:extLst>
      <p:ext uri="{BB962C8B-B14F-4D97-AF65-F5344CB8AC3E}">
        <p14:creationId xmlns:p14="http://schemas.microsoft.com/office/powerpoint/2010/main" val="17058961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5470" y="385800"/>
            <a:ext cx="8601389" cy="6186310"/>
          </a:xfrm>
          <a:prstGeom prst="rect">
            <a:avLst/>
          </a:prstGeom>
          <a:noFill/>
        </p:spPr>
        <p:txBody>
          <a:bodyPr wrap="square" rtlCol="0">
            <a:spAutoFit/>
          </a:bodyPr>
          <a:lstStyle/>
          <a:p>
            <a:pPr algn="r"/>
            <a:r>
              <a:rPr lang="ar-IQ" sz="3600" dirty="0" smtClean="0"/>
              <a:t>رشته های سمپاتیک دستگاه گوارش از نخاع و از </a:t>
            </a:r>
            <a:r>
              <a:rPr lang="en-US" sz="3600" dirty="0" smtClean="0"/>
              <a:t>L2</a:t>
            </a:r>
            <a:r>
              <a:rPr lang="ar-IQ" sz="3600" dirty="0" smtClean="0"/>
              <a:t> بین تا</a:t>
            </a:r>
            <a:r>
              <a:rPr lang="en-US" sz="3600" dirty="0" smtClean="0"/>
              <a:t> L5</a:t>
            </a:r>
            <a:r>
              <a:rPr lang="ar-IQ" sz="3600" dirty="0" smtClean="0"/>
              <a:t> منشا میگیرند.</a:t>
            </a:r>
          </a:p>
          <a:p>
            <a:pPr algn="r"/>
            <a:r>
              <a:rPr lang="ar-IQ" sz="3600" dirty="0" smtClean="0"/>
              <a:t>اکثر رشته های پیش عقده ای پس از ترک نخاع وارد زنجیره های سمپاتیکی میشوند و بیشتر این رشته ها از طریق این زنجیره ها به عقده های جلوی مهره ای و شکمی و چندین عقده مزانتریک میرسند. </a:t>
            </a:r>
          </a:p>
          <a:p>
            <a:pPr algn="r"/>
            <a:r>
              <a:rPr lang="ar-IQ" sz="3600" dirty="0" smtClean="0"/>
              <a:t>اکثر اجسام نورون های پس عقده ای سمپاتیکی در این عقده ها قرار دارند بنابر این تمام رشته های پس عقده ای در تمام بخش های روده پراکنده اند.</a:t>
            </a:r>
          </a:p>
          <a:p>
            <a:pPr algn="r"/>
            <a:r>
              <a:rPr lang="ar-IQ" sz="3600" dirty="0" smtClean="0"/>
              <a:t>پایانه های عصبی سمپاتیکی به طور عمده نور اپی نفرین و به مقدار کم اپی نفرین ترشح میکنند.</a:t>
            </a:r>
          </a:p>
        </p:txBody>
      </p:sp>
    </p:spTree>
    <p:extLst>
      <p:ext uri="{BB962C8B-B14F-4D97-AF65-F5344CB8AC3E}">
        <p14:creationId xmlns:p14="http://schemas.microsoft.com/office/powerpoint/2010/main" val="21482473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0501" y="1937333"/>
            <a:ext cx="8661666" cy="2308324"/>
          </a:xfrm>
          <a:prstGeom prst="rect">
            <a:avLst/>
          </a:prstGeom>
          <a:noFill/>
        </p:spPr>
        <p:txBody>
          <a:bodyPr wrap="square" rtlCol="0">
            <a:spAutoFit/>
          </a:bodyPr>
          <a:lstStyle/>
          <a:p>
            <a:pPr algn="r"/>
            <a:r>
              <a:rPr lang="ar-IQ" sz="3600" dirty="0" smtClean="0"/>
              <a:t>رفلکس های گوارشی:</a:t>
            </a:r>
          </a:p>
          <a:p>
            <a:pPr algn="r"/>
            <a:r>
              <a:rPr lang="ar-IQ" sz="3600" dirty="0" smtClean="0"/>
              <a:t>با توجه به اینکه سیستم عصبی انتریک در دستگاه گوارش به عنوان یک سیستم عصبی مستقل عمل میکند میتواند در ایجاد رفلکس های گوارشی نقش داشته باشد.</a:t>
            </a:r>
            <a:endParaRPr lang="en-US" sz="3600" dirty="0"/>
          </a:p>
        </p:txBody>
      </p:sp>
    </p:spTree>
    <p:extLst>
      <p:ext uri="{BB962C8B-B14F-4D97-AF65-F5344CB8AC3E}">
        <p14:creationId xmlns:p14="http://schemas.microsoft.com/office/powerpoint/2010/main" val="38283069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5470" y="707300"/>
            <a:ext cx="8569234" cy="5078314"/>
          </a:xfrm>
          <a:prstGeom prst="rect">
            <a:avLst/>
          </a:prstGeom>
          <a:noFill/>
        </p:spPr>
        <p:txBody>
          <a:bodyPr wrap="square" rtlCol="0">
            <a:spAutoFit/>
          </a:bodyPr>
          <a:lstStyle/>
          <a:p>
            <a:pPr algn="r"/>
            <a:r>
              <a:rPr lang="ar-IQ" sz="3600" dirty="0" smtClean="0"/>
              <a:t>انواع رفلکس های دستگاه گوارش:</a:t>
            </a:r>
          </a:p>
          <a:p>
            <a:pPr algn="r"/>
            <a:r>
              <a:rPr lang="ar-IQ" sz="3600" dirty="0" smtClean="0"/>
              <a:t>۱- رفلکس هایی که در </a:t>
            </a:r>
            <a:r>
              <a:rPr lang="en-US" sz="3600" dirty="0" smtClean="0"/>
              <a:t>ENS</a:t>
            </a:r>
            <a:r>
              <a:rPr lang="ar-IQ" sz="3600" dirty="0" smtClean="0"/>
              <a:t> (سیستم عصبی روده ای) جمع بندی میشوند:</a:t>
            </a:r>
            <a:r>
              <a:rPr lang="en-US" sz="3600" dirty="0"/>
              <a:t> </a:t>
            </a:r>
            <a:r>
              <a:rPr lang="ar-IQ" sz="3600" dirty="0" smtClean="0"/>
              <a:t>امواج دودی</a:t>
            </a:r>
            <a:r>
              <a:rPr lang="ar-SA" sz="3600" dirty="0" smtClean="0"/>
              <a:t>، انقباضات مخلوط کننده، کنترل بیشتر ترشحات دستگاه گوارش، اثرات مهاری</a:t>
            </a:r>
          </a:p>
          <a:p>
            <a:pPr algn="r"/>
            <a:r>
              <a:rPr lang="ar-SA" sz="3600" dirty="0" smtClean="0"/>
              <a:t>۲- رفلکس هایی که به عقده های سمپاتیکی جلو مهره ای رفته و سپس به دستگاه گوارش باز میگردند:</a:t>
            </a:r>
          </a:p>
          <a:p>
            <a:pPr algn="r"/>
            <a:r>
              <a:rPr lang="ar-SA" sz="3600" dirty="0" smtClean="0"/>
              <a:t>الف) گاستروکولیک: حدود ده دقیقه پس از صرف صبحانه احساس دفع مدفوع ایجاد میشود که ناشی از افزایش ترشح گاسترین است که حرکات کولون را زیاد میکند.</a:t>
            </a:r>
            <a:r>
              <a:rPr lang="ar-IQ" sz="3600" dirty="0" smtClean="0"/>
              <a:t> </a:t>
            </a:r>
            <a:endParaRPr lang="en-US" sz="3600" dirty="0"/>
          </a:p>
        </p:txBody>
      </p:sp>
    </p:spTree>
    <p:extLst>
      <p:ext uri="{BB962C8B-B14F-4D97-AF65-F5344CB8AC3E}">
        <p14:creationId xmlns:p14="http://schemas.microsoft.com/office/powerpoint/2010/main" val="16977467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7939" y="1009367"/>
            <a:ext cx="8596540" cy="4524316"/>
          </a:xfrm>
          <a:prstGeom prst="rect">
            <a:avLst/>
          </a:prstGeom>
          <a:noFill/>
        </p:spPr>
        <p:txBody>
          <a:bodyPr wrap="square" rtlCol="0">
            <a:spAutoFit/>
          </a:bodyPr>
          <a:lstStyle/>
          <a:p>
            <a:pPr algn="r"/>
            <a:r>
              <a:rPr lang="ar-IQ" sz="3600" dirty="0" smtClean="0"/>
              <a:t>ب) انتروگاستریک: پیام هایی از روده باریک و کولون که باعث مهار حرکات و ترشحات معده میشوند.</a:t>
            </a:r>
          </a:p>
          <a:p>
            <a:pPr algn="r"/>
            <a:r>
              <a:rPr lang="ar-IQ" sz="3600" dirty="0" smtClean="0"/>
              <a:t>ج) رفلکس کولونی-ایلیومی: پیام هایی از کولون که باعث مهار تخلیه ایلیوم میشوند.</a:t>
            </a:r>
          </a:p>
          <a:p>
            <a:pPr algn="r"/>
            <a:endParaRPr lang="ar-IQ" sz="3600" dirty="0"/>
          </a:p>
          <a:p>
            <a:pPr algn="r"/>
            <a:r>
              <a:rPr lang="ar-IQ" sz="3600" dirty="0" smtClean="0"/>
              <a:t>۳- رفلکس هایی که در نخاع یا ساقه ی مغز جمع بندی میشوند: کنترل حرکت و ترشح معده</a:t>
            </a:r>
            <a:r>
              <a:rPr lang="ar-SA" sz="3600" dirty="0" smtClean="0"/>
              <a:t>، دفع مدفوع، رفلکس درد که اثرات مهاری بر حرکات گوارش دارد.</a:t>
            </a:r>
            <a:r>
              <a:rPr lang="ar-IQ" sz="3600" dirty="0" smtClean="0"/>
              <a:t> </a:t>
            </a:r>
            <a:endParaRPr lang="en-US" sz="3600" dirty="0"/>
          </a:p>
        </p:txBody>
      </p:sp>
    </p:spTree>
    <p:extLst>
      <p:ext uri="{BB962C8B-B14F-4D97-AF65-F5344CB8AC3E}">
        <p14:creationId xmlns:p14="http://schemas.microsoft.com/office/powerpoint/2010/main" val="26498819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19" y="819826"/>
            <a:ext cx="8794317" cy="5078314"/>
          </a:xfrm>
          <a:prstGeom prst="rect">
            <a:avLst/>
          </a:prstGeom>
          <a:noFill/>
        </p:spPr>
        <p:txBody>
          <a:bodyPr wrap="square" rtlCol="0">
            <a:spAutoFit/>
          </a:bodyPr>
          <a:lstStyle/>
          <a:p>
            <a:pPr algn="r"/>
            <a:r>
              <a:rPr lang="ar-IQ" sz="3600" dirty="0" smtClean="0"/>
              <a:t>داخلی:</a:t>
            </a:r>
          </a:p>
          <a:p>
            <a:pPr algn="r"/>
            <a:r>
              <a:rPr lang="ar-SA" sz="3600" dirty="0" smtClean="0"/>
              <a:t>.هماهنگ </a:t>
            </a:r>
            <a:r>
              <a:rPr lang="ar-SA" sz="3600" dirty="0"/>
              <a:t>کردن اطلاعات سیستمهای عصبی پاراسمپاتیک و سمپاتیک و ارسال </a:t>
            </a:r>
            <a:r>
              <a:rPr lang="ar-SA" sz="3600" dirty="0" smtClean="0"/>
              <a:t>آنها به </a:t>
            </a:r>
            <a:r>
              <a:rPr lang="ar-SA" sz="3600" dirty="0"/>
              <a:t>دستگاه </a:t>
            </a:r>
            <a:r>
              <a:rPr lang="ar-SA" sz="3600" dirty="0" smtClean="0"/>
              <a:t>گوارش.</a:t>
            </a:r>
          </a:p>
          <a:p>
            <a:pPr algn="r"/>
            <a:r>
              <a:rPr lang="ar-SA" sz="3600" dirty="0" smtClean="0"/>
              <a:t>.در </a:t>
            </a:r>
            <a:r>
              <a:rPr lang="ar-SA" sz="3600" dirty="0"/>
              <a:t>ایجاد رفلکسهای موضعی، حرکت و ترشح داخلی در غیاب </a:t>
            </a:r>
            <a:r>
              <a:rPr lang="ar-SA" sz="3600" dirty="0" smtClean="0"/>
              <a:t>عصب دهی خارجی </a:t>
            </a:r>
            <a:r>
              <a:rPr lang="ar-SA" sz="3600" dirty="0"/>
              <a:t>(عمدتاً حرکت عضله </a:t>
            </a:r>
            <a:r>
              <a:rPr lang="ar-SA" sz="3600" dirty="0" smtClean="0"/>
              <a:t>صاف شبکه زیرمخاطی)</a:t>
            </a:r>
          </a:p>
          <a:p>
            <a:pPr algn="r"/>
            <a:r>
              <a:rPr lang="ar-SA" sz="3600" dirty="0" smtClean="0"/>
              <a:t>.کنترل جریان خون </a:t>
            </a:r>
            <a:endParaRPr lang="ar-SA" sz="3600" dirty="0"/>
          </a:p>
          <a:p>
            <a:pPr algn="r"/>
            <a:r>
              <a:rPr lang="ar-IQ" sz="3600" dirty="0" smtClean="0"/>
              <a:t>. </a:t>
            </a:r>
            <a:r>
              <a:rPr lang="ar-SA" sz="3600" dirty="0"/>
              <a:t>دریافت اطلاعات حسی از گیرنده های شیمیایی و مکانیکی</a:t>
            </a:r>
          </a:p>
          <a:p>
            <a:pPr algn="r"/>
            <a:r>
              <a:rPr lang="ar-SA" sz="3600" dirty="0"/>
              <a:t>مستقل از سیستم عصبی خودمختار</a:t>
            </a:r>
            <a:endParaRPr lang="ar-IQ" sz="3600" dirty="0" smtClean="0"/>
          </a:p>
          <a:p>
            <a:pPr algn="r"/>
            <a:r>
              <a:rPr lang="ar-IQ" sz="3600" dirty="0" smtClean="0"/>
              <a:t> </a:t>
            </a:r>
            <a:endParaRPr lang="en-US" sz="3600" dirty="0"/>
          </a:p>
        </p:txBody>
      </p:sp>
    </p:spTree>
    <p:extLst>
      <p:ext uri="{BB962C8B-B14F-4D97-AF65-F5344CB8AC3E}">
        <p14:creationId xmlns:p14="http://schemas.microsoft.com/office/powerpoint/2010/main" val="37496351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3064" y="1400090"/>
            <a:ext cx="8612822" cy="3970318"/>
          </a:xfrm>
          <a:prstGeom prst="rect">
            <a:avLst/>
          </a:prstGeom>
          <a:noFill/>
        </p:spPr>
        <p:txBody>
          <a:bodyPr wrap="square" rtlCol="0">
            <a:spAutoFit/>
          </a:bodyPr>
          <a:lstStyle/>
          <a:p>
            <a:pPr algn="r"/>
            <a:r>
              <a:rPr lang="ar-IQ" sz="3600" dirty="0" smtClean="0"/>
              <a:t>هورمون های دستگاه گوارش: </a:t>
            </a:r>
          </a:p>
          <a:p>
            <a:pPr algn="r"/>
            <a:r>
              <a:rPr lang="ar-IQ" sz="3600" dirty="0" smtClean="0"/>
              <a:t>هورمون های دستگاه گوارش قبل از رسیدن به بافت هدف باید ابتدا از کبد و سپس از قلب عبور کنند که این مورد به علت گردش باب بین دستگاه گوارش و کبد است.</a:t>
            </a:r>
          </a:p>
          <a:p>
            <a:pPr algn="r"/>
            <a:r>
              <a:rPr lang="ar-IQ" sz="3600" dirty="0" smtClean="0"/>
              <a:t>همه ی هورمون های دستگاه گوارش پپتیدی هستند. </a:t>
            </a:r>
          </a:p>
          <a:p>
            <a:pPr algn="r"/>
            <a:r>
              <a:rPr lang="ar-IQ" sz="3600" dirty="0" smtClean="0"/>
              <a:t>اغلب هورمون ها در دیودنوم و ژژنوم سنتز میشوند به جز گاسترین که از انتروم معده ترشح میشود. </a:t>
            </a:r>
            <a:endParaRPr lang="en-US" sz="3600" dirty="0"/>
          </a:p>
        </p:txBody>
      </p:sp>
    </p:spTree>
    <p:extLst>
      <p:ext uri="{BB962C8B-B14F-4D97-AF65-F5344CB8AC3E}">
        <p14:creationId xmlns:p14="http://schemas.microsoft.com/office/powerpoint/2010/main" val="28239384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0989" y="447283"/>
            <a:ext cx="6092608" cy="830997"/>
          </a:xfrm>
          <a:prstGeom prst="rect">
            <a:avLst/>
          </a:prstGeom>
        </p:spPr>
        <p:txBody>
          <a:bodyPr wrap="none">
            <a:spAutoFit/>
          </a:bodyPr>
          <a:lstStyle/>
          <a:p>
            <a:r>
              <a:rPr lang="ar-SA" sz="4800" dirty="0"/>
              <a:t>مواد تنظیم کننده دستگاه گوارش:</a:t>
            </a:r>
            <a:endParaRPr lang="en-US" sz="4800" dirty="0"/>
          </a:p>
        </p:txBody>
      </p:sp>
      <p:sp>
        <p:nvSpPr>
          <p:cNvPr id="5" name="Rectangle 4"/>
          <p:cNvSpPr/>
          <p:nvPr/>
        </p:nvSpPr>
        <p:spPr>
          <a:xfrm>
            <a:off x="6672777" y="1588609"/>
            <a:ext cx="1982592" cy="2308324"/>
          </a:xfrm>
          <a:prstGeom prst="rect">
            <a:avLst/>
          </a:prstGeom>
        </p:spPr>
        <p:txBody>
          <a:bodyPr wrap="none">
            <a:spAutoFit/>
          </a:bodyPr>
          <a:lstStyle/>
          <a:p>
            <a:pPr algn="r"/>
            <a:r>
              <a:rPr lang="ur-PK" sz="3600" dirty="0"/>
              <a:t>۱- </a:t>
            </a:r>
            <a:r>
              <a:rPr lang="ur-PK" sz="3600" dirty="0" smtClean="0"/>
              <a:t>آندوکرین</a:t>
            </a:r>
          </a:p>
          <a:p>
            <a:pPr algn="r"/>
            <a:r>
              <a:rPr lang="ur-PK" sz="3600" dirty="0"/>
              <a:t>۲- </a:t>
            </a:r>
            <a:r>
              <a:rPr lang="ur-PK" sz="3600" dirty="0" smtClean="0"/>
              <a:t>پاراکرین</a:t>
            </a:r>
          </a:p>
          <a:p>
            <a:pPr algn="r"/>
            <a:r>
              <a:rPr lang="ur-PK" sz="3600" dirty="0" smtClean="0"/>
              <a:t>۳- نروکرین</a:t>
            </a:r>
          </a:p>
          <a:p>
            <a:pPr algn="r"/>
            <a:r>
              <a:rPr lang="ur-PK" sz="3600" dirty="0" smtClean="0"/>
              <a:t> </a:t>
            </a:r>
            <a:endParaRPr lang="en-US" sz="3600" dirty="0"/>
          </a:p>
        </p:txBody>
      </p:sp>
      <p:sp>
        <p:nvSpPr>
          <p:cNvPr id="6" name="TextBox 5"/>
          <p:cNvSpPr txBox="1"/>
          <p:nvPr/>
        </p:nvSpPr>
        <p:spPr>
          <a:xfrm>
            <a:off x="6999401" y="3925632"/>
            <a:ext cx="1655968" cy="646331"/>
          </a:xfrm>
          <a:prstGeom prst="rect">
            <a:avLst/>
          </a:prstGeom>
          <a:noFill/>
        </p:spPr>
        <p:txBody>
          <a:bodyPr wrap="square" rtlCol="0">
            <a:spAutoFit/>
          </a:bodyPr>
          <a:lstStyle/>
          <a:p>
            <a:pPr algn="r"/>
            <a:r>
              <a:rPr lang="ar-IQ" sz="3600" dirty="0" smtClean="0"/>
              <a:t>آندوکرین:</a:t>
            </a:r>
            <a:endParaRPr lang="en-US" sz="3600" dirty="0"/>
          </a:p>
        </p:txBody>
      </p:sp>
      <p:pic>
        <p:nvPicPr>
          <p:cNvPr id="7" name="Picture 6" descr="IMG_2017-05-26 15:35:04.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76851" y="3323856"/>
            <a:ext cx="5922218" cy="3369401"/>
          </a:xfrm>
          <a:prstGeom prst="rect">
            <a:avLst/>
          </a:prstGeom>
        </p:spPr>
      </p:pic>
    </p:spTree>
    <p:extLst>
      <p:ext uri="{BB962C8B-B14F-4D97-AF65-F5344CB8AC3E}">
        <p14:creationId xmlns:p14="http://schemas.microsoft.com/office/powerpoint/2010/main" val="24444223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6.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50166" y="580903"/>
            <a:ext cx="8258526" cy="5704425"/>
          </a:xfrm>
          <a:prstGeom prst="rect">
            <a:avLst/>
          </a:prstGeom>
        </p:spPr>
      </p:pic>
    </p:spTree>
    <p:extLst>
      <p:ext uri="{BB962C8B-B14F-4D97-AF65-F5344CB8AC3E}">
        <p14:creationId xmlns:p14="http://schemas.microsoft.com/office/powerpoint/2010/main" val="40496304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3701" y="225049"/>
            <a:ext cx="8544894" cy="13942280"/>
          </a:xfrm>
          <a:prstGeom prst="rect">
            <a:avLst/>
          </a:prstGeom>
          <a:noFill/>
        </p:spPr>
        <p:txBody>
          <a:bodyPr wrap="square" rtlCol="0">
            <a:spAutoFit/>
          </a:bodyPr>
          <a:lstStyle/>
          <a:p>
            <a:pPr algn="r"/>
            <a:r>
              <a:rPr lang="ar-IQ" sz="3600" dirty="0" smtClean="0"/>
              <a:t>گاسترین:</a:t>
            </a:r>
          </a:p>
          <a:p>
            <a:pPr algn="r"/>
            <a:r>
              <a:rPr lang="ar-IQ" sz="3600" dirty="0" smtClean="0"/>
              <a:t>به دو صورت وجود دارد.</a:t>
            </a:r>
          </a:p>
          <a:p>
            <a:pPr algn="r"/>
            <a:r>
              <a:rPr lang="ar-IQ" sz="3600" dirty="0" smtClean="0"/>
              <a:t>۱- گاسترین کوچک: </a:t>
            </a:r>
            <a:r>
              <a:rPr lang="ar-SA" sz="3600" dirty="0" smtClean="0"/>
              <a:t>حاوی ۱۷ اسیدآمینه </a:t>
            </a:r>
            <a:r>
              <a:rPr lang="ar-SA" sz="3600" dirty="0"/>
              <a:t>است و از سلولهای G آنتروم معدی در پاسخ به وعده غذایی </a:t>
            </a:r>
            <a:r>
              <a:rPr lang="ar-SA" sz="3600" dirty="0" smtClean="0"/>
              <a:t>ترشح میشود و ۴ اسید آمینه انتهایی آن گروه کربوکسیل دارند و همه ی خواص بیولوژیکی مربوط به آنهاست.</a:t>
            </a:r>
          </a:p>
          <a:p>
            <a:pPr algn="r"/>
            <a:r>
              <a:rPr lang="ar-SA" sz="3600" dirty="0"/>
              <a:t>۲- گاسترین بزرگ: </a:t>
            </a:r>
            <a:r>
              <a:rPr lang="ar-SA" sz="3600" dirty="0" smtClean="0"/>
              <a:t>حاوی ۳۴ اسیدآمینه است و دیمر </a:t>
            </a:r>
            <a:r>
              <a:rPr lang="ar-SA" sz="3600" dirty="0"/>
              <a:t>گاسترین </a:t>
            </a:r>
            <a:r>
              <a:rPr lang="ar-SA" sz="3600" dirty="0" smtClean="0"/>
              <a:t>نیست.</a:t>
            </a:r>
          </a:p>
          <a:p>
            <a:pPr algn="r"/>
            <a:r>
              <a:rPr lang="ar-SA" sz="3600" dirty="0"/>
              <a:t>اعمال گاسترین</a:t>
            </a:r>
            <a:r>
              <a:rPr lang="ar-SA" sz="3600" dirty="0" smtClean="0"/>
              <a:t>: </a:t>
            </a:r>
          </a:p>
          <a:p>
            <a:pPr algn="r"/>
            <a:r>
              <a:rPr lang="ar-SA" sz="3600" dirty="0"/>
              <a:t>۱- تحریک ترشح هیدروژن توسط سلولهای پاریتال </a:t>
            </a:r>
            <a:r>
              <a:rPr lang="ar-SA" sz="3600" dirty="0" smtClean="0"/>
              <a:t>معده</a:t>
            </a:r>
          </a:p>
          <a:p>
            <a:pPr algn="r"/>
            <a:r>
              <a:rPr lang="ar-SA" sz="3600" dirty="0"/>
              <a:t>۲- رشد مخاط معده (تحریک ساخت mRNA</a:t>
            </a:r>
            <a:r>
              <a:rPr lang="ar-SA" sz="3600" dirty="0" smtClean="0"/>
              <a:t>)</a:t>
            </a:r>
          </a:p>
          <a:p>
            <a:pPr algn="r"/>
            <a:endParaRPr lang="ar-SA" sz="3600" dirty="0"/>
          </a:p>
          <a:p>
            <a:pPr algn="r"/>
            <a:endParaRPr lang="ar-SA" sz="3600" dirty="0" smtClean="0"/>
          </a:p>
          <a:p>
            <a:pPr algn="r"/>
            <a:endParaRPr lang="ar-SA" sz="3600" dirty="0" smtClean="0"/>
          </a:p>
          <a:p>
            <a:pPr algn="r"/>
            <a:endParaRPr lang="ar-SA" sz="3600" dirty="0"/>
          </a:p>
          <a:p>
            <a:pPr algn="r"/>
            <a:endParaRPr lang="ar-SA" sz="3600" dirty="0" smtClean="0"/>
          </a:p>
          <a:p>
            <a:pPr algn="r"/>
            <a:endParaRPr lang="ar-SA" sz="3600" dirty="0"/>
          </a:p>
          <a:p>
            <a:pPr algn="r"/>
            <a:endParaRPr lang="ar-SA" sz="3600" dirty="0" smtClean="0"/>
          </a:p>
          <a:p>
            <a:pPr algn="r"/>
            <a:endParaRPr lang="ar-SA" sz="3600" dirty="0" smtClean="0"/>
          </a:p>
          <a:p>
            <a:pPr algn="r"/>
            <a:endParaRPr lang="ar-SA" sz="3600" dirty="0" smtClean="0"/>
          </a:p>
          <a:p>
            <a:pPr algn="r"/>
            <a:endParaRPr lang="ar-SA" sz="3600" dirty="0" smtClean="0"/>
          </a:p>
          <a:p>
            <a:pPr algn="r"/>
            <a:endParaRPr lang="ar-SA" sz="3600" dirty="0" smtClean="0"/>
          </a:p>
          <a:p>
            <a:pPr algn="r"/>
            <a:endParaRPr lang="ar-SA" sz="3600" dirty="0" smtClean="0"/>
          </a:p>
          <a:p>
            <a:pPr algn="r"/>
            <a:endParaRPr lang="ar-SA" sz="3600" dirty="0"/>
          </a:p>
          <a:p>
            <a:pPr algn="r"/>
            <a:endParaRPr lang="ar-IQ" sz="3600" dirty="0" smtClean="0"/>
          </a:p>
        </p:txBody>
      </p:sp>
    </p:spTree>
    <p:extLst>
      <p:ext uri="{BB962C8B-B14F-4D97-AF65-F5344CB8AC3E}">
        <p14:creationId xmlns:p14="http://schemas.microsoft.com/office/powerpoint/2010/main" val="30956941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7686" y="1872212"/>
            <a:ext cx="8857042" cy="3416320"/>
          </a:xfrm>
          <a:prstGeom prst="rect">
            <a:avLst/>
          </a:prstGeom>
          <a:noFill/>
        </p:spPr>
        <p:txBody>
          <a:bodyPr wrap="square" rtlCol="0">
            <a:spAutoFit/>
          </a:bodyPr>
          <a:lstStyle/>
          <a:p>
            <a:pPr algn="r"/>
            <a:r>
              <a:rPr lang="ar-IQ" sz="3600" dirty="0" smtClean="0"/>
              <a:t>۳- تحریک ترشح اسید</a:t>
            </a:r>
            <a:r>
              <a:rPr lang="ar-SA" sz="3600" dirty="0" smtClean="0"/>
              <a:t>، پپسین، سوماتواستاتین، فاکتور داخلی معده</a:t>
            </a:r>
          </a:p>
          <a:p>
            <a:pPr algn="r"/>
            <a:r>
              <a:rPr lang="ar-SA" sz="3600" dirty="0" smtClean="0"/>
              <a:t>۴- تحریک ترشح گلوکاگون و کلسی تونین</a:t>
            </a:r>
          </a:p>
          <a:p>
            <a:pPr algn="r"/>
            <a:r>
              <a:rPr lang="ar-SA" sz="3600" dirty="0" smtClean="0"/>
              <a:t>۵- افزایش حرکات معده و روده </a:t>
            </a:r>
          </a:p>
          <a:p>
            <a:pPr algn="r"/>
            <a:r>
              <a:rPr lang="ar-SA" sz="3600" dirty="0" smtClean="0"/>
              <a:t>۶- تحریک تخلیه معده با افزایش فعالیت پمپ پیلوری </a:t>
            </a:r>
          </a:p>
          <a:p>
            <a:pPr algn="r"/>
            <a:endParaRPr lang="ar-SA" sz="3600" dirty="0"/>
          </a:p>
          <a:p>
            <a:pPr algn="r"/>
            <a:endParaRPr lang="en-US" sz="3600" dirty="0"/>
          </a:p>
        </p:txBody>
      </p:sp>
    </p:spTree>
    <p:extLst>
      <p:ext uri="{BB962C8B-B14F-4D97-AF65-F5344CB8AC3E}">
        <p14:creationId xmlns:p14="http://schemas.microsoft.com/office/powerpoint/2010/main" val="37388729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4053" y="1338856"/>
            <a:ext cx="8633403" cy="7602082"/>
          </a:xfrm>
          <a:prstGeom prst="rect">
            <a:avLst/>
          </a:prstGeom>
        </p:spPr>
        <p:txBody>
          <a:bodyPr wrap="square">
            <a:spAutoFit/>
          </a:bodyPr>
          <a:lstStyle/>
          <a:p>
            <a:pPr algn="r"/>
            <a:r>
              <a:rPr lang="ar-SA" sz="3600" dirty="0"/>
              <a:t>محرکهای </a:t>
            </a:r>
            <a:r>
              <a:rPr lang="ar-SA" sz="3600" dirty="0" smtClean="0"/>
              <a:t>ترشح (</a:t>
            </a:r>
            <a:r>
              <a:rPr lang="ar-SA" sz="3600" dirty="0"/>
              <a:t>در پاسخ به مواد غذایی)</a:t>
            </a:r>
            <a:r>
              <a:rPr lang="ar-SA" sz="3600" dirty="0" smtClean="0"/>
              <a:t>:</a:t>
            </a:r>
          </a:p>
          <a:p>
            <a:pPr algn="r"/>
            <a:r>
              <a:rPr lang="ar-IQ" sz="3600" dirty="0" smtClean="0"/>
              <a:t>۱- </a:t>
            </a:r>
            <a:r>
              <a:rPr lang="ar-SA" sz="3600" dirty="0"/>
              <a:t>پپتیدهای کوچک و اسیدهای آمینه (فنیل آلانین و تریپتوفان</a:t>
            </a:r>
            <a:r>
              <a:rPr lang="ar-SA" sz="3600" dirty="0" smtClean="0"/>
              <a:t>)</a:t>
            </a:r>
          </a:p>
          <a:p>
            <a:pPr algn="r"/>
            <a:r>
              <a:rPr lang="ar-IQ" sz="3600" dirty="0" smtClean="0"/>
              <a:t>۲- </a:t>
            </a:r>
            <a:r>
              <a:rPr lang="ar-SA" sz="3600" dirty="0"/>
              <a:t>اتساع </a:t>
            </a:r>
            <a:r>
              <a:rPr lang="ar-SA" sz="3600" dirty="0" smtClean="0"/>
              <a:t>معده</a:t>
            </a:r>
          </a:p>
          <a:p>
            <a:pPr algn="r"/>
            <a:r>
              <a:rPr lang="ar-IQ" sz="3600" dirty="0" smtClean="0"/>
              <a:t>۳- </a:t>
            </a:r>
            <a:r>
              <a:rPr lang="ar-SA" sz="3600" dirty="0"/>
              <a:t>تحریک واگ از طریق پپتید آزاد کننده گاسترین (GRP، بومبزین</a:t>
            </a:r>
            <a:r>
              <a:rPr lang="ar-SA" sz="3600" dirty="0" smtClean="0"/>
              <a:t>)</a:t>
            </a:r>
            <a:endParaRPr lang="ar-IQ" sz="3600" dirty="0"/>
          </a:p>
          <a:p>
            <a:pPr algn="r"/>
            <a:r>
              <a:rPr lang="ar-IQ" sz="3600" dirty="0" smtClean="0"/>
              <a:t>۴- </a:t>
            </a:r>
            <a:r>
              <a:rPr lang="ar-SA" sz="3600" dirty="0"/>
              <a:t>محرکهای خونی (کلسیم و اپی نفرین</a:t>
            </a:r>
            <a:r>
              <a:rPr lang="ar-SA" sz="3600" dirty="0" smtClean="0"/>
              <a:t>)</a:t>
            </a:r>
          </a:p>
          <a:p>
            <a:pPr algn="r"/>
            <a:r>
              <a:rPr lang="ar-SA" sz="3600" dirty="0" smtClean="0"/>
              <a:t>۵- حضور کافیین در معده </a:t>
            </a:r>
          </a:p>
          <a:p>
            <a:pPr algn="r"/>
            <a:endParaRPr lang="ar-SA" sz="3600" dirty="0"/>
          </a:p>
          <a:p>
            <a:pPr algn="r"/>
            <a:endParaRPr lang="ar-SA" sz="2000" dirty="0" smtClean="0"/>
          </a:p>
          <a:p>
            <a:pPr algn="r"/>
            <a:endParaRPr lang="ar-SA" sz="3600" dirty="0" smtClean="0"/>
          </a:p>
          <a:p>
            <a:pPr algn="r"/>
            <a:endParaRPr lang="ar-SA" sz="3600" dirty="0"/>
          </a:p>
          <a:p>
            <a:pPr algn="r"/>
            <a:endParaRPr lang="ar-SA" sz="3600" dirty="0" smtClean="0"/>
          </a:p>
          <a:p>
            <a:pPr algn="r"/>
            <a:endParaRPr lang="ar-SA" sz="3600" dirty="0" smtClean="0"/>
          </a:p>
          <a:p>
            <a:pPr algn="r"/>
            <a:r>
              <a:rPr lang="ar-IQ" sz="3600" dirty="0" smtClean="0"/>
              <a:t> </a:t>
            </a:r>
            <a:endParaRPr lang="en-US" sz="3600" dirty="0"/>
          </a:p>
        </p:txBody>
      </p:sp>
    </p:spTree>
    <p:extLst>
      <p:ext uri="{BB962C8B-B14F-4D97-AF65-F5344CB8AC3E}">
        <p14:creationId xmlns:p14="http://schemas.microsoft.com/office/powerpoint/2010/main" val="19045901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5470" y="1746120"/>
            <a:ext cx="8578278" cy="3139321"/>
          </a:xfrm>
          <a:prstGeom prst="rect">
            <a:avLst/>
          </a:prstGeom>
        </p:spPr>
        <p:txBody>
          <a:bodyPr wrap="square">
            <a:spAutoFit/>
          </a:bodyPr>
          <a:lstStyle/>
          <a:p>
            <a:pPr algn="r"/>
            <a:r>
              <a:rPr lang="ar-SA" sz="3600" dirty="0"/>
              <a:t>مهارکننده های ترشح:</a:t>
            </a:r>
          </a:p>
          <a:p>
            <a:pPr algn="r"/>
            <a:r>
              <a:rPr lang="ar-SA" sz="3600" dirty="0"/>
              <a:t>۱- هیدروژن موجود در لومن معده (مهار در صورتیکه محتویات معده اسیدی) </a:t>
            </a:r>
            <a:br>
              <a:rPr lang="ar-SA" sz="3600" dirty="0"/>
            </a:br>
            <a:r>
              <a:rPr lang="ar-SA" sz="3600" dirty="0"/>
              <a:t>۲- </a:t>
            </a:r>
            <a:r>
              <a:rPr lang="ar-SA" sz="3600" dirty="0" smtClean="0"/>
              <a:t>سوماتواستاتین</a:t>
            </a:r>
          </a:p>
          <a:p>
            <a:pPr algn="r"/>
            <a:r>
              <a:rPr lang="ar-SA" sz="3600" dirty="0"/>
              <a:t>۳- سکرتین، GIP، VIP، گلوکاگون و کلسی تونین</a:t>
            </a:r>
          </a:p>
          <a:p>
            <a:pPr algn="r"/>
            <a:endParaRPr lang="ar-SA" dirty="0"/>
          </a:p>
        </p:txBody>
      </p:sp>
    </p:spTree>
    <p:extLst>
      <p:ext uri="{BB962C8B-B14F-4D97-AF65-F5344CB8AC3E}">
        <p14:creationId xmlns:p14="http://schemas.microsoft.com/office/powerpoint/2010/main" val="40816719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3703" y="318683"/>
            <a:ext cx="8559738" cy="7294306"/>
          </a:xfrm>
          <a:prstGeom prst="rect">
            <a:avLst/>
          </a:prstGeom>
        </p:spPr>
        <p:txBody>
          <a:bodyPr wrap="square">
            <a:spAutoFit/>
          </a:bodyPr>
          <a:lstStyle/>
          <a:p>
            <a:pPr algn="r"/>
            <a:r>
              <a:rPr lang="ur-PK" sz="3600" dirty="0"/>
              <a:t>کوله سیستوکینین</a:t>
            </a:r>
            <a:r>
              <a:rPr lang="ur-PK" sz="3600" dirty="0" smtClean="0"/>
              <a:t>(</a:t>
            </a:r>
            <a:r>
              <a:rPr lang="en-US" sz="3600" dirty="0" smtClean="0"/>
              <a:t>CCK</a:t>
            </a:r>
            <a:r>
              <a:rPr lang="ur-PK" sz="3600" dirty="0" smtClean="0"/>
              <a:t>):</a:t>
            </a:r>
          </a:p>
          <a:p>
            <a:pPr algn="r"/>
            <a:r>
              <a:rPr lang="ar-SA" sz="3600" dirty="0"/>
              <a:t>حاوی </a:t>
            </a:r>
            <a:r>
              <a:rPr lang="ar-SA" sz="3600" dirty="0" smtClean="0"/>
              <a:t>۳۳ اسیدآمینه است و ساختاری </a:t>
            </a:r>
            <a:r>
              <a:rPr lang="ar-SA" sz="3600" dirty="0"/>
              <a:t>شبیه گاسترین دارد و ۵  اسیدآمینه انتهایی کربوکسیل دارند و از سلولهای I مخاط دوازدهه و ژژنوم </a:t>
            </a:r>
            <a:r>
              <a:rPr lang="ar-SA" sz="3600" dirty="0" smtClean="0"/>
              <a:t>ترشح میشود</a:t>
            </a:r>
            <a:r>
              <a:rPr lang="ar-SA" sz="3600" dirty="0"/>
              <a:t> و قویترین هورمون در مهار فیدبکی </a:t>
            </a:r>
            <a:r>
              <a:rPr lang="ar-SA" sz="3600" dirty="0" smtClean="0"/>
              <a:t>معده است.</a:t>
            </a:r>
          </a:p>
          <a:p>
            <a:pPr algn="r"/>
            <a:r>
              <a:rPr lang="ar-SA" sz="3600" dirty="0" smtClean="0"/>
              <a:t>گیرنده های</a:t>
            </a:r>
            <a:r>
              <a:rPr lang="en-US" sz="3600" dirty="0" smtClean="0"/>
              <a:t> CCK</a:t>
            </a:r>
            <a:r>
              <a:rPr lang="ar-SA" sz="3600" dirty="0" smtClean="0"/>
              <a:t> شامل دو دسته</a:t>
            </a:r>
            <a:r>
              <a:rPr lang="en-US" sz="3600" dirty="0" smtClean="0"/>
              <a:t> CCKA</a:t>
            </a:r>
            <a:r>
              <a:rPr lang="ar-SA" sz="3600" dirty="0" smtClean="0"/>
              <a:t> و</a:t>
            </a:r>
            <a:r>
              <a:rPr lang="en-US" sz="3600" dirty="0" smtClean="0"/>
              <a:t> CCKB</a:t>
            </a:r>
            <a:r>
              <a:rPr lang="ar-SA" sz="3600" dirty="0" smtClean="0"/>
              <a:t> هستند که گیرنده های</a:t>
            </a:r>
            <a:r>
              <a:rPr lang="en-US" sz="3600" dirty="0" smtClean="0"/>
              <a:t> CCKA</a:t>
            </a:r>
            <a:r>
              <a:rPr lang="ar-SA" sz="3600" dirty="0" smtClean="0"/>
              <a:t> فقط به</a:t>
            </a:r>
            <a:r>
              <a:rPr lang="en-US" sz="3600" dirty="0" smtClean="0"/>
              <a:t> CCK</a:t>
            </a:r>
            <a:r>
              <a:rPr lang="ar-SA" sz="3600" dirty="0" smtClean="0"/>
              <a:t> پاسخ میدهند ولی گیرنده های</a:t>
            </a:r>
            <a:r>
              <a:rPr lang="en-US" sz="3600" dirty="0" smtClean="0"/>
              <a:t> CCKB</a:t>
            </a:r>
            <a:r>
              <a:rPr lang="ar-SA" sz="3600" dirty="0" smtClean="0"/>
              <a:t> به</a:t>
            </a:r>
            <a:r>
              <a:rPr lang="en-US" sz="3600" dirty="0" smtClean="0"/>
              <a:t> CCK</a:t>
            </a:r>
            <a:r>
              <a:rPr lang="ar-SA" sz="3600" dirty="0" smtClean="0"/>
              <a:t> و گاسترین پاسخ میدهند که این مساله باعث باعث میشود اثرات</a:t>
            </a:r>
            <a:r>
              <a:rPr lang="en-US" sz="3600" dirty="0" smtClean="0"/>
              <a:t> CCK</a:t>
            </a:r>
            <a:r>
              <a:rPr lang="ar-SA" sz="3600" dirty="0" smtClean="0"/>
              <a:t> و گاسترین همپوشانی داشته باشند ولی همچنان بر حرکات معده اثر متفاوتی دارند که گاسترین باعث افزایش و</a:t>
            </a:r>
            <a:r>
              <a:rPr lang="en-US" sz="3600" dirty="0" smtClean="0"/>
              <a:t> CCK</a:t>
            </a:r>
            <a:r>
              <a:rPr lang="ar-SA" sz="3600" dirty="0" smtClean="0"/>
              <a:t> باعث کاهش حرکات معده میشود.</a:t>
            </a:r>
          </a:p>
          <a:p>
            <a:pPr algn="r"/>
            <a:endParaRPr lang="ur-PK" sz="3600" dirty="0"/>
          </a:p>
          <a:p>
            <a:pPr algn="r"/>
            <a:endParaRPr lang="ar-IQ" sz="3600" dirty="0" smtClean="0"/>
          </a:p>
        </p:txBody>
      </p:sp>
    </p:spTree>
    <p:extLst>
      <p:ext uri="{BB962C8B-B14F-4D97-AF65-F5344CB8AC3E}">
        <p14:creationId xmlns:p14="http://schemas.microsoft.com/office/powerpoint/2010/main" val="29443075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883241"/>
            <a:ext cx="8971010" cy="5632312"/>
          </a:xfrm>
          <a:prstGeom prst="rect">
            <a:avLst/>
          </a:prstGeom>
        </p:spPr>
        <p:txBody>
          <a:bodyPr wrap="square">
            <a:spAutoFit/>
          </a:bodyPr>
          <a:lstStyle/>
          <a:p>
            <a:pPr algn="r"/>
            <a:r>
              <a:rPr lang="ar-SA" sz="3600" dirty="0"/>
              <a:t>اعمال:</a:t>
            </a:r>
          </a:p>
          <a:p>
            <a:pPr algn="r"/>
            <a:r>
              <a:rPr lang="ar-SA" sz="3600" dirty="0"/>
              <a:t>۱- انقباض کیسه صفرا و ترشح </a:t>
            </a:r>
            <a:r>
              <a:rPr lang="ar-SA" sz="3600" dirty="0" smtClean="0"/>
              <a:t>صفرا</a:t>
            </a:r>
            <a:r>
              <a:rPr lang="en-US" sz="3600" dirty="0" smtClean="0"/>
              <a:t> </a:t>
            </a:r>
            <a:r>
              <a:rPr lang="ar-IQ" sz="3600" dirty="0" smtClean="0"/>
              <a:t>(قویترین منقبض کننده صفرا)</a:t>
            </a:r>
            <a:endParaRPr lang="ar-SA" sz="3600" dirty="0"/>
          </a:p>
          <a:p>
            <a:pPr algn="r"/>
            <a:r>
              <a:rPr lang="ar-IQ" sz="3600" dirty="0"/>
              <a:t>۲- </a:t>
            </a:r>
            <a:r>
              <a:rPr lang="ar-SA" sz="3600" dirty="0"/>
              <a:t>تحریک ترشح آنزیم </a:t>
            </a:r>
            <a:r>
              <a:rPr lang="ar-SA" sz="3600" dirty="0" smtClean="0"/>
              <a:t>پانکراس (مهم ترین محرک فیزیولوژیکی)</a:t>
            </a:r>
            <a:endParaRPr lang="ar-SA" sz="3600" dirty="0"/>
          </a:p>
          <a:p>
            <a:pPr algn="r"/>
            <a:r>
              <a:rPr lang="ar-IQ" sz="3600" dirty="0"/>
              <a:t>۳- </a:t>
            </a:r>
            <a:r>
              <a:rPr lang="ur-PK" sz="3600" dirty="0"/>
              <a:t>رشد اگزوکرین پانکراس</a:t>
            </a:r>
          </a:p>
          <a:p>
            <a:pPr algn="r"/>
            <a:r>
              <a:rPr lang="ur-PK" sz="3600" dirty="0"/>
              <a:t>۴- </a:t>
            </a:r>
            <a:r>
              <a:rPr lang="ar-SA" sz="3600" dirty="0"/>
              <a:t>مهار تخلیه معده (وعده های غذایی چرب</a:t>
            </a:r>
            <a:r>
              <a:rPr lang="ar-SA" sz="3600" dirty="0" smtClean="0"/>
              <a:t>)</a:t>
            </a:r>
          </a:p>
          <a:p>
            <a:pPr algn="r"/>
            <a:r>
              <a:rPr lang="ar-SA" sz="3600" dirty="0" smtClean="0"/>
              <a:t>۵- تقویت اثر سکرتین </a:t>
            </a:r>
          </a:p>
          <a:p>
            <a:pPr algn="r"/>
            <a:r>
              <a:rPr lang="ar-SA" sz="3600" dirty="0" smtClean="0"/>
              <a:t>۶- افزایش حرکات روده کوچک و بزرگ</a:t>
            </a:r>
          </a:p>
          <a:p>
            <a:pPr algn="r"/>
            <a:r>
              <a:rPr lang="ar-SA" sz="3600" dirty="0" smtClean="0"/>
              <a:t>۷- کاهش اشتها </a:t>
            </a:r>
          </a:p>
          <a:p>
            <a:pPr algn="r"/>
            <a:endParaRPr lang="ar-SA" sz="3600" dirty="0" smtClean="0"/>
          </a:p>
          <a:p>
            <a:pPr algn="r"/>
            <a:endParaRPr lang="ar-SA" sz="3600" dirty="0"/>
          </a:p>
        </p:txBody>
      </p:sp>
    </p:spTree>
    <p:extLst>
      <p:ext uri="{BB962C8B-B14F-4D97-AF65-F5344CB8AC3E}">
        <p14:creationId xmlns:p14="http://schemas.microsoft.com/office/powerpoint/2010/main" val="40492445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3316" y="302608"/>
            <a:ext cx="8592012" cy="8402302"/>
          </a:xfrm>
          <a:prstGeom prst="rect">
            <a:avLst/>
          </a:prstGeom>
        </p:spPr>
        <p:txBody>
          <a:bodyPr wrap="square">
            <a:spAutoFit/>
          </a:bodyPr>
          <a:lstStyle/>
          <a:p>
            <a:pPr algn="r"/>
            <a:r>
              <a:rPr lang="ar-SA" sz="3600" dirty="0"/>
              <a:t>محرکهای ترشح</a:t>
            </a:r>
            <a:r>
              <a:rPr lang="ar-SA" sz="3600" dirty="0" smtClean="0"/>
              <a:t>:</a:t>
            </a:r>
          </a:p>
          <a:p>
            <a:pPr algn="r"/>
            <a:r>
              <a:rPr lang="ar-IQ" sz="3600" dirty="0" smtClean="0"/>
              <a:t>۱- </a:t>
            </a:r>
            <a:r>
              <a:rPr lang="ur-PK" sz="3600" dirty="0"/>
              <a:t>پپتیدهای کوچک و اسیدهای آمینه</a:t>
            </a:r>
          </a:p>
          <a:p>
            <a:pPr algn="r"/>
            <a:r>
              <a:rPr lang="ar-IQ" sz="3600" dirty="0" smtClean="0"/>
              <a:t>۲- </a:t>
            </a:r>
            <a:r>
              <a:rPr lang="ar-SA" sz="3600" dirty="0"/>
              <a:t>اسیدهای چرب و </a:t>
            </a:r>
            <a:r>
              <a:rPr lang="ar-SA" sz="3600" dirty="0" smtClean="0"/>
              <a:t>منوگلیسریدها</a:t>
            </a:r>
          </a:p>
          <a:p>
            <a:pPr algn="r"/>
            <a:r>
              <a:rPr lang="ar-SA" sz="3600" dirty="0"/>
              <a:t>تری گلیسریدها آزاد سازی CCK را تحریک نمی </a:t>
            </a:r>
            <a:r>
              <a:rPr lang="ar-SA" sz="3600" dirty="0" smtClean="0"/>
              <a:t>کنند.</a:t>
            </a:r>
          </a:p>
          <a:p>
            <a:pPr algn="r"/>
            <a:endParaRPr lang="ar-SA" sz="3600" dirty="0"/>
          </a:p>
          <a:p>
            <a:pPr algn="r"/>
            <a:r>
              <a:rPr lang="ur-PK" sz="3600" dirty="0"/>
              <a:t>سکرتین</a:t>
            </a:r>
            <a:r>
              <a:rPr lang="ur-PK" sz="3600" dirty="0" smtClean="0"/>
              <a:t>:</a:t>
            </a:r>
          </a:p>
          <a:p>
            <a:pPr algn="r"/>
            <a:r>
              <a:rPr lang="ar-SA" sz="3600" dirty="0" smtClean="0"/>
              <a:t>حاوی ۲۷ اسیدآمینه است و </a:t>
            </a:r>
            <a:r>
              <a:rPr lang="ar-SA" sz="3600" dirty="0"/>
              <a:t>ساختاری شبیه گلوکاگون دارد و ۱۴ تا ۲۷ اسید آمینه آن مشابه گلوکاگون است. از سلولهای S دوازدهه ترشح میشود و تمامی اسیدهای آمینه آن برای فعالیت بیولوژیک مورد </a:t>
            </a:r>
            <a:r>
              <a:rPr lang="ar-SA" sz="3600" dirty="0" smtClean="0"/>
              <a:t>نیاز هستند.</a:t>
            </a:r>
          </a:p>
          <a:p>
            <a:pPr algn="r"/>
            <a:endParaRPr lang="ar-SA" sz="3600" dirty="0"/>
          </a:p>
          <a:p>
            <a:pPr algn="r"/>
            <a:endParaRPr lang="ar-SA" sz="3600" dirty="0"/>
          </a:p>
          <a:p>
            <a:pPr algn="r"/>
            <a:endParaRPr lang="ar-SA" sz="3600" dirty="0" smtClean="0"/>
          </a:p>
          <a:p>
            <a:pPr algn="r"/>
            <a:endParaRPr lang="ar-IQ" sz="3600" dirty="0" smtClean="0"/>
          </a:p>
          <a:p>
            <a:pPr algn="r"/>
            <a:endParaRPr lang="en-US" sz="3600" dirty="0"/>
          </a:p>
        </p:txBody>
      </p:sp>
    </p:spTree>
    <p:extLst>
      <p:ext uri="{BB962C8B-B14F-4D97-AF65-F5344CB8AC3E}">
        <p14:creationId xmlns:p14="http://schemas.microsoft.com/office/powerpoint/2010/main" val="9547022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75303"/>
            <a:ext cx="8882351" cy="13388282"/>
          </a:xfrm>
          <a:prstGeom prst="rect">
            <a:avLst/>
          </a:prstGeom>
        </p:spPr>
        <p:txBody>
          <a:bodyPr wrap="square">
            <a:spAutoFit/>
          </a:bodyPr>
          <a:lstStyle/>
          <a:p>
            <a:pPr algn="r"/>
            <a:r>
              <a:rPr lang="ar-SA" sz="3600" dirty="0"/>
              <a:t>اعمال</a:t>
            </a:r>
            <a:r>
              <a:rPr lang="ar-SA" sz="3600" dirty="0" smtClean="0"/>
              <a:t>:</a:t>
            </a:r>
          </a:p>
          <a:p>
            <a:pPr algn="r"/>
            <a:r>
              <a:rPr lang="ar-SA" sz="3600" dirty="0"/>
              <a:t>۱- محرک ترشح بیکربنات پانکراس (خنثی کردن H+ لومن روده</a:t>
            </a:r>
            <a:r>
              <a:rPr lang="ar-SA" sz="3600" dirty="0" smtClean="0"/>
              <a:t>)</a:t>
            </a:r>
          </a:p>
          <a:p>
            <a:pPr algn="r"/>
            <a:r>
              <a:rPr lang="ar-IQ" sz="3600" dirty="0" smtClean="0"/>
              <a:t>۲- </a:t>
            </a:r>
            <a:r>
              <a:rPr lang="ar-SA" sz="3600" dirty="0"/>
              <a:t>محرک ترشح بیکربنات وآب توسط کبد (افزایش تولید صفرا)</a:t>
            </a:r>
          </a:p>
          <a:p>
            <a:pPr algn="r"/>
            <a:r>
              <a:rPr lang="ar-IQ" sz="3600" dirty="0" smtClean="0"/>
              <a:t>۳- </a:t>
            </a:r>
            <a:r>
              <a:rPr lang="ar-SA" sz="3600" dirty="0"/>
              <a:t>کاهش ترشح H+  توسط سلولهای پاریتال(جداری) معده</a:t>
            </a:r>
          </a:p>
          <a:p>
            <a:pPr algn="r"/>
            <a:r>
              <a:rPr lang="ar-IQ" sz="3600" dirty="0" smtClean="0"/>
              <a:t>۴- </a:t>
            </a:r>
            <a:r>
              <a:rPr lang="ar-SA" sz="3600" dirty="0"/>
              <a:t>مهار تولید گاسترین و</a:t>
            </a:r>
            <a:r>
              <a:rPr lang="ar-SA" sz="3600" dirty="0" smtClean="0"/>
              <a:t> </a:t>
            </a:r>
            <a:r>
              <a:rPr lang="ar-SA" sz="3600" dirty="0"/>
              <a:t>محرک تولید پپسینوژن </a:t>
            </a:r>
            <a:r>
              <a:rPr lang="ar-SA" sz="3600" dirty="0" smtClean="0"/>
              <a:t>معده</a:t>
            </a:r>
          </a:p>
          <a:p>
            <a:pPr algn="r"/>
            <a:r>
              <a:rPr lang="ar-SA" sz="3600" dirty="0" smtClean="0"/>
              <a:t>۵- انقباض اسفنگتر پیلور</a:t>
            </a:r>
          </a:p>
          <a:p>
            <a:pPr algn="r"/>
            <a:r>
              <a:rPr lang="ar-SA" sz="3600" dirty="0" smtClean="0"/>
              <a:t>بیشتر اثرات آن در راستای مقابله با اسید معده است و به آن آنتی اسید طبیعی میگویند.</a:t>
            </a:r>
          </a:p>
          <a:p>
            <a:pPr algn="r"/>
            <a:r>
              <a:rPr lang="ar-SA" sz="3600" dirty="0" smtClean="0"/>
              <a:t>محرکهای </a:t>
            </a:r>
            <a:r>
              <a:rPr lang="ar-SA" sz="3600" dirty="0"/>
              <a:t>ترشح</a:t>
            </a:r>
            <a:r>
              <a:rPr lang="ar-SA" sz="3600" dirty="0" smtClean="0"/>
              <a:t>:</a:t>
            </a:r>
          </a:p>
          <a:p>
            <a:pPr algn="r"/>
            <a:r>
              <a:rPr lang="ar-SA" sz="3600" dirty="0" smtClean="0"/>
              <a:t>۱- یون </a:t>
            </a:r>
            <a:r>
              <a:rPr lang="ar-SA" sz="3600" dirty="0"/>
              <a:t> H+ </a:t>
            </a:r>
            <a:r>
              <a:rPr lang="ar-SA" sz="3600" dirty="0" smtClean="0"/>
              <a:t>موجود در دوازدهه</a:t>
            </a:r>
          </a:p>
          <a:p>
            <a:pPr algn="r"/>
            <a:r>
              <a:rPr lang="ar-SA" sz="3600" dirty="0" smtClean="0"/>
              <a:t>۲- اسید های چرب موجود در دوازدهه</a:t>
            </a:r>
          </a:p>
          <a:p>
            <a:pPr algn="r"/>
            <a:endParaRPr lang="ar-SA" sz="3600" dirty="0" smtClean="0"/>
          </a:p>
          <a:p>
            <a:pPr algn="r"/>
            <a:endParaRPr lang="ar-SA" sz="3600" dirty="0"/>
          </a:p>
          <a:p>
            <a:pPr algn="r"/>
            <a:endParaRPr lang="ar-SA" sz="3600" dirty="0" smtClean="0"/>
          </a:p>
          <a:p>
            <a:pPr algn="r"/>
            <a:endParaRPr lang="ar-SA" sz="3600" dirty="0"/>
          </a:p>
          <a:p>
            <a:pPr algn="r"/>
            <a:endParaRPr lang="ar-SA" sz="3600" dirty="0" smtClean="0"/>
          </a:p>
          <a:p>
            <a:pPr algn="r"/>
            <a:endParaRPr lang="ar-SA" sz="3600" dirty="0" smtClean="0"/>
          </a:p>
          <a:p>
            <a:pPr algn="r"/>
            <a:endParaRPr lang="ar-SA" sz="3600" dirty="0"/>
          </a:p>
          <a:p>
            <a:pPr algn="r"/>
            <a:endParaRPr lang="ar-SA" sz="3600" dirty="0" smtClean="0"/>
          </a:p>
          <a:p>
            <a:pPr algn="r"/>
            <a:endParaRPr lang="ar-SA" sz="3600" dirty="0" smtClean="0"/>
          </a:p>
          <a:p>
            <a:pPr algn="r"/>
            <a:endParaRPr lang="ar-SA" sz="3600" dirty="0" smtClean="0"/>
          </a:p>
          <a:p>
            <a:pPr algn="r"/>
            <a:endParaRPr lang="ar-IQ" sz="3600" dirty="0" smtClean="0"/>
          </a:p>
          <a:p>
            <a:pPr algn="r"/>
            <a:endParaRPr lang="ar-IQ" sz="3600" dirty="0" smtClean="0"/>
          </a:p>
          <a:p>
            <a:pPr algn="r"/>
            <a:endParaRPr lang="en-US" sz="3600" dirty="0"/>
          </a:p>
        </p:txBody>
      </p:sp>
    </p:spTree>
    <p:extLst>
      <p:ext uri="{BB962C8B-B14F-4D97-AF65-F5344CB8AC3E}">
        <p14:creationId xmlns:p14="http://schemas.microsoft.com/office/powerpoint/2010/main" val="500531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0775" y="-36865"/>
            <a:ext cx="8730008" cy="11726289"/>
          </a:xfrm>
          <a:prstGeom prst="rect">
            <a:avLst/>
          </a:prstGeom>
          <a:noFill/>
        </p:spPr>
        <p:txBody>
          <a:bodyPr wrap="square" rtlCol="0">
            <a:spAutoFit/>
          </a:bodyPr>
          <a:lstStyle/>
          <a:p>
            <a:pPr algn="r"/>
            <a:r>
              <a:rPr lang="ar-SA" sz="3600" dirty="0"/>
              <a:t>پپتید انسولینوتروپیک وابسته به گلوکز (gip)</a:t>
            </a:r>
            <a:r>
              <a:rPr lang="ar-SA" sz="3600" dirty="0" smtClean="0"/>
              <a:t>:</a:t>
            </a:r>
          </a:p>
          <a:p>
            <a:pPr algn="r"/>
            <a:r>
              <a:rPr lang="ar-SA" sz="3600" dirty="0"/>
              <a:t>حاوی </a:t>
            </a:r>
            <a:r>
              <a:rPr lang="ar-SA" sz="3600" dirty="0" smtClean="0"/>
              <a:t>۴۲ اسیدآمینه است و  </a:t>
            </a:r>
            <a:r>
              <a:rPr lang="ar-SA" sz="3600" dirty="0"/>
              <a:t>ساختاری مشابه سکرتین و </a:t>
            </a:r>
            <a:r>
              <a:rPr lang="ar-SA" sz="3600" dirty="0" smtClean="0"/>
              <a:t>گلوکاگون دارد و از </a:t>
            </a:r>
            <a:r>
              <a:rPr lang="ar-SA" sz="3600" dirty="0"/>
              <a:t>سلولهای K دوازدهه و ژژنوم </a:t>
            </a:r>
            <a:r>
              <a:rPr lang="ar-SA" sz="3600" dirty="0" smtClean="0"/>
              <a:t>ترشح میشود. تنها هورمون گوارشی است که محرک فیزیولوژیک ترشح انسولین است.</a:t>
            </a:r>
            <a:endParaRPr lang="ar-SA" dirty="0" smtClean="0"/>
          </a:p>
          <a:p>
            <a:pPr algn="r"/>
            <a:endParaRPr lang="ar-SA" dirty="0"/>
          </a:p>
          <a:p>
            <a:pPr algn="r"/>
            <a:r>
              <a:rPr lang="ar-SA" sz="3600" dirty="0" smtClean="0"/>
              <a:t>اعمال:</a:t>
            </a:r>
          </a:p>
          <a:p>
            <a:pPr algn="r"/>
            <a:r>
              <a:rPr lang="ar-SA" sz="3600" dirty="0"/>
              <a:t>۱- تحریک ترشح </a:t>
            </a:r>
            <a:r>
              <a:rPr lang="ar-SA" sz="3600" dirty="0" smtClean="0"/>
              <a:t>انسولین</a:t>
            </a:r>
          </a:p>
          <a:p>
            <a:pPr algn="r"/>
            <a:r>
              <a:rPr lang="ar-SA" sz="3600" dirty="0"/>
              <a:t>۲- مصرف گلوکز موثرتر از گلوکز داخل </a:t>
            </a:r>
            <a:r>
              <a:rPr lang="ar-SA" sz="3600" dirty="0" smtClean="0"/>
              <a:t>وریدی</a:t>
            </a:r>
          </a:p>
          <a:p>
            <a:pPr algn="r"/>
            <a:r>
              <a:rPr lang="ar-SA" sz="3600" dirty="0"/>
              <a:t>۳- مهار ترشح H+  توسط سلولهای پاریتال </a:t>
            </a:r>
            <a:r>
              <a:rPr lang="ar-SA" sz="3600" dirty="0" smtClean="0"/>
              <a:t>معده</a:t>
            </a:r>
            <a:endParaRPr lang="ar-SA" sz="3600" dirty="0"/>
          </a:p>
          <a:p>
            <a:pPr algn="r"/>
            <a:endParaRPr lang="ar-SA" dirty="0" smtClean="0"/>
          </a:p>
          <a:p>
            <a:pPr algn="r"/>
            <a:r>
              <a:rPr lang="ar-SA" sz="3600" dirty="0" smtClean="0"/>
              <a:t>محرکهای </a:t>
            </a:r>
            <a:r>
              <a:rPr lang="ar-SA" sz="3600" dirty="0"/>
              <a:t>ترشح</a:t>
            </a:r>
            <a:r>
              <a:rPr lang="ar-SA" sz="3600" dirty="0" smtClean="0"/>
              <a:t>:</a:t>
            </a:r>
          </a:p>
          <a:p>
            <a:pPr algn="r"/>
            <a:r>
              <a:rPr lang="ar-SA" sz="3600" dirty="0"/>
              <a:t>تنها هورمون </a:t>
            </a:r>
            <a:r>
              <a:rPr lang="ar-SA" sz="3600" dirty="0" smtClean="0"/>
              <a:t>گوارشی است که </a:t>
            </a:r>
            <a:r>
              <a:rPr lang="ar-SA" sz="3600" dirty="0"/>
              <a:t>در پاسخ به اسیدهای چرب، اسیدهای آمینه و گلوکز </a:t>
            </a:r>
            <a:r>
              <a:rPr lang="ar-SA" sz="3600" dirty="0" smtClean="0"/>
              <a:t>خوراکی ترشح میشود. </a:t>
            </a:r>
          </a:p>
          <a:p>
            <a:pPr algn="r"/>
            <a:endParaRPr lang="ar-SA" sz="3600" dirty="0" smtClean="0"/>
          </a:p>
          <a:p>
            <a:pPr algn="r"/>
            <a:endParaRPr lang="ar-SA" sz="3600" dirty="0"/>
          </a:p>
          <a:p>
            <a:pPr algn="r"/>
            <a:endParaRPr lang="ar-SA" sz="3600" dirty="0" smtClean="0"/>
          </a:p>
          <a:p>
            <a:pPr algn="r"/>
            <a:endParaRPr lang="ar-SA" sz="3600" dirty="0"/>
          </a:p>
          <a:p>
            <a:pPr algn="r"/>
            <a:endParaRPr lang="ar-SA" sz="3600" dirty="0" smtClean="0"/>
          </a:p>
          <a:p>
            <a:pPr algn="r"/>
            <a:endParaRPr lang="ar-SA" sz="3600" dirty="0"/>
          </a:p>
          <a:p>
            <a:pPr algn="r"/>
            <a:endParaRPr lang="ar-SA" sz="3600" dirty="0" smtClean="0"/>
          </a:p>
          <a:p>
            <a:pPr algn="r"/>
            <a:endParaRPr lang="ar-SA" sz="3600" dirty="0" smtClean="0"/>
          </a:p>
          <a:p>
            <a:pPr algn="r"/>
            <a:endParaRPr lang="en-US" sz="3600" dirty="0"/>
          </a:p>
        </p:txBody>
      </p:sp>
    </p:spTree>
    <p:extLst>
      <p:ext uri="{BB962C8B-B14F-4D97-AF65-F5344CB8AC3E}">
        <p14:creationId xmlns:p14="http://schemas.microsoft.com/office/powerpoint/2010/main" val="2114506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074" y="270458"/>
            <a:ext cx="9025702" cy="12834286"/>
          </a:xfrm>
          <a:prstGeom prst="rect">
            <a:avLst/>
          </a:prstGeom>
        </p:spPr>
        <p:txBody>
          <a:bodyPr wrap="square">
            <a:spAutoFit/>
          </a:bodyPr>
          <a:lstStyle/>
          <a:p>
            <a:pPr algn="r"/>
            <a:r>
              <a:rPr lang="ur-PK" sz="3600" dirty="0" smtClean="0"/>
              <a:t>موتیلین:</a:t>
            </a:r>
          </a:p>
          <a:p>
            <a:pPr algn="r"/>
            <a:r>
              <a:rPr lang="ar-SA" sz="3600" dirty="0"/>
              <a:t>حاوی </a:t>
            </a:r>
            <a:r>
              <a:rPr lang="ar-SA" sz="3600" dirty="0" smtClean="0"/>
              <a:t>۲۲ اسیدآمینه است و  </a:t>
            </a:r>
            <a:r>
              <a:rPr lang="ar-SA" sz="3600" dirty="0"/>
              <a:t>ساختاری مشابه سکرتین و </a:t>
            </a:r>
            <a:r>
              <a:rPr lang="ar-SA" sz="3600" dirty="0" smtClean="0"/>
              <a:t>گلوکاگون دارد و از </a:t>
            </a:r>
            <a:r>
              <a:rPr lang="ar-SA" sz="3600" dirty="0"/>
              <a:t>سلولهای M قسمت فوقانی روده کوچک ترشح</a:t>
            </a:r>
            <a:r>
              <a:rPr lang="ur-PK" sz="3600" dirty="0" smtClean="0"/>
              <a:t> میشود. </a:t>
            </a:r>
            <a:r>
              <a:rPr lang="ar-SA" sz="3600" dirty="0"/>
              <a:t>درزمان گرسنگی به صورت دوره ای (هر90 دقیقه) ترشح میشود </a:t>
            </a:r>
            <a:endParaRPr lang="ur-PK" sz="3600" dirty="0" smtClean="0"/>
          </a:p>
          <a:p>
            <a:pPr algn="r"/>
            <a:endParaRPr lang="ur-PK" sz="3600" dirty="0"/>
          </a:p>
          <a:p>
            <a:pPr algn="r"/>
            <a:r>
              <a:rPr lang="ar-SA" sz="3600" dirty="0"/>
              <a:t>اعمال</a:t>
            </a:r>
            <a:r>
              <a:rPr lang="ar-SA" sz="3600" dirty="0" smtClean="0"/>
              <a:t>: </a:t>
            </a:r>
          </a:p>
          <a:p>
            <a:pPr algn="r"/>
            <a:r>
              <a:rPr lang="ar-SA" sz="3600" dirty="0"/>
              <a:t>۱- در انتهای فاز معدی پیلور را شل میکند (تسریع مستقیم تخلیه معده)</a:t>
            </a:r>
          </a:p>
          <a:p>
            <a:pPr algn="r"/>
            <a:r>
              <a:rPr lang="ar-SA" sz="3600" dirty="0" smtClean="0"/>
              <a:t>۲</a:t>
            </a:r>
            <a:r>
              <a:rPr lang="ar-SA" sz="3600" dirty="0"/>
              <a:t>- شروع MMC </a:t>
            </a:r>
            <a:r>
              <a:rPr lang="ar-SA" sz="3600" dirty="0" smtClean="0"/>
              <a:t>(کمپلکس </a:t>
            </a:r>
            <a:r>
              <a:rPr lang="ar-SA" sz="3600" dirty="0"/>
              <a:t>میوالکتریک </a:t>
            </a:r>
            <a:r>
              <a:rPr lang="ar-SA" sz="3600" dirty="0" smtClean="0"/>
              <a:t>مهاجر) را تنظیم میکند</a:t>
            </a:r>
          </a:p>
          <a:p>
            <a:pPr algn="r"/>
            <a:r>
              <a:rPr lang="ar-SA" sz="3600" dirty="0"/>
              <a:t>۳- فعالیت حرکتی معده را </a:t>
            </a:r>
            <a:r>
              <a:rPr lang="ar-SA" sz="3600" dirty="0" smtClean="0"/>
              <a:t>افزایش میدهد</a:t>
            </a:r>
          </a:p>
          <a:p>
            <a:pPr algn="r"/>
            <a:r>
              <a:rPr lang="ar-SA" sz="3600" dirty="0"/>
              <a:t>۴- </a:t>
            </a:r>
            <a:r>
              <a:rPr lang="ar-SA" sz="3600" dirty="0" smtClean="0"/>
              <a:t>محرک ترشح پپسین از معده </a:t>
            </a:r>
          </a:p>
          <a:p>
            <a:pPr algn="r"/>
            <a:endParaRPr lang="ar-SA" sz="3600" dirty="0"/>
          </a:p>
          <a:p>
            <a:pPr algn="r"/>
            <a:endParaRPr lang="ar-SA" sz="3600" dirty="0" smtClean="0"/>
          </a:p>
          <a:p>
            <a:pPr algn="r"/>
            <a:endParaRPr lang="ar-SA" sz="3600" dirty="0"/>
          </a:p>
          <a:p>
            <a:pPr algn="r"/>
            <a:endParaRPr lang="ar-SA" sz="3600" dirty="0" smtClean="0"/>
          </a:p>
          <a:p>
            <a:pPr algn="r"/>
            <a:endParaRPr lang="ar-SA" sz="3600" dirty="0" smtClean="0"/>
          </a:p>
          <a:p>
            <a:pPr algn="r"/>
            <a:endParaRPr lang="ar-SA" sz="3600" dirty="0"/>
          </a:p>
          <a:p>
            <a:pPr algn="r"/>
            <a:endParaRPr lang="ar-SA" sz="3600" dirty="0" smtClean="0"/>
          </a:p>
          <a:p>
            <a:pPr algn="r"/>
            <a:endParaRPr lang="ar-SA" sz="3600" dirty="0"/>
          </a:p>
          <a:p>
            <a:pPr algn="r"/>
            <a:r>
              <a:rPr lang="ar-SA" sz="3600" dirty="0" smtClean="0"/>
              <a:t> </a:t>
            </a:r>
          </a:p>
          <a:p>
            <a:pPr algn="r"/>
            <a:endParaRPr lang="ar-SA" sz="3600" dirty="0"/>
          </a:p>
          <a:p>
            <a:pPr algn="r"/>
            <a:endParaRPr lang="ar-SA" sz="3600" dirty="0" smtClean="0"/>
          </a:p>
          <a:p>
            <a:pPr algn="r"/>
            <a:endParaRPr lang="en-US" sz="3600" dirty="0"/>
          </a:p>
        </p:txBody>
      </p:sp>
    </p:spTree>
    <p:extLst>
      <p:ext uri="{BB962C8B-B14F-4D97-AF65-F5344CB8AC3E}">
        <p14:creationId xmlns:p14="http://schemas.microsoft.com/office/powerpoint/2010/main" val="2486695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2539" y="-44397"/>
            <a:ext cx="9144000" cy="10618293"/>
          </a:xfrm>
          <a:prstGeom prst="rect">
            <a:avLst/>
          </a:prstGeom>
        </p:spPr>
        <p:txBody>
          <a:bodyPr wrap="square">
            <a:spAutoFit/>
          </a:bodyPr>
          <a:lstStyle/>
          <a:p>
            <a:pPr algn="r"/>
            <a:r>
              <a:rPr lang="ar-SA" sz="3600" dirty="0"/>
              <a:t>محرکهای ترشح</a:t>
            </a:r>
            <a:r>
              <a:rPr lang="ar-SA" sz="3600" dirty="0" smtClean="0"/>
              <a:t>:</a:t>
            </a:r>
          </a:p>
          <a:p>
            <a:pPr algn="r"/>
            <a:r>
              <a:rPr lang="ar-SA" sz="3600" dirty="0" smtClean="0"/>
              <a:t> تحریک عصبی</a:t>
            </a:r>
          </a:p>
          <a:p>
            <a:pPr algn="r"/>
            <a:endParaRPr lang="ar-SA" sz="3600" dirty="0"/>
          </a:p>
          <a:p>
            <a:pPr algn="r"/>
            <a:r>
              <a:rPr lang="ar-SA" sz="3600" dirty="0" smtClean="0"/>
              <a:t>مهار کننده ها: </a:t>
            </a:r>
          </a:p>
          <a:p>
            <a:pPr algn="r"/>
            <a:r>
              <a:rPr lang="ar-SA" sz="3600" dirty="0" smtClean="0"/>
              <a:t>۱- سوماتواستاتین</a:t>
            </a:r>
          </a:p>
          <a:p>
            <a:pPr algn="r"/>
            <a:r>
              <a:rPr lang="ar-SA" sz="3600" dirty="0" smtClean="0"/>
              <a:t>۲- با ورود اسید، قلیا، چربی و و شیره صفراوی به دوازدهه و همزمان با امواج دودی مهار میشود</a:t>
            </a:r>
          </a:p>
          <a:p>
            <a:pPr algn="r"/>
            <a:r>
              <a:rPr lang="ar-SA" sz="3600" dirty="0" smtClean="0"/>
              <a:t>انتروگاسترون </a:t>
            </a:r>
            <a:r>
              <a:rPr lang="ar-SA" sz="3600" dirty="0"/>
              <a:t>: ترکیبی که از روده آزاد و ترشح را از معده مهار </a:t>
            </a:r>
            <a:r>
              <a:rPr lang="ar-SA" sz="3600" dirty="0" smtClean="0"/>
              <a:t>میکند.</a:t>
            </a:r>
          </a:p>
          <a:p>
            <a:pPr algn="r"/>
            <a:endParaRPr lang="ar-SA" sz="3600" dirty="0"/>
          </a:p>
          <a:p>
            <a:pPr algn="r"/>
            <a:r>
              <a:rPr lang="ur-PK" sz="3600" dirty="0"/>
              <a:t>پاراکرین</a:t>
            </a:r>
            <a:r>
              <a:rPr lang="ur-PK" sz="3600" dirty="0" smtClean="0"/>
              <a:t>:</a:t>
            </a:r>
          </a:p>
          <a:p>
            <a:pPr algn="r"/>
            <a:r>
              <a:rPr lang="ar-IQ" sz="3600" dirty="0" smtClean="0"/>
              <a:t>۱- </a:t>
            </a:r>
            <a:r>
              <a:rPr lang="ar-SA" sz="3600" dirty="0" smtClean="0"/>
              <a:t>سوماتواستاتین</a:t>
            </a:r>
          </a:p>
          <a:p>
            <a:pPr algn="r"/>
            <a:r>
              <a:rPr lang="ar-SA" sz="3600" dirty="0" smtClean="0"/>
              <a:t>۲- هیستامین</a:t>
            </a:r>
          </a:p>
          <a:p>
            <a:pPr algn="r"/>
            <a:endParaRPr lang="ar-SA" sz="3600" dirty="0"/>
          </a:p>
          <a:p>
            <a:pPr algn="r"/>
            <a:endParaRPr lang="ar-SA" sz="3600" dirty="0" smtClean="0"/>
          </a:p>
          <a:p>
            <a:pPr algn="r"/>
            <a:endParaRPr lang="ar-SA" sz="3600" dirty="0" smtClean="0"/>
          </a:p>
          <a:p>
            <a:pPr algn="r"/>
            <a:endParaRPr lang="ar-SA" sz="3600" dirty="0"/>
          </a:p>
          <a:p>
            <a:pPr algn="r"/>
            <a:endParaRPr lang="ar-SA" sz="3600" dirty="0" smtClean="0"/>
          </a:p>
          <a:p>
            <a:pPr algn="r"/>
            <a:endParaRPr lang="ar-SA" sz="3600" dirty="0" smtClean="0"/>
          </a:p>
          <a:p>
            <a:pPr algn="r"/>
            <a:endParaRPr lang="en-US" sz="3600" dirty="0"/>
          </a:p>
        </p:txBody>
      </p:sp>
    </p:spTree>
    <p:extLst>
      <p:ext uri="{BB962C8B-B14F-4D97-AF65-F5344CB8AC3E}">
        <p14:creationId xmlns:p14="http://schemas.microsoft.com/office/powerpoint/2010/main" val="37671784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۷.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06595"/>
            <a:ext cx="9144000" cy="5048250"/>
          </a:xfrm>
          <a:prstGeom prst="rect">
            <a:avLst/>
          </a:prstGeom>
        </p:spPr>
      </p:pic>
    </p:spTree>
    <p:extLst>
      <p:ext uri="{BB962C8B-B14F-4D97-AF65-F5344CB8AC3E}">
        <p14:creationId xmlns:p14="http://schemas.microsoft.com/office/powerpoint/2010/main" val="39128679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3315" y="591958"/>
            <a:ext cx="8671126" cy="5632312"/>
          </a:xfrm>
          <a:prstGeom prst="rect">
            <a:avLst/>
          </a:prstGeom>
        </p:spPr>
        <p:txBody>
          <a:bodyPr wrap="square">
            <a:spAutoFit/>
          </a:bodyPr>
          <a:lstStyle/>
          <a:p>
            <a:pPr algn="r"/>
            <a:r>
              <a:rPr lang="ar-SA" sz="3600" dirty="0"/>
              <a:t>سوماتواستاتین</a:t>
            </a:r>
            <a:r>
              <a:rPr lang="ar-SA" sz="3600" dirty="0" smtClean="0"/>
              <a:t>:</a:t>
            </a:r>
          </a:p>
          <a:p>
            <a:pPr algn="r"/>
            <a:r>
              <a:rPr lang="ar-SA" sz="3600" dirty="0"/>
              <a:t>توسط سلولهای سرتاسر دستگاه </a:t>
            </a:r>
            <a:r>
              <a:rPr lang="ar-SA" sz="3600" dirty="0" smtClean="0"/>
              <a:t>گوارش و  در </a:t>
            </a:r>
            <a:r>
              <a:rPr lang="ar-SA" sz="3600" dirty="0"/>
              <a:t>پاسخ به H+  موجود </a:t>
            </a:r>
            <a:r>
              <a:rPr lang="ar-SA" sz="3600" dirty="0" smtClean="0"/>
              <a:t>در لومن ترشح میشود و آزادسازی </a:t>
            </a:r>
            <a:r>
              <a:rPr lang="ar-SA" sz="3600" dirty="0"/>
              <a:t>تمام هورمونهای دستگاه </a:t>
            </a:r>
            <a:r>
              <a:rPr lang="ar-SA" sz="3600" dirty="0" smtClean="0"/>
              <a:t>گوارش  </a:t>
            </a:r>
            <a:r>
              <a:rPr lang="ar-SA" sz="3600" dirty="0"/>
              <a:t>و ترشح H+  را مهار می </a:t>
            </a:r>
            <a:r>
              <a:rPr lang="ar-SA" sz="3600" dirty="0" smtClean="0"/>
              <a:t>کند. ترشح </a:t>
            </a:r>
            <a:r>
              <a:rPr lang="ar-SA" sz="3600" dirty="0"/>
              <a:t>آن توسط واگ </a:t>
            </a:r>
            <a:r>
              <a:rPr lang="ar-SA" sz="3600" dirty="0" smtClean="0"/>
              <a:t>مهار میشود</a:t>
            </a:r>
            <a:r>
              <a:rPr lang="ar-SA" sz="3600" dirty="0"/>
              <a:t> </a:t>
            </a:r>
            <a:r>
              <a:rPr lang="ar-SA" sz="3600" dirty="0" smtClean="0"/>
              <a:t>و حضور پروتیین و چربی و قند ونمک های صفراوی در روده کوچک باعث افزایش ترشح آن میشود.</a:t>
            </a:r>
          </a:p>
          <a:p>
            <a:pPr algn="r"/>
            <a:r>
              <a:rPr lang="ar-SA" sz="3600" dirty="0" smtClean="0"/>
              <a:t>هیستامین:</a:t>
            </a:r>
          </a:p>
          <a:p>
            <a:pPr algn="r"/>
            <a:r>
              <a:rPr lang="ar-SA" sz="3600" dirty="0"/>
              <a:t>توسط ماست سل های مخاط </a:t>
            </a:r>
            <a:r>
              <a:rPr lang="ar-SA" sz="3600" dirty="0" smtClean="0"/>
              <a:t>معده ترشح میشود و باعث تحریک </a:t>
            </a:r>
            <a:r>
              <a:rPr lang="ar-SA" sz="3600" dirty="0"/>
              <a:t>مستقیم ترشح H+ </a:t>
            </a:r>
            <a:r>
              <a:rPr lang="ar-SA" sz="3600" dirty="0" smtClean="0"/>
              <a:t>و تقویت </a:t>
            </a:r>
            <a:r>
              <a:rPr lang="ar-SA" sz="3600" dirty="0"/>
              <a:t>اثرات گاسترین و واگ در ترشح اسید </a:t>
            </a:r>
            <a:r>
              <a:rPr lang="ar-SA" sz="3600" dirty="0" smtClean="0"/>
              <a:t>معده میشود.</a:t>
            </a:r>
            <a:endParaRPr lang="en-US" sz="3600" dirty="0"/>
          </a:p>
        </p:txBody>
      </p:sp>
    </p:spTree>
    <p:extLst>
      <p:ext uri="{BB962C8B-B14F-4D97-AF65-F5344CB8AC3E}">
        <p14:creationId xmlns:p14="http://schemas.microsoft.com/office/powerpoint/2010/main" val="1147232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5084" y="126085"/>
            <a:ext cx="8682662" cy="1200329"/>
          </a:xfrm>
          <a:prstGeom prst="rect">
            <a:avLst/>
          </a:prstGeom>
        </p:spPr>
        <p:txBody>
          <a:bodyPr wrap="square">
            <a:spAutoFit/>
          </a:bodyPr>
          <a:lstStyle/>
          <a:p>
            <a:pPr lvl="0" algn="r"/>
            <a:r>
              <a:rPr lang="ur-PK" sz="3600" dirty="0">
                <a:solidFill>
                  <a:prstClr val="black"/>
                </a:solidFill>
              </a:rPr>
              <a:t>نروکرین</a:t>
            </a:r>
            <a:r>
              <a:rPr lang="ur-PK" sz="3600" dirty="0" smtClean="0">
                <a:solidFill>
                  <a:prstClr val="black"/>
                </a:solidFill>
              </a:rPr>
              <a:t>:</a:t>
            </a:r>
          </a:p>
          <a:p>
            <a:pPr lvl="0" algn="r"/>
            <a:endParaRPr lang="en-US" sz="3600" dirty="0">
              <a:solidFill>
                <a:prstClr val="black"/>
              </a:solidFill>
            </a:endParaRPr>
          </a:p>
        </p:txBody>
      </p:sp>
      <p:pic>
        <p:nvPicPr>
          <p:cNvPr id="6" name="Picture 5" descr="۸.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688122" y="927973"/>
            <a:ext cx="5980779" cy="3575009"/>
          </a:xfrm>
          <a:prstGeom prst="rect">
            <a:avLst/>
          </a:prstGeom>
        </p:spPr>
      </p:pic>
      <p:sp>
        <p:nvSpPr>
          <p:cNvPr id="7" name="Rectangle 6"/>
          <p:cNvSpPr/>
          <p:nvPr/>
        </p:nvSpPr>
        <p:spPr>
          <a:xfrm>
            <a:off x="225084" y="4824510"/>
            <a:ext cx="8682662" cy="1200329"/>
          </a:xfrm>
          <a:prstGeom prst="rect">
            <a:avLst/>
          </a:prstGeom>
        </p:spPr>
        <p:txBody>
          <a:bodyPr wrap="square">
            <a:spAutoFit/>
          </a:bodyPr>
          <a:lstStyle/>
          <a:p>
            <a:pPr algn="r"/>
            <a:r>
              <a:rPr lang="ar-SA" sz="3600" dirty="0"/>
              <a:t>نرونهای دستگاه گوارش⬅️انتقال آکسونی⬅️آزاد شدن توسط پتانسیل عمل</a:t>
            </a:r>
            <a:endParaRPr lang="en-US" sz="3600" dirty="0"/>
          </a:p>
        </p:txBody>
      </p:sp>
    </p:spTree>
    <p:extLst>
      <p:ext uri="{BB962C8B-B14F-4D97-AF65-F5344CB8AC3E}">
        <p14:creationId xmlns:p14="http://schemas.microsoft.com/office/powerpoint/2010/main" val="16544462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44741" y="2106247"/>
            <a:ext cx="5221816" cy="2862322"/>
          </a:xfrm>
          <a:prstGeom prst="rect">
            <a:avLst/>
          </a:prstGeom>
        </p:spPr>
        <p:txBody>
          <a:bodyPr wrap="none">
            <a:spAutoFit/>
          </a:bodyPr>
          <a:lstStyle/>
          <a:p>
            <a:pPr algn="r"/>
            <a:r>
              <a:rPr lang="ar-SA" sz="3600" dirty="0" smtClean="0"/>
              <a:t>۱- پپتید </a:t>
            </a:r>
            <a:r>
              <a:rPr lang="ar-SA" sz="3600" dirty="0"/>
              <a:t>روده ای موثر بر عروق(vip</a:t>
            </a:r>
            <a:r>
              <a:rPr lang="ar-SA" sz="3600" dirty="0" smtClean="0"/>
              <a:t>)</a:t>
            </a:r>
          </a:p>
          <a:p>
            <a:pPr algn="r"/>
            <a:r>
              <a:rPr lang="ar-IQ" sz="3600" dirty="0" smtClean="0"/>
              <a:t>۲- </a:t>
            </a:r>
            <a:r>
              <a:rPr lang="ar-SA" sz="3600" dirty="0"/>
              <a:t>بمبزین(grp</a:t>
            </a:r>
            <a:r>
              <a:rPr lang="ar-SA" sz="3600" dirty="0" smtClean="0"/>
              <a:t>)</a:t>
            </a:r>
          </a:p>
          <a:p>
            <a:pPr algn="r"/>
            <a:r>
              <a:rPr lang="ar-IQ" sz="3600" dirty="0" smtClean="0"/>
              <a:t>۳- </a:t>
            </a:r>
            <a:r>
              <a:rPr lang="ar-SA" sz="3600" dirty="0" smtClean="0"/>
              <a:t>انکفالین ها</a:t>
            </a:r>
          </a:p>
          <a:p>
            <a:pPr algn="r"/>
            <a:endParaRPr lang="ar-SA" sz="3600" dirty="0" smtClean="0"/>
          </a:p>
          <a:p>
            <a:pPr algn="r"/>
            <a:endParaRPr lang="en-US" sz="3600" dirty="0"/>
          </a:p>
        </p:txBody>
      </p:sp>
    </p:spTree>
    <p:extLst>
      <p:ext uri="{BB962C8B-B14F-4D97-AF65-F5344CB8AC3E}">
        <p14:creationId xmlns:p14="http://schemas.microsoft.com/office/powerpoint/2010/main" val="11129190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13925" y="3244334"/>
            <a:ext cx="184666" cy="369332"/>
          </a:xfrm>
          <a:prstGeom prst="rect">
            <a:avLst/>
          </a:prstGeom>
        </p:spPr>
        <p:txBody>
          <a:bodyPr wrap="none">
            <a:spAutoFit/>
          </a:bodyPr>
          <a:lstStyle/>
          <a:p>
            <a:endParaRPr lang="en-US" dirty="0"/>
          </a:p>
        </p:txBody>
      </p:sp>
      <p:sp>
        <p:nvSpPr>
          <p:cNvPr id="7" name="Rectangle 6"/>
          <p:cNvSpPr/>
          <p:nvPr/>
        </p:nvSpPr>
        <p:spPr>
          <a:xfrm>
            <a:off x="273315" y="222233"/>
            <a:ext cx="8644953" cy="6186310"/>
          </a:xfrm>
          <a:prstGeom prst="rect">
            <a:avLst/>
          </a:prstGeom>
        </p:spPr>
        <p:txBody>
          <a:bodyPr wrap="square">
            <a:spAutoFit/>
          </a:bodyPr>
          <a:lstStyle/>
          <a:p>
            <a:pPr algn="r"/>
            <a:r>
              <a:rPr lang="ar-SA" sz="3600" dirty="0"/>
              <a:t>پپتید روده ای موثر بر عروق(vip</a:t>
            </a:r>
            <a:r>
              <a:rPr lang="ar-SA" sz="3600" dirty="0" smtClean="0"/>
              <a:t>):</a:t>
            </a:r>
          </a:p>
          <a:p>
            <a:pPr algn="r"/>
            <a:r>
              <a:rPr lang="ar-SA" sz="3600" dirty="0" smtClean="0"/>
              <a:t>۲۸ اسید آمینه دارد </a:t>
            </a:r>
          </a:p>
          <a:p>
            <a:pPr algn="r"/>
            <a:r>
              <a:rPr lang="ar-SA" sz="3600" dirty="0" smtClean="0"/>
              <a:t>۱- باعث شل شدن عضلات صاف دستگاه گوارش مثل اسفنگتر انتهایی مری میشود.</a:t>
            </a:r>
          </a:p>
          <a:p>
            <a:pPr algn="r"/>
            <a:r>
              <a:rPr lang="ar-SA" sz="3600" dirty="0" smtClean="0"/>
              <a:t>۲- باعث مهار برخی از عضلات روده ای میشود که از حرکت غذا بین قطعات لوله گوارش ممانعت به عمل می آورند مثل اسفنگتر پیلور</a:t>
            </a:r>
          </a:p>
          <a:p>
            <a:pPr algn="r"/>
            <a:r>
              <a:rPr lang="ar-SA" sz="3600" dirty="0" smtClean="0"/>
              <a:t>۳- باعث تحریک ترشح بیکربنات از پانکراس و ترشح اسید معده میشود</a:t>
            </a:r>
          </a:p>
          <a:p>
            <a:pPr algn="r"/>
            <a:r>
              <a:rPr lang="ar-IQ" sz="3600" dirty="0" smtClean="0"/>
              <a:t>بسیاری از اثرات خود را از طریق افزایش تولید</a:t>
            </a:r>
            <a:r>
              <a:rPr lang="en-US" sz="3600" dirty="0" smtClean="0"/>
              <a:t> NO</a:t>
            </a:r>
            <a:r>
              <a:rPr lang="ar-IQ" sz="3600" dirty="0" smtClean="0"/>
              <a:t> اعمال میکند</a:t>
            </a:r>
            <a:r>
              <a:rPr lang="en-US" sz="3600" dirty="0" smtClean="0"/>
              <a:t>.</a:t>
            </a:r>
            <a:r>
              <a:rPr lang="ar-IQ" sz="3600" dirty="0" smtClean="0"/>
              <a:t> </a:t>
            </a:r>
            <a:endParaRPr lang="ar-SA" sz="3600" dirty="0" smtClean="0"/>
          </a:p>
          <a:p>
            <a:pPr algn="r"/>
            <a:r>
              <a:rPr lang="ar-SA" sz="3600" dirty="0" smtClean="0"/>
              <a:t> </a:t>
            </a:r>
            <a:endParaRPr lang="ar-SA" sz="3600" dirty="0"/>
          </a:p>
        </p:txBody>
      </p:sp>
    </p:spTree>
    <p:extLst>
      <p:ext uri="{BB962C8B-B14F-4D97-AF65-F5344CB8AC3E}">
        <p14:creationId xmlns:p14="http://schemas.microsoft.com/office/powerpoint/2010/main" val="12662385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9345" y="602363"/>
            <a:ext cx="8563978" cy="5078314"/>
          </a:xfrm>
          <a:prstGeom prst="rect">
            <a:avLst/>
          </a:prstGeom>
          <a:noFill/>
        </p:spPr>
        <p:txBody>
          <a:bodyPr wrap="square" rtlCol="0">
            <a:spAutoFit/>
          </a:bodyPr>
          <a:lstStyle/>
          <a:p>
            <a:pPr algn="r"/>
            <a:r>
              <a:rPr lang="ar-SA" sz="3600" dirty="0"/>
              <a:t>بمبزین</a:t>
            </a:r>
            <a:r>
              <a:rPr lang="ar-SA" sz="3600" dirty="0" smtClean="0"/>
              <a:t>(</a:t>
            </a:r>
            <a:r>
              <a:rPr lang="en-US" sz="3600" dirty="0" smtClean="0"/>
              <a:t>GRP</a:t>
            </a:r>
            <a:r>
              <a:rPr lang="ar-SA" sz="3600" dirty="0" smtClean="0"/>
              <a:t>): دارای ۲۷ اسید آمینه است و عمل اصلی آن تحریک آزاد سازی گاسترین از سلول های</a:t>
            </a:r>
            <a:r>
              <a:rPr lang="en-US" sz="3600" dirty="0" smtClean="0"/>
              <a:t> G </a:t>
            </a:r>
            <a:r>
              <a:rPr lang="ar-IQ" sz="3600" dirty="0" smtClean="0"/>
              <a:t>در آنتروم معده و دوازدهه است. </a:t>
            </a:r>
          </a:p>
          <a:p>
            <a:pPr algn="r"/>
            <a:endParaRPr lang="ar-IQ" sz="3600" dirty="0"/>
          </a:p>
          <a:p>
            <a:pPr algn="r"/>
            <a:r>
              <a:rPr lang="ar-IQ" sz="3600" dirty="0" smtClean="0"/>
              <a:t>عوامل موثر بر ترشح: </a:t>
            </a:r>
          </a:p>
          <a:p>
            <a:pPr algn="r"/>
            <a:r>
              <a:rPr lang="ar-IQ" sz="3600" dirty="0" smtClean="0"/>
              <a:t>تحریک عصب واگ و رهایی استیل کولین</a:t>
            </a:r>
          </a:p>
          <a:p>
            <a:pPr algn="r"/>
            <a:endParaRPr lang="ar-IQ" sz="3600" dirty="0"/>
          </a:p>
          <a:p>
            <a:pPr algn="r"/>
            <a:r>
              <a:rPr lang="ar-IQ" sz="3600" dirty="0" smtClean="0"/>
              <a:t>مکانیسم عمل: یک مینانجی مهاری عصبی در مسیر کولینرژیکی واگ به سلول پاریتال است.</a:t>
            </a:r>
            <a:endParaRPr lang="ar-SA" sz="3600" dirty="0"/>
          </a:p>
        </p:txBody>
      </p:sp>
    </p:spTree>
    <p:extLst>
      <p:ext uri="{BB962C8B-B14F-4D97-AF65-F5344CB8AC3E}">
        <p14:creationId xmlns:p14="http://schemas.microsoft.com/office/powerpoint/2010/main" val="4576306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4220" y="2"/>
            <a:ext cx="8677947" cy="6740308"/>
          </a:xfrm>
          <a:prstGeom prst="rect">
            <a:avLst/>
          </a:prstGeom>
          <a:noFill/>
        </p:spPr>
        <p:txBody>
          <a:bodyPr wrap="square" rtlCol="0">
            <a:spAutoFit/>
          </a:bodyPr>
          <a:lstStyle/>
          <a:p>
            <a:pPr algn="r"/>
            <a:r>
              <a:rPr lang="ar-SA" sz="3600" dirty="0"/>
              <a:t>آناتومی خون رسانی به دستگاه گوارش:</a:t>
            </a:r>
          </a:p>
          <a:p>
            <a:pPr algn="r"/>
            <a:r>
              <a:rPr lang="ar-SA" sz="3600" dirty="0" smtClean="0"/>
              <a:t>خون </a:t>
            </a:r>
            <a:r>
              <a:rPr lang="ar-SA" sz="3600" dirty="0"/>
              <a:t>رسانی شریانی به روده ها شامل شریان مزانتریک فوقاتی و تحتاتی است، که خون رسانی جدار روده بزرگ و کوچک را از طریق سیستم شریان قوسی بر عهده دارند. لازم‌به ذکر است خون رسانی به معده توسط شریان سلیاک انجام می شود‌.</a:t>
            </a:r>
          </a:p>
          <a:p>
            <a:pPr algn="r"/>
            <a:r>
              <a:rPr lang="ar-SA" sz="3600" dirty="0"/>
              <a:t>این شریان ها پس از ورود به جدار روده منشعب شده و شاخه های کوچک تری ایجاد می کنند که انتهای آنها در طرف دیگر جدار روده، درست در سمت مخالف ورودی شریان مزانتریک به هم برخورد می کنند.</a:t>
            </a:r>
          </a:p>
          <a:p>
            <a:pPr algn="r"/>
            <a:r>
              <a:rPr lang="ar-SA" sz="3600" dirty="0"/>
              <a:t>شریان ها در نهایت در طول دسته های عضلانی، به داخل پرزهای روده ای و به عروق زیر مخاطی برای عمل ترشحی و جذبی روده منتشر می شوند</a:t>
            </a:r>
            <a:endParaRPr lang="en-US" sz="3600" dirty="0"/>
          </a:p>
        </p:txBody>
      </p:sp>
    </p:spTree>
    <p:extLst>
      <p:ext uri="{BB962C8B-B14F-4D97-AF65-F5344CB8AC3E}">
        <p14:creationId xmlns:p14="http://schemas.microsoft.com/office/powerpoint/2010/main" val="27727039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44219" y="1338850"/>
            <a:ext cx="8629103" cy="3970318"/>
          </a:xfrm>
          <a:prstGeom prst="rect">
            <a:avLst/>
          </a:prstGeom>
        </p:spPr>
        <p:txBody>
          <a:bodyPr wrap="square">
            <a:spAutoFit/>
          </a:bodyPr>
          <a:lstStyle/>
          <a:p>
            <a:pPr algn="r"/>
            <a:r>
              <a:rPr lang="ar-SA" sz="3600" dirty="0"/>
              <a:t>تاثیر فعالیت روده ها و عوامل متابولیک بر گردش خون :</a:t>
            </a:r>
          </a:p>
          <a:p>
            <a:pPr algn="r"/>
            <a:endParaRPr lang="ar-SA" sz="3600" dirty="0"/>
          </a:p>
          <a:p>
            <a:pPr algn="r"/>
            <a:r>
              <a:rPr lang="ar-SA" sz="3600" dirty="0"/>
              <a:t>در شرایط طبیعی جریان خون در هر قسمت از لوله ی گوارش به طور مستقیم مرتبط با سطح فعالیت موضعی آن است.به عنوان مثال جریان خون در لایه های عضلانی جدار روده با افزایش تحرک روده، افزایش میابد و پس از ۲ تا ۴ ساعت دوباره به حد زمان استراحت کاهش میابد.</a:t>
            </a:r>
            <a:endParaRPr lang="en-US" sz="3600" dirty="0"/>
          </a:p>
        </p:txBody>
      </p:sp>
    </p:spTree>
    <p:extLst>
      <p:ext uri="{BB962C8B-B14F-4D97-AF65-F5344CB8AC3E}">
        <p14:creationId xmlns:p14="http://schemas.microsoft.com/office/powerpoint/2010/main" val="13371461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1657" y="801369"/>
            <a:ext cx="8694229" cy="5632312"/>
          </a:xfrm>
          <a:prstGeom prst="rect">
            <a:avLst/>
          </a:prstGeom>
        </p:spPr>
        <p:txBody>
          <a:bodyPr wrap="square">
            <a:spAutoFit/>
          </a:bodyPr>
          <a:lstStyle/>
          <a:p>
            <a:pPr algn="r"/>
            <a:r>
              <a:rPr lang="ar-SA" sz="3600" dirty="0"/>
              <a:t>علل احتمالی افزایش جریان خون در طی فعالیت گوارشی:</a:t>
            </a:r>
          </a:p>
          <a:p>
            <a:pPr algn="r"/>
            <a:r>
              <a:rPr lang="ar-SA" sz="3600" dirty="0"/>
              <a:t>هرچند علل دقیق افزایش جریان خون روده ای در طی افزایش فعالیت دستگاه گوارش تا کنون روشن نشده، برخی حقائق نشان داده شده اند که عبارتند از:</a:t>
            </a:r>
          </a:p>
          <a:p>
            <a:pPr algn="r"/>
            <a:r>
              <a:rPr lang="ar-IQ" sz="3600" dirty="0" smtClean="0"/>
              <a:t>۱- </a:t>
            </a:r>
            <a:r>
              <a:rPr lang="ar-SA" sz="3600" dirty="0" smtClean="0"/>
              <a:t>در </a:t>
            </a:r>
            <a:r>
              <a:rPr lang="ar-SA" sz="3600" dirty="0"/>
              <a:t>طی روند هضم چند ماده ی گشادکننده ی عروقی از مخاط روده آزاد می شوند که بیشتر آنها هورمون های پپتیدی شامل کوله سیستوکینین، پپتید موثر بر عروق، گاسترین و سکرتین هستند. و این هدرمون ها فعالیت های حرکتی و ترشحی خاص روده را نیز کنترل می کنند</a:t>
            </a:r>
            <a:r>
              <a:rPr lang="ar-SA" sz="3600" dirty="0" smtClean="0"/>
              <a:t>.</a:t>
            </a:r>
          </a:p>
          <a:p>
            <a:pPr algn="r"/>
            <a:endParaRPr lang="ar-SA" sz="3600" dirty="0"/>
          </a:p>
        </p:txBody>
      </p:sp>
    </p:spTree>
    <p:extLst>
      <p:ext uri="{BB962C8B-B14F-4D97-AF65-F5344CB8AC3E}">
        <p14:creationId xmlns:p14="http://schemas.microsoft.com/office/powerpoint/2010/main" val="10016504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0501" y="1672710"/>
            <a:ext cx="8629103" cy="3416320"/>
          </a:xfrm>
          <a:prstGeom prst="rect">
            <a:avLst/>
          </a:prstGeom>
        </p:spPr>
        <p:txBody>
          <a:bodyPr wrap="square">
            <a:spAutoFit/>
          </a:bodyPr>
          <a:lstStyle/>
          <a:p>
            <a:pPr algn="r"/>
            <a:r>
              <a:rPr lang="ar-SA" sz="3600" dirty="0" smtClean="0"/>
              <a:t>۲- بعضی </a:t>
            </a:r>
            <a:r>
              <a:rPr lang="ar-SA" sz="3600" dirty="0"/>
              <a:t>از غدد گوارشی، در همان زمان که مواد ترشحی خود را به داخل لومن می ریزند، دو کینین دیگر نیز به داخل جدار روده ترشح می کنند که عبارتند از کالیدین و برادی کینین‌. این کینین ها گساد کننده های قدرتمند عروقی هستند و عقیده بر ان است که قسمت عمده ی وازودیلاتاسیون مخاطی افزایش یافته که در هنگام ترشح رخ می دهد، ناشی از این مواد است‌.</a:t>
            </a:r>
            <a:endParaRPr lang="en-US" sz="3600" dirty="0"/>
          </a:p>
        </p:txBody>
      </p:sp>
    </p:spTree>
    <p:extLst>
      <p:ext uri="{BB962C8B-B14F-4D97-AF65-F5344CB8AC3E}">
        <p14:creationId xmlns:p14="http://schemas.microsoft.com/office/powerpoint/2010/main" val="22583662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783" y="1086625"/>
            <a:ext cx="8563977" cy="5078314"/>
          </a:xfrm>
          <a:prstGeom prst="rect">
            <a:avLst/>
          </a:prstGeom>
        </p:spPr>
        <p:txBody>
          <a:bodyPr wrap="square">
            <a:spAutoFit/>
          </a:bodyPr>
          <a:lstStyle/>
          <a:p>
            <a:pPr algn="r"/>
            <a:r>
              <a:rPr lang="ar-SA" sz="3600" dirty="0" smtClean="0"/>
              <a:t>۳-کاهش </a:t>
            </a:r>
            <a:r>
              <a:rPr lang="ar-SA" sz="3600" dirty="0"/>
              <a:t>غلطت اکسیژن در جدار روده می تواند جریان خون روده ای را حداقل ۵۰ تا ۱۰۰ درصد افزایش دهد. بنابراین، احتمالا افزایش سرعت متابولیسم در مخاط و جدار روده در حین فعالیت آن، غلظت اکسیژن را به حدی کاهش می دهند که برای اتساع عروق کافی باشد.</a:t>
            </a:r>
          </a:p>
          <a:p>
            <a:pPr algn="r"/>
            <a:r>
              <a:rPr lang="ar-SA" sz="3600" dirty="0"/>
              <a:t>از سوی دیگر، کاهش اکسیژن می تواند تا ۴ برابر سبب افزایش آدنوزین شود‌. آدنوزین یک گشادکننده ی عروقی شناخته شده است</a:t>
            </a:r>
            <a:r>
              <a:rPr lang="ar-SA" sz="3600" dirty="0" smtClean="0"/>
              <a:t>.</a:t>
            </a:r>
          </a:p>
          <a:p>
            <a:pPr algn="r"/>
            <a:endParaRPr lang="en-US" sz="3600" dirty="0"/>
          </a:p>
        </p:txBody>
      </p:sp>
    </p:spTree>
    <p:extLst>
      <p:ext uri="{BB962C8B-B14F-4D97-AF65-F5344CB8AC3E}">
        <p14:creationId xmlns:p14="http://schemas.microsoft.com/office/powerpoint/2010/main" val="391587944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783" y="1184070"/>
            <a:ext cx="8612821" cy="4524316"/>
          </a:xfrm>
          <a:prstGeom prst="rect">
            <a:avLst/>
          </a:prstGeom>
        </p:spPr>
        <p:txBody>
          <a:bodyPr wrap="square">
            <a:spAutoFit/>
          </a:bodyPr>
          <a:lstStyle/>
          <a:p>
            <a:pPr algn="r"/>
            <a:r>
              <a:rPr lang="ar-SA" sz="3600" dirty="0"/>
              <a:t>جریان خون معکوس در پرزها:</a:t>
            </a:r>
          </a:p>
          <a:p>
            <a:pPr algn="r"/>
            <a:r>
              <a:rPr lang="ar-SA" sz="3600" dirty="0" smtClean="0"/>
              <a:t>جهت </a:t>
            </a:r>
            <a:r>
              <a:rPr lang="ar-SA" sz="3600" dirty="0"/>
              <a:t>جریان خون شریانی به داخل پرزها و جهت جریان خون وریدی به بیرون آن در جهت های مخالف یکدیگر هستند و عروق در تماس نزدیک با یکدیگر قرار دارند. به همین علت قسمت عمده ی اکسیژن خون مستقیما از آرتریول ها به ونول ها ی مجاور منتشر شده بدون آنکه هرگز در جریان خون به راس پرز ها منتقل شود‌. ممکن است ۸۰ درصد اکسیژن به همین طریق از دسترس پرزها خارج شود.</a:t>
            </a:r>
          </a:p>
        </p:txBody>
      </p:sp>
    </p:spTree>
    <p:extLst>
      <p:ext uri="{BB962C8B-B14F-4D97-AF65-F5344CB8AC3E}">
        <p14:creationId xmlns:p14="http://schemas.microsoft.com/office/powerpoint/2010/main" val="31569146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0501" y="1558752"/>
            <a:ext cx="8612822" cy="3970318"/>
          </a:xfrm>
          <a:prstGeom prst="rect">
            <a:avLst/>
          </a:prstGeom>
        </p:spPr>
        <p:txBody>
          <a:bodyPr wrap="square">
            <a:spAutoFit/>
          </a:bodyPr>
          <a:lstStyle/>
          <a:p>
            <a:pPr algn="r"/>
            <a:r>
              <a:rPr lang="ar-SA" sz="3600" dirty="0"/>
              <a:t>در شرایط عادی این فرایند برای پرزها مضر نیست اما در شرایطی مانند شوک جریان خون سیستمیک که جریان خون روده به میزان زیادی کاهش میابد، کمبود اکسیژن در راس پرزها به حدی می تواند شدید باشد  که راس پرز یا حتی کل آن دچار مرگ ایسکمیک شود. در نتیجه در بسیاری از بیماری ها ی گوارشی، جریان خون پرزها و در نتیجه ظرفیت جذبی روده ها شدیدا کاهش میابد‌.</a:t>
            </a:r>
            <a:endParaRPr lang="en-US" sz="3600" dirty="0"/>
          </a:p>
        </p:txBody>
      </p:sp>
    </p:spTree>
    <p:extLst>
      <p:ext uri="{BB962C8B-B14F-4D97-AF65-F5344CB8AC3E}">
        <p14:creationId xmlns:p14="http://schemas.microsoft.com/office/powerpoint/2010/main" val="28829733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783" y="393653"/>
            <a:ext cx="8596540" cy="5632312"/>
          </a:xfrm>
          <a:prstGeom prst="rect">
            <a:avLst/>
          </a:prstGeom>
        </p:spPr>
        <p:txBody>
          <a:bodyPr wrap="square">
            <a:spAutoFit/>
          </a:bodyPr>
          <a:lstStyle/>
          <a:p>
            <a:pPr algn="r"/>
            <a:r>
              <a:rPr lang="ar-SA" sz="3600" dirty="0"/>
              <a:t>اهمیت کاهش عصبی جریان خون گوارشی زمانی که سایر قسمت های بدن به جریان خون بیشتری نیاز دارند:</a:t>
            </a:r>
          </a:p>
          <a:p>
            <a:pPr algn="r"/>
            <a:r>
              <a:rPr lang="ar-SA" sz="3600" dirty="0" smtClean="0"/>
              <a:t>یکی </a:t>
            </a:r>
            <a:r>
              <a:rPr lang="ar-SA" sz="3600" dirty="0"/>
              <a:t>از ارزش های عمده انقباض عروق سمپاتیکی در روده این است که در هنگام فعالیت سنگین که جریان خون بیشتری در عضلات اسکلتی و قلب مورد نیاز است، به جریان خون گوارشی و احشایی اجازه می دهد تا برای مدت کوتاهی متوقف شوند. همچنین در شوک جریان خون سیستمیک که بافت های حیاتی بدن، به خصوص مغز و قلب، در خطر مرگ سلولی ناشی از کمبود جریان خون قرار دارند، تحریک سمپاتیکی می تواند برای چند ساعت جریان خون احشایی را به حداقل مقدار برساند</a:t>
            </a:r>
            <a:r>
              <a:rPr lang="ar-SA" sz="3600" dirty="0" smtClean="0"/>
              <a:t>.</a:t>
            </a:r>
          </a:p>
        </p:txBody>
      </p:sp>
    </p:spTree>
    <p:extLst>
      <p:ext uri="{BB962C8B-B14F-4D97-AF65-F5344CB8AC3E}">
        <p14:creationId xmlns:p14="http://schemas.microsoft.com/office/powerpoint/2010/main" val="16725623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6783" y="2063669"/>
            <a:ext cx="8563977" cy="2308324"/>
          </a:xfrm>
          <a:prstGeom prst="rect">
            <a:avLst/>
          </a:prstGeom>
        </p:spPr>
        <p:txBody>
          <a:bodyPr wrap="square">
            <a:spAutoFit/>
          </a:bodyPr>
          <a:lstStyle/>
          <a:p>
            <a:pPr algn="r"/>
            <a:r>
              <a:rPr lang="ar-SA" sz="3600" dirty="0"/>
              <a:t>از سوی دیگر، تحریک سمپاتیکی باعث انقباض قدرتمند ورید های بزرگ روده ای و مزانتریک نیز می شود‌.بدین ترتیب باعث کاهش حجم این ورید ها و جایگیری مقادیر زیادی از خون در سایر نقاط جریان خون سیستمیک می گردد.</a:t>
            </a:r>
            <a:endParaRPr lang="en-US" sz="3600" dirty="0"/>
          </a:p>
        </p:txBody>
      </p:sp>
    </p:spTree>
    <p:extLst>
      <p:ext uri="{BB962C8B-B14F-4D97-AF65-F5344CB8AC3E}">
        <p14:creationId xmlns:p14="http://schemas.microsoft.com/office/powerpoint/2010/main" val="26943731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501" y="504682"/>
            <a:ext cx="8661666" cy="5632312"/>
          </a:xfrm>
          <a:prstGeom prst="rect">
            <a:avLst/>
          </a:prstGeom>
          <a:noFill/>
        </p:spPr>
        <p:txBody>
          <a:bodyPr wrap="square" rtlCol="0">
            <a:spAutoFit/>
          </a:bodyPr>
          <a:lstStyle/>
          <a:p>
            <a:pPr algn="r"/>
            <a:r>
              <a:rPr lang="ar-IQ" sz="3600" dirty="0" smtClean="0"/>
              <a:t>اختلالات گوارشی: </a:t>
            </a:r>
          </a:p>
          <a:p>
            <a:pPr algn="r"/>
            <a:r>
              <a:rPr lang="ar-IQ" sz="3600" dirty="0" smtClean="0"/>
              <a:t>اسهال: </a:t>
            </a:r>
          </a:p>
          <a:p>
            <a:pPr algn="r"/>
            <a:r>
              <a:rPr lang="ar-IQ" sz="3600" dirty="0" smtClean="0"/>
              <a:t>در نتیجه ی حرکت سریع مدفوع در روده ی بزرگ به وجود می آید.</a:t>
            </a:r>
          </a:p>
          <a:p>
            <a:pPr algn="r"/>
            <a:r>
              <a:rPr lang="ar-IQ" sz="3600" dirty="0" smtClean="0"/>
              <a:t>و علل مختلفی دارد از جمله:</a:t>
            </a:r>
          </a:p>
          <a:p>
            <a:pPr algn="r"/>
            <a:r>
              <a:rPr lang="ar-IQ" sz="3600" dirty="0" smtClean="0"/>
              <a:t>الف) آنتریت (</a:t>
            </a:r>
            <a:r>
              <a:rPr lang="en-US" sz="3600" dirty="0" err="1" smtClean="0"/>
              <a:t>entritis</a:t>
            </a:r>
            <a:r>
              <a:rPr lang="en-US" sz="3600" dirty="0" smtClean="0"/>
              <a:t>( : </a:t>
            </a:r>
            <a:r>
              <a:rPr lang="ar-IQ" sz="3600" dirty="0" smtClean="0"/>
              <a:t>به معنی عفونت ناشی از یک ویروس یا یک باکتری در روده است.</a:t>
            </a:r>
          </a:p>
          <a:p>
            <a:pPr algn="r"/>
            <a:r>
              <a:rPr lang="ar-IQ" sz="3600" dirty="0" smtClean="0"/>
              <a:t>عامل اسهال عفونی معمولا در روده بزرگ و قسمت انتهایی </a:t>
            </a:r>
            <a:r>
              <a:rPr lang="ar-SA" sz="3600" dirty="0" smtClean="0"/>
              <a:t>ايلئوم گسترده تر است و در محل عفونت ترشح به شدت افزایش میابد و همچنین حرکات روده چندین برابر میشود که این یک مکانیسم برای رهایی از عمل عفونت زاست.</a:t>
            </a:r>
            <a:r>
              <a:rPr lang="ar-IQ" sz="3600" dirty="0" smtClean="0"/>
              <a:t> </a:t>
            </a:r>
            <a:endParaRPr lang="en-US" sz="3600" dirty="0"/>
          </a:p>
        </p:txBody>
      </p:sp>
    </p:spTree>
    <p:extLst>
      <p:ext uri="{BB962C8B-B14F-4D97-AF65-F5344CB8AC3E}">
        <p14:creationId xmlns:p14="http://schemas.microsoft.com/office/powerpoint/2010/main" val="18100620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9345" y="504682"/>
            <a:ext cx="8580259" cy="5632312"/>
          </a:xfrm>
          <a:prstGeom prst="rect">
            <a:avLst/>
          </a:prstGeom>
          <a:noFill/>
        </p:spPr>
        <p:txBody>
          <a:bodyPr wrap="square" rtlCol="0">
            <a:spAutoFit/>
          </a:bodyPr>
          <a:lstStyle/>
          <a:p>
            <a:pPr algn="r"/>
            <a:r>
              <a:rPr lang="ar-IQ" sz="3600" dirty="0" smtClean="0"/>
              <a:t>در اسهال ناشی از وبا سم وبا مستقیما ترشح بیش از حد الکترولیت ها و مایع را در انتهای </a:t>
            </a:r>
            <a:r>
              <a:rPr lang="ar-SA" sz="3600" dirty="0" smtClean="0"/>
              <a:t>ايلئون و کولون تحریک میکند و مقدار سم میتواند ۱۰ تا ۱۲ لیتر در روز باشد در حالیکه کولون تنها میتواند ۶ تا ۸ لیتر را بازجذب کند و این دفع مایع و الکترولیت های بدن ظرف چند روز میتواند منجر به مرگ شود.</a:t>
            </a:r>
          </a:p>
          <a:p>
            <a:pPr algn="r"/>
            <a:r>
              <a:rPr lang="ar-SA" sz="3600" dirty="0" smtClean="0"/>
              <a:t>برای درمان اسهال ناشی از وبا مهم ترین کار جایگزین کردن مایعات و الکترولیت ها به همان سرعتی است که از بدن خارج میشوند و این کار معمولا با دادن محلول های داخل وریدی انجام میشود و برای درمان خود وبا هم از آنتی بیوتیک های مختلفی از جمله داکسی سایکلین و آزیترومایسین استفاده میشود.</a:t>
            </a:r>
          </a:p>
        </p:txBody>
      </p:sp>
    </p:spTree>
    <p:extLst>
      <p:ext uri="{BB962C8B-B14F-4D97-AF65-F5344CB8AC3E}">
        <p14:creationId xmlns:p14="http://schemas.microsoft.com/office/powerpoint/2010/main" val="29719245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6783" y="1659083"/>
            <a:ext cx="8580259" cy="2862322"/>
          </a:xfrm>
          <a:prstGeom prst="rect">
            <a:avLst/>
          </a:prstGeom>
          <a:noFill/>
        </p:spPr>
        <p:txBody>
          <a:bodyPr wrap="square" rtlCol="0">
            <a:spAutoFit/>
          </a:bodyPr>
          <a:lstStyle/>
          <a:p>
            <a:pPr algn="r"/>
            <a:r>
              <a:rPr lang="ar-IQ" sz="3600" dirty="0" smtClean="0"/>
              <a:t>اسهال پسیکوژنیک: </a:t>
            </a:r>
          </a:p>
          <a:p>
            <a:pPr algn="r"/>
            <a:r>
              <a:rPr lang="ar-IQ" sz="3600" dirty="0" smtClean="0"/>
              <a:t>اسهال هایی که در اثر فشار های روحی مثلا در سربازانی که وارد جنگ میشوند را اسهال هیجانی پسیکوژنیک میگویند و علت آن تحریک بیش از پاراسمپاتیک است که باعث افزایش حرکات و افزایش ترشحات به مقدار زیاد در کولون انتهایی میشود.</a:t>
            </a:r>
            <a:endParaRPr lang="en-US" sz="3600" dirty="0"/>
          </a:p>
        </p:txBody>
      </p:sp>
    </p:spTree>
    <p:extLst>
      <p:ext uri="{BB962C8B-B14F-4D97-AF65-F5344CB8AC3E}">
        <p14:creationId xmlns:p14="http://schemas.microsoft.com/office/powerpoint/2010/main" val="20087038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4220" y="-48838"/>
            <a:ext cx="8629103" cy="6740308"/>
          </a:xfrm>
          <a:prstGeom prst="rect">
            <a:avLst/>
          </a:prstGeom>
          <a:noFill/>
        </p:spPr>
        <p:txBody>
          <a:bodyPr wrap="square" rtlCol="0">
            <a:spAutoFit/>
          </a:bodyPr>
          <a:lstStyle/>
          <a:p>
            <a:pPr algn="r"/>
            <a:r>
              <a:rPr lang="ar-IQ" sz="3600" dirty="0" smtClean="0"/>
              <a:t>یبوست (</a:t>
            </a:r>
            <a:r>
              <a:rPr lang="en-US" sz="3600" dirty="0" smtClean="0"/>
              <a:t>constipation( :</a:t>
            </a:r>
            <a:endParaRPr lang="ar-IQ" sz="3600" dirty="0" smtClean="0"/>
          </a:p>
          <a:p>
            <a:pPr algn="r"/>
            <a:r>
              <a:rPr lang="ar-IQ" sz="3600" dirty="0" smtClean="0"/>
              <a:t>به معنی حرکت اهسته ی مدفوع در روده بزرگ است و غالبا با مقدار زیادی مدفوع خشک و سخت در کولون نزولی همراه میشود.</a:t>
            </a:r>
          </a:p>
          <a:p>
            <a:pPr algn="r"/>
            <a:r>
              <a:rPr lang="ar-IQ" sz="3600" dirty="0" smtClean="0"/>
              <a:t>علت پایه ای آن جذب بیش از حد مایع در کولون است و علل دیگری همچون تومور ها</a:t>
            </a:r>
            <a:r>
              <a:rPr lang="ar-SA" sz="3600" dirty="0" smtClean="0"/>
              <a:t>، چسبندگی هایی که روده را تنگ میکنند، اولسر ها و اجابت مزاج نا منظم در طول زمان بسیار طولانی نیز میتواند داشته باشد.</a:t>
            </a:r>
          </a:p>
          <a:p>
            <a:pPr algn="r"/>
            <a:r>
              <a:rPr lang="ar-SA" sz="3600" dirty="0" smtClean="0"/>
              <a:t>این عارضه در شیرخواران و کودکان به ندرت ایجاد میشود ولی به علت مهار رفلکس اجابت مزاج که در طول سال های اول زندگی می آموزند یا استفاده زیاد از ملین ها که باعث تضعیف این رفلکس میشود ممکن است بعدا ایجاد شود.</a:t>
            </a:r>
            <a:endParaRPr lang="en-US" sz="3600" dirty="0"/>
          </a:p>
        </p:txBody>
      </p:sp>
    </p:spTree>
    <p:extLst>
      <p:ext uri="{BB962C8B-B14F-4D97-AF65-F5344CB8AC3E}">
        <p14:creationId xmlns:p14="http://schemas.microsoft.com/office/powerpoint/2010/main" val="38533254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4471" y="1204722"/>
            <a:ext cx="8515133" cy="4524316"/>
          </a:xfrm>
          <a:prstGeom prst="rect">
            <a:avLst/>
          </a:prstGeom>
          <a:noFill/>
        </p:spPr>
        <p:txBody>
          <a:bodyPr wrap="square" rtlCol="0">
            <a:spAutoFit/>
          </a:bodyPr>
          <a:lstStyle/>
          <a:p>
            <a:pPr algn="r"/>
            <a:r>
              <a:rPr lang="ar-IQ" sz="3600" dirty="0" smtClean="0"/>
              <a:t>در اثر استفاده زیاد از ملین ها کولون دچار آتونی میشود که به معنی فلج انقباضی کولون است که در طی آن کولون توانایی انقباض خود را از دست میدهد و این امر منجر به ماندن مدفوع در کولون و ایجاد یبوست میشود. </a:t>
            </a:r>
            <a:endParaRPr lang="ar-IQ" sz="3600" dirty="0"/>
          </a:p>
          <a:p>
            <a:pPr algn="r"/>
            <a:r>
              <a:rPr lang="ar-IQ" sz="3600" dirty="0" smtClean="0"/>
              <a:t>با تنظیم اجابت مزاج که بعد از صرف صبحانه در اثر رفلکس های معدی-کولونی و دوازدهه ای-کولونی حس میشود میتوان از یبوست جلوگیری کرد.</a:t>
            </a:r>
          </a:p>
          <a:p>
            <a:pPr algn="r"/>
            <a:endParaRPr lang="en-US" sz="3600" dirty="0"/>
          </a:p>
        </p:txBody>
      </p:sp>
    </p:spTree>
    <p:extLst>
      <p:ext uri="{BB962C8B-B14F-4D97-AF65-F5344CB8AC3E}">
        <p14:creationId xmlns:p14="http://schemas.microsoft.com/office/powerpoint/2010/main" val="11956486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8189" y="1302409"/>
            <a:ext cx="8515134" cy="3970318"/>
          </a:xfrm>
          <a:prstGeom prst="rect">
            <a:avLst/>
          </a:prstGeom>
          <a:noFill/>
        </p:spPr>
        <p:txBody>
          <a:bodyPr wrap="square" rtlCol="0">
            <a:spAutoFit/>
          </a:bodyPr>
          <a:lstStyle/>
          <a:p>
            <a:pPr algn="r"/>
            <a:r>
              <a:rPr lang="ar-IQ" sz="3600" dirty="0" smtClean="0"/>
              <a:t>اسپاسم کولون سیگمو</a:t>
            </a:r>
            <a:r>
              <a:rPr lang="ar-SA" sz="3600" dirty="0" smtClean="0"/>
              <a:t>ئید:</a:t>
            </a:r>
          </a:p>
          <a:p>
            <a:pPr algn="r"/>
            <a:r>
              <a:rPr lang="ar-SA" sz="3600" dirty="0" smtClean="0"/>
              <a:t>مقدار زیادی مدفوع در اثر اسپاسم بخشی از کولون سیگموئید در قسمت بالای آن جمع میشود و از آنجا که انقباضات کولون آهسته هستند مدفوع نمیتواند از قسمت اسپاسم یافته بگذرد. بعد از اینکه مدفوع زیادی در قسمت اسپاتیک کولون سیگموئید جمع شد ترشحات بیش از حد کولون موجب اسهال یک روزه میشود این چرخه ی یبوست-اسهال ادامه دارد.</a:t>
            </a:r>
            <a:endParaRPr lang="en-US" sz="3600" dirty="0"/>
          </a:p>
        </p:txBody>
      </p:sp>
    </p:spTree>
    <p:extLst>
      <p:ext uri="{BB962C8B-B14F-4D97-AF65-F5344CB8AC3E}">
        <p14:creationId xmlns:p14="http://schemas.microsoft.com/office/powerpoint/2010/main" val="5149746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1658" y="911687"/>
            <a:ext cx="8661666" cy="5078314"/>
          </a:xfrm>
          <a:prstGeom prst="rect">
            <a:avLst/>
          </a:prstGeom>
          <a:noFill/>
        </p:spPr>
        <p:txBody>
          <a:bodyPr wrap="square" rtlCol="0">
            <a:spAutoFit/>
          </a:bodyPr>
          <a:lstStyle/>
          <a:p>
            <a:pPr algn="r"/>
            <a:r>
              <a:rPr lang="ar-IQ" sz="3600" dirty="0" smtClean="0"/>
              <a:t>مگاکولون (</a:t>
            </a:r>
            <a:r>
              <a:rPr lang="en-US" sz="3600" dirty="0" err="1" smtClean="0"/>
              <a:t>megacolon</a:t>
            </a:r>
            <a:r>
              <a:rPr lang="en-US" sz="3600" dirty="0" smtClean="0"/>
              <a:t>( :</a:t>
            </a:r>
            <a:endParaRPr lang="ar-IQ" sz="3600" dirty="0" smtClean="0"/>
          </a:p>
          <a:p>
            <a:pPr algn="r"/>
            <a:r>
              <a:rPr lang="ar-IQ" sz="3600" dirty="0" smtClean="0"/>
              <a:t>گاهی یبوست شدید باعث تجمع مقادیر زیادی از مدفوع در کولون میشود که گاها باعث میشود قطر کولون به ۵/۷ تا ۱۰ سانتی متر برسد که به این حالت </a:t>
            </a:r>
            <a:r>
              <a:rPr lang="en-US" sz="3600" dirty="0" err="1" smtClean="0"/>
              <a:t>Hirshprung</a:t>
            </a:r>
            <a:r>
              <a:rPr lang="en-US" sz="3600" dirty="0" smtClean="0"/>
              <a:t> </a:t>
            </a:r>
            <a:r>
              <a:rPr lang="ar-IQ" sz="3600" dirty="0" smtClean="0"/>
              <a:t>(هیرشپرونگ) میگویند.</a:t>
            </a:r>
          </a:p>
          <a:p>
            <a:pPr algn="r"/>
            <a:r>
              <a:rPr lang="ar-IQ" sz="3600" dirty="0" smtClean="0"/>
              <a:t>شایع ترین علت آن فقدان یا کمبود سلول های گره ای در قطعه ای از کولون سیگمو</a:t>
            </a:r>
            <a:r>
              <a:rPr lang="ar-SA" sz="3600" dirty="0" smtClean="0"/>
              <a:t>ئید است که در نتیجه آن رفلکس های اجالت مزاج یا حرکات دودی در این ناحیه از روده بزرگ به وجود می آید.</a:t>
            </a:r>
          </a:p>
          <a:p>
            <a:pPr algn="r"/>
            <a:r>
              <a:rPr lang="ar-SA" sz="3600" dirty="0" smtClean="0"/>
              <a:t>البته انقباض و ایجاد کولون اسپاتیک در بخش انتهایی و کوچک کولون زیگموئید به این امر هم کمک میکند. </a:t>
            </a:r>
            <a:endParaRPr lang="en-US" sz="3600" dirty="0"/>
          </a:p>
        </p:txBody>
      </p:sp>
    </p:spTree>
    <p:extLst>
      <p:ext uri="{BB962C8B-B14F-4D97-AF65-F5344CB8AC3E}">
        <p14:creationId xmlns:p14="http://schemas.microsoft.com/office/powerpoint/2010/main" val="8695710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مگاکولون (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3326" y="1943100"/>
            <a:ext cx="2730500" cy="2971800"/>
          </a:xfrm>
          <a:prstGeom prst="rect">
            <a:avLst/>
          </a:prstGeom>
        </p:spPr>
      </p:pic>
      <p:pic>
        <p:nvPicPr>
          <p:cNvPr id="5" name="Picture 4" descr="مگاکولون.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3959" y="1943100"/>
            <a:ext cx="2870200" cy="2870200"/>
          </a:xfrm>
          <a:prstGeom prst="rect">
            <a:avLst/>
          </a:prstGeom>
        </p:spPr>
      </p:pic>
    </p:spTree>
    <p:extLst>
      <p:ext uri="{BB962C8B-B14F-4D97-AF65-F5344CB8AC3E}">
        <p14:creationId xmlns:p14="http://schemas.microsoft.com/office/powerpoint/2010/main" val="91188765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3064" y="765165"/>
            <a:ext cx="8580259" cy="5078314"/>
          </a:xfrm>
          <a:prstGeom prst="rect">
            <a:avLst/>
          </a:prstGeom>
          <a:noFill/>
        </p:spPr>
        <p:txBody>
          <a:bodyPr wrap="square" rtlCol="0">
            <a:spAutoFit/>
          </a:bodyPr>
          <a:lstStyle/>
          <a:p>
            <a:pPr algn="r"/>
            <a:r>
              <a:rPr lang="ar-IQ" sz="3600" dirty="0" smtClean="0"/>
              <a:t>کولیت السراتیو: </a:t>
            </a:r>
          </a:p>
          <a:p>
            <a:pPr algn="r"/>
            <a:r>
              <a:rPr lang="ar-IQ" sz="3600" dirty="0" smtClean="0"/>
              <a:t>در این بیماری نواحی وسیعی از روده ی بزرگ ملتهب و زخم میشود که منجر به حرکات شدید و ترشحات زیاد در مناطق ملتهب میشود. علت اصلی آن هنوز مشحص نیست. برخی از پزشکان معتقدند که ممکن است یک بیماری خودایمنی یا آلرژی باشد و بعضی هم معتقدند از یک عفونت باکتریال مزمن ناشناحته حاصل شده باشد</a:t>
            </a:r>
            <a:r>
              <a:rPr lang="ar-SA" sz="3600" dirty="0" smtClean="0"/>
              <a:t>، دلیل آن هر چه باشد یک تمایل ارثی قوی برای ابتلا به کولیت السراتیو وجود دارد.</a:t>
            </a:r>
          </a:p>
          <a:p>
            <a:pPr algn="r"/>
            <a:endParaRPr lang="en-US" sz="3600" dirty="0"/>
          </a:p>
        </p:txBody>
      </p:sp>
    </p:spTree>
    <p:extLst>
      <p:ext uri="{BB962C8B-B14F-4D97-AF65-F5344CB8AC3E}">
        <p14:creationId xmlns:p14="http://schemas.microsoft.com/office/powerpoint/2010/main" val="46089043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6783" y="1302412"/>
            <a:ext cx="8596540" cy="3970318"/>
          </a:xfrm>
          <a:prstGeom prst="rect">
            <a:avLst/>
          </a:prstGeom>
          <a:noFill/>
        </p:spPr>
        <p:txBody>
          <a:bodyPr wrap="square" rtlCol="0">
            <a:spAutoFit/>
          </a:bodyPr>
          <a:lstStyle/>
          <a:p>
            <a:pPr algn="r"/>
            <a:r>
              <a:rPr lang="ar-IQ" sz="3600" dirty="0" smtClean="0"/>
              <a:t>درمان:</a:t>
            </a:r>
          </a:p>
          <a:p>
            <a:pPr algn="r"/>
            <a:r>
              <a:rPr lang="ar-IQ" sz="3600" dirty="0" smtClean="0"/>
              <a:t>ایل</a:t>
            </a:r>
            <a:r>
              <a:rPr lang="ar-SA" sz="3600" dirty="0" smtClean="0"/>
              <a:t>ئوستومی انجام میشود تا محتویات روده بدون عبور بدون عبور از کولون به خارج بریزند که در غیر اینصورت السر ها به علت بیماری باکتریال ثانویه التیام پیدا نمیکنند. اگر با </a:t>
            </a:r>
            <a:r>
              <a:rPr lang="ar-IQ" sz="3600" dirty="0" smtClean="0"/>
              <a:t>ایل</a:t>
            </a:r>
            <a:r>
              <a:rPr lang="ar-SA" sz="3600" dirty="0" smtClean="0"/>
              <a:t>ئوستومی التیام نیافتند تنها راه درمان خارج کردن کولون با عمل جراجی است.</a:t>
            </a:r>
          </a:p>
          <a:p>
            <a:pPr algn="r"/>
            <a:r>
              <a:rPr lang="ar-SA" sz="3600" dirty="0" smtClean="0"/>
              <a:t>برای درمان دارویی از سولفاسالازین و مسالازین برای کاهش التهاب استفده میکنیم که عوارض جانبی زیادی ایجاد میکنند.  </a:t>
            </a:r>
            <a:endParaRPr lang="en-US" sz="3600" dirty="0"/>
          </a:p>
        </p:txBody>
      </p:sp>
    </p:spTree>
    <p:extLst>
      <p:ext uri="{BB962C8B-B14F-4D97-AF65-F5344CB8AC3E}">
        <p14:creationId xmlns:p14="http://schemas.microsoft.com/office/powerpoint/2010/main" val="11288074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ایلئوستومی.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050" y="993087"/>
            <a:ext cx="8624846" cy="4851476"/>
          </a:xfrm>
          <a:prstGeom prst="rect">
            <a:avLst/>
          </a:prstGeom>
        </p:spPr>
      </p:pic>
    </p:spTree>
    <p:extLst>
      <p:ext uri="{BB962C8B-B14F-4D97-AF65-F5344CB8AC3E}">
        <p14:creationId xmlns:p14="http://schemas.microsoft.com/office/powerpoint/2010/main" val="292683539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0501" y="1107049"/>
            <a:ext cx="8661666" cy="4524316"/>
          </a:xfrm>
          <a:prstGeom prst="rect">
            <a:avLst/>
          </a:prstGeom>
          <a:noFill/>
        </p:spPr>
        <p:txBody>
          <a:bodyPr wrap="square" rtlCol="0">
            <a:spAutoFit/>
          </a:bodyPr>
          <a:lstStyle/>
          <a:p>
            <a:pPr algn="r"/>
            <a:r>
              <a:rPr lang="ar-IQ" sz="3600" dirty="0" smtClean="0"/>
              <a:t>فلج اجابت مزاج:</a:t>
            </a:r>
          </a:p>
          <a:p>
            <a:pPr algn="r"/>
            <a:r>
              <a:rPr lang="ar-IQ" sz="3600" dirty="0" smtClean="0"/>
              <a:t>در رفلکس اجابت مزاج پیام از رکتوم به مخروط انتهایی نخاع و از آنجا به کولون نزولی</a:t>
            </a:r>
            <a:r>
              <a:rPr lang="ar-SA" sz="3600" dirty="0"/>
              <a:t>،</a:t>
            </a:r>
            <a:r>
              <a:rPr lang="ar-IQ" sz="3600" dirty="0" smtClean="0"/>
              <a:t> </a:t>
            </a:r>
            <a:r>
              <a:rPr lang="ar-SA" sz="3600" dirty="0" smtClean="0"/>
              <a:t>زیگموئید، رکتوم و مقعد فرستاده میشود.</a:t>
            </a:r>
          </a:p>
          <a:p>
            <a:pPr algn="r"/>
            <a:r>
              <a:rPr lang="ar-SA" sz="3600" dirty="0" smtClean="0"/>
              <a:t>هنگامی که در جایی بالاتر از مخروط انتهایی نخاع اسیب نخاعی وارد شود ارتباط بین مغز و نخاع قطع شده که در نتیجه ی آن قسمت ارادی عمل اجابت مزاج مختل میشود. به عبارتی اسفنگتر خارجی شل نمیشود و فشار شکمی در هنگام اجابت مزاج وجود نخواهد داشت.</a:t>
            </a:r>
            <a:endParaRPr lang="en-US" sz="3600" dirty="0"/>
          </a:p>
        </p:txBody>
      </p:sp>
    </p:spTree>
    <p:extLst>
      <p:ext uri="{BB962C8B-B14F-4D97-AF65-F5344CB8AC3E}">
        <p14:creationId xmlns:p14="http://schemas.microsoft.com/office/powerpoint/2010/main" val="3202436219"/>
      </p:ext>
    </p:extLst>
  </p:cSld>
  <p:clrMapOvr>
    <a:masterClrMapping/>
  </p:clrMapOvr>
</p:sld>
</file>

<file path=ppt/theme/theme1.xml><?xml version="1.0" encoding="utf-8"?>
<a:theme xmlns:a="http://schemas.openxmlformats.org/drawingml/2006/main" name="Revolution">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Revolution">
      <a:majorFont>
        <a:latin typeface="Trebuchet MS"/>
        <a:ea typeface=""/>
        <a:cs typeface=""/>
        <a:font script="Jpan" typeface="ＭＳ ゴシック"/>
      </a:majorFont>
      <a:minorFont>
        <a:latin typeface="Trebuchet MS"/>
        <a:ea typeface=""/>
        <a:cs typeface=""/>
        <a:font script="Jpan" typeface="ＭＳ ゴシック"/>
      </a:minorFont>
    </a:fontScheme>
    <a:fmtScheme name="Revolution">
      <a:fillStyleLst>
        <a:solidFill>
          <a:schemeClr val="phClr"/>
        </a:solidFill>
        <a:solidFill>
          <a:schemeClr val="phClr"/>
        </a:soli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3175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innerShdw blurRad="50800" dist="25400" dir="10800000">
              <a:srgbClr val="808080">
                <a:alpha val="75000"/>
              </a:srgbClr>
            </a:innerShdw>
          </a:effectLst>
        </a:effectStyle>
        <a:effectStyle>
          <a:effectLst>
            <a:innerShdw blurRad="50800" dist="25400" dir="13500000">
              <a:srgbClr val="808080">
                <a:alpha val="75000"/>
              </a:srgbClr>
            </a:innerShdw>
            <a:outerShdw blurRad="63500" dist="50800" dir="5400000" algn="br" rotWithShape="0">
              <a:srgbClr val="000000">
                <a:alpha val="35000"/>
              </a:srgbClr>
            </a:outerShdw>
          </a:effectLst>
          <a:scene3d>
            <a:camera prst="orthographicFront">
              <a:rot lat="0" lon="0" rev="0"/>
            </a:camera>
            <a:lightRig rig="threePt" dir="tl">
              <a:rot lat="0" lon="0" rev="11400000"/>
            </a:lightRig>
          </a:scene3d>
          <a:sp3d contourW="12700" prstMaterial="softmetal">
            <a:bevelT w="63500" h="25400" prst="angle"/>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Revolution.thmx</Template>
  <TotalTime>526</TotalTime>
  <Words>3294</Words>
  <Application>Microsoft Office PowerPoint</Application>
  <PresentationFormat>On-screen Show (4:3)</PresentationFormat>
  <Paragraphs>281</Paragraphs>
  <Slides>58</Slides>
  <Notes>0</Notes>
  <HiddenSlides>0</HiddenSlides>
  <MMClips>0</MMClips>
  <ScaleCrop>false</ScaleCrop>
  <HeadingPairs>
    <vt:vector size="4" baseType="variant">
      <vt:variant>
        <vt:lpstr>Theme</vt:lpstr>
      </vt:variant>
      <vt:variant>
        <vt:i4>1</vt:i4>
      </vt:variant>
      <vt:variant>
        <vt:lpstr>Slide Titles</vt:lpstr>
      </vt:variant>
      <vt:variant>
        <vt:i4>58</vt:i4>
      </vt:variant>
    </vt:vector>
  </HeadingPairs>
  <TitlesOfParts>
    <vt:vector size="59" baseType="lpstr">
      <vt:lpstr>Revolution</vt:lpstr>
      <vt:lpstr> به 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به نام خدا</dc:title>
  <dc:creator>APPLE</dc:creator>
  <cp:lastModifiedBy>Windows User</cp:lastModifiedBy>
  <cp:revision>55</cp:revision>
  <dcterms:created xsi:type="dcterms:W3CDTF">2017-05-26T09:11:49Z</dcterms:created>
  <dcterms:modified xsi:type="dcterms:W3CDTF">2020-04-29T23:25:11Z</dcterms:modified>
</cp:coreProperties>
</file>