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329" r:id="rId2"/>
    <p:sldId id="274" r:id="rId3"/>
    <p:sldId id="257" r:id="rId4"/>
    <p:sldId id="325" r:id="rId5"/>
    <p:sldId id="258" r:id="rId6"/>
    <p:sldId id="275" r:id="rId7"/>
    <p:sldId id="259" r:id="rId8"/>
    <p:sldId id="262" r:id="rId9"/>
    <p:sldId id="263" r:id="rId10"/>
    <p:sldId id="309" r:id="rId11"/>
    <p:sldId id="260" r:id="rId12"/>
    <p:sldId id="261" r:id="rId13"/>
    <p:sldId id="324" r:id="rId14"/>
    <p:sldId id="312" r:id="rId15"/>
    <p:sldId id="313" r:id="rId16"/>
    <p:sldId id="314" r:id="rId17"/>
    <p:sldId id="265" r:id="rId18"/>
    <p:sldId id="266" r:id="rId19"/>
    <p:sldId id="267" r:id="rId20"/>
    <p:sldId id="268" r:id="rId21"/>
    <p:sldId id="311" r:id="rId22"/>
    <p:sldId id="271" r:id="rId23"/>
    <p:sldId id="272" r:id="rId24"/>
    <p:sldId id="269" r:id="rId25"/>
    <p:sldId id="270" r:id="rId26"/>
    <p:sldId id="273" r:id="rId27"/>
    <p:sldId id="283" r:id="rId28"/>
    <p:sldId id="277" r:id="rId29"/>
    <p:sldId id="276" r:id="rId30"/>
    <p:sldId id="323" r:id="rId31"/>
    <p:sldId id="315" r:id="rId32"/>
    <p:sldId id="316" r:id="rId33"/>
    <p:sldId id="317" r:id="rId34"/>
    <p:sldId id="318" r:id="rId35"/>
    <p:sldId id="320" r:id="rId36"/>
    <p:sldId id="321" r:id="rId37"/>
    <p:sldId id="319" r:id="rId38"/>
    <p:sldId id="310" r:id="rId39"/>
    <p:sldId id="278" r:id="rId40"/>
    <p:sldId id="279" r:id="rId41"/>
    <p:sldId id="282" r:id="rId42"/>
    <p:sldId id="280" r:id="rId43"/>
    <p:sldId id="281" r:id="rId44"/>
    <p:sldId id="289" r:id="rId45"/>
    <p:sldId id="284" r:id="rId46"/>
    <p:sldId id="322" r:id="rId47"/>
    <p:sldId id="295" r:id="rId48"/>
    <p:sldId id="296" r:id="rId49"/>
    <p:sldId id="327" r:id="rId50"/>
    <p:sldId id="297" r:id="rId51"/>
    <p:sldId id="326" r:id="rId52"/>
    <p:sldId id="300" r:id="rId53"/>
    <p:sldId id="301" r:id="rId54"/>
    <p:sldId id="299" r:id="rId55"/>
    <p:sldId id="328" r:id="rId56"/>
    <p:sldId id="302" r:id="rId57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60" d="100"/>
          <a:sy n="60" d="100"/>
        </p:scale>
        <p:origin x="-165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553949-DE40-4F1D-A89B-420B2AF66B0E}" type="datetimeFigureOut">
              <a:rPr lang="fa-IR" smtClean="0"/>
              <a:pPr/>
              <a:t>02/10/1441</a:t>
            </a:fld>
            <a:endParaRPr lang="fa-IR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69F3F8-282E-4826-A2E9-8A292AD562A1}" type="slidenum">
              <a:rPr lang="fa-IR" smtClean="0"/>
              <a:pPr/>
              <a:t>‹#›</a:t>
            </a:fld>
            <a:endParaRPr lang="fa-IR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274493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 descr="D:\تدریس\کارگاه\images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2536025"/>
            <a:ext cx="6302941" cy="4179123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4000" b="1" dirty="0" smtClean="0">
                <a:cs typeface="B Lotus" pitchFamily="2" charset="-78"/>
              </a:rPr>
              <a:t>کارگاه کار با موش کوچک آزمایشگاهی</a:t>
            </a:r>
          </a:p>
          <a:p>
            <a:pPr algn="ctr">
              <a:buNone/>
            </a:pPr>
            <a:endParaRPr lang="fa-IR" sz="4000" b="1" dirty="0" smtClean="0">
              <a:cs typeface="B Lotus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pPr algn="ctr"/>
            <a:r>
              <a:rPr lang="fa-IR" dirty="0" smtClean="0"/>
              <a:t>سر فصلها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5500726"/>
          </a:xfrm>
        </p:spPr>
        <p:txBody>
          <a:bodyPr>
            <a:normAutofit/>
          </a:bodyPr>
          <a:lstStyle/>
          <a:p>
            <a:r>
              <a:rPr lang="fa-IR" dirty="0" smtClean="0"/>
              <a:t>موارد اخلاقی</a:t>
            </a:r>
          </a:p>
          <a:p>
            <a:r>
              <a:rPr lang="ar-SA" dirty="0" smtClean="0"/>
              <a:t>بیولوژی</a:t>
            </a:r>
            <a:r>
              <a:rPr lang="fa-IR" dirty="0" smtClean="0"/>
              <a:t> و تشخیص جنسیت</a:t>
            </a:r>
          </a:p>
          <a:p>
            <a:r>
              <a:rPr lang="ar-SA" dirty="0" smtClean="0"/>
              <a:t>نحوه به دست گرفتن صحيح و مهار كردن حيوان</a:t>
            </a:r>
            <a:endParaRPr lang="fa-IR" dirty="0" smtClean="0"/>
          </a:p>
          <a:p>
            <a:r>
              <a:rPr lang="fa-IR" dirty="0" smtClean="0"/>
              <a:t>شرایط </a:t>
            </a:r>
            <a:r>
              <a:rPr lang="ar-SA" dirty="0" smtClean="0"/>
              <a:t>نگهداري حيوان</a:t>
            </a:r>
            <a:endParaRPr lang="fa-IR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انواع روشهای </a:t>
            </a:r>
            <a:r>
              <a:rPr lang="ar-SA" dirty="0" smtClean="0"/>
              <a:t>تزری</a:t>
            </a:r>
            <a:r>
              <a:rPr lang="fa-IR" dirty="0" smtClean="0"/>
              <a:t>ق</a:t>
            </a:r>
          </a:p>
          <a:p>
            <a:r>
              <a:rPr lang="fa-IR" dirty="0" smtClean="0"/>
              <a:t>تجویز داروهای</a:t>
            </a:r>
            <a:r>
              <a:rPr lang="ar-SA" dirty="0" smtClean="0"/>
              <a:t> بیهوشی</a:t>
            </a:r>
            <a:endParaRPr lang="fa-IR" dirty="0" smtClean="0"/>
          </a:p>
          <a:p>
            <a:r>
              <a:rPr lang="fa-IR" dirty="0" smtClean="0"/>
              <a:t>روشهای </a:t>
            </a:r>
            <a:r>
              <a:rPr lang="ar-SA" dirty="0" smtClean="0"/>
              <a:t>خونگیری</a:t>
            </a:r>
            <a:endParaRPr lang="fa-IR" dirty="0" smtClean="0"/>
          </a:p>
          <a:p>
            <a:r>
              <a:rPr lang="fa-IR" dirty="0" smtClean="0"/>
              <a:t>یوتانزی</a:t>
            </a:r>
            <a:r>
              <a:rPr lang="fa-IR" dirty="0" smtClean="0">
                <a:solidFill>
                  <a:srgbClr val="FF0000"/>
                </a:solidFill>
              </a:rPr>
              <a:t> </a:t>
            </a:r>
            <a:r>
              <a:rPr lang="fa-IR" dirty="0" smtClean="0"/>
              <a:t>(</a:t>
            </a:r>
            <a:r>
              <a:rPr lang="ar-SA" dirty="0" smtClean="0"/>
              <a:t>مرگ آسان</a:t>
            </a:r>
            <a:r>
              <a:rPr lang="fa-IR" dirty="0" smtClean="0"/>
              <a:t>)</a:t>
            </a:r>
            <a:r>
              <a:rPr lang="en-US" dirty="0" smtClean="0"/>
              <a:t>  </a:t>
            </a:r>
            <a:endParaRPr lang="fa-IR" dirty="0" smtClean="0"/>
          </a:p>
          <a:p>
            <a:r>
              <a:rPr lang="ar-SA" dirty="0" smtClean="0"/>
              <a:t>بیماری ها</a:t>
            </a:r>
            <a:r>
              <a:rPr lang="fa-IR" dirty="0" smtClean="0"/>
              <a:t>ی زئونوز</a:t>
            </a:r>
            <a:r>
              <a:rPr lang="en-US" dirty="0" smtClean="0"/>
              <a:t>(</a:t>
            </a:r>
            <a:r>
              <a:rPr lang="en-US" dirty="0" err="1" smtClean="0"/>
              <a:t>zoonosis</a:t>
            </a:r>
            <a:r>
              <a:rPr lang="en-US" dirty="0" smtClean="0"/>
              <a:t>)</a:t>
            </a:r>
            <a:r>
              <a:rPr lang="ar-SA" dirty="0" smtClean="0"/>
              <a:t> </a:t>
            </a:r>
            <a:r>
              <a:rPr lang="fa-IR" dirty="0" smtClean="0"/>
              <a:t> </a:t>
            </a:r>
          </a:p>
          <a:p>
            <a:r>
              <a:rPr lang="ar-SA" dirty="0" smtClean="0"/>
              <a:t>كالبد </a:t>
            </a:r>
            <a:r>
              <a:rPr lang="fa-IR" dirty="0" smtClean="0"/>
              <a:t>شکافی</a:t>
            </a:r>
          </a:p>
        </p:txBody>
      </p:sp>
      <p:pic>
        <p:nvPicPr>
          <p:cNvPr id="51203" name="Picture 3" descr="D:\تدریس\کارگاه\images (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286124"/>
            <a:ext cx="3929090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229600" cy="714372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dirty="0" smtClean="0"/>
              <a:t/>
            </a:r>
            <a:br>
              <a:rPr lang="fa-IR" sz="4000" dirty="0" smtClean="0"/>
            </a:br>
            <a:r>
              <a:rPr lang="fa-IR" sz="4000" dirty="0" smtClean="0"/>
              <a:t> جوندگان </a:t>
            </a:r>
            <a:r>
              <a:rPr lang="en-US" sz="4000" smtClean="0"/>
              <a:t>(Rodents)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500174"/>
            <a:ext cx="8229600" cy="4922520"/>
          </a:xfrm>
        </p:spPr>
        <p:txBody>
          <a:bodyPr>
            <a:normAutofit lnSpcReduction="10000"/>
          </a:bodyPr>
          <a:lstStyle/>
          <a:p>
            <a:pPr marL="457200" indent="-457200"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1) موش سوری: </a:t>
            </a:r>
            <a:r>
              <a:rPr lang="fa-IR" sz="2400" dirty="0" smtClean="0"/>
              <a:t>سرطان شناسی، وراثت، ویروس شناسی، </a:t>
            </a:r>
          </a:p>
          <a:p>
            <a:pPr marL="457200" indent="-457200">
              <a:buNone/>
            </a:pPr>
            <a:r>
              <a:rPr lang="fa-IR" sz="2400" dirty="0" smtClean="0"/>
              <a:t>آزمایش داروها، رادیوبیولوژیکی</a:t>
            </a:r>
          </a:p>
          <a:p>
            <a:pPr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2) موش صحرائی آزمایشگاهی </a:t>
            </a:r>
            <a:r>
              <a:rPr lang="en-US" sz="2400" dirty="0" smtClean="0">
                <a:solidFill>
                  <a:srgbClr val="00B050"/>
                </a:solidFill>
              </a:rPr>
              <a:t>(Rat)</a:t>
            </a:r>
            <a:r>
              <a:rPr lang="fa-IR" sz="2400" dirty="0" smtClean="0">
                <a:solidFill>
                  <a:srgbClr val="00B050"/>
                </a:solidFill>
              </a:rPr>
              <a:t> : </a:t>
            </a:r>
            <a:r>
              <a:rPr lang="fa-IR" sz="2400" dirty="0" smtClean="0"/>
              <a:t>برای پژوهش های فیزیولوژی </a:t>
            </a:r>
          </a:p>
          <a:p>
            <a:pPr>
              <a:buNone/>
            </a:pPr>
            <a:r>
              <a:rPr lang="fa-IR" sz="2400" dirty="0" smtClean="0"/>
              <a:t>و رفتاری، قلبی-عروقی، غدد درون ریز، متابولیسم</a:t>
            </a:r>
          </a:p>
          <a:p>
            <a:pPr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3) هامستر: </a:t>
            </a:r>
            <a:r>
              <a:rPr lang="fa-IR" sz="2400" dirty="0" smtClean="0"/>
              <a:t>ویروس شناسی، دندانپژشکی، سرطان شناسی، دیابت ملیتوس، میکروب شناسی، غدد درون ریز، ایمونولوژی</a:t>
            </a:r>
          </a:p>
          <a:p>
            <a:pPr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4) خوکچه هندی </a:t>
            </a:r>
            <a:r>
              <a:rPr lang="en-US" sz="2400" dirty="0" smtClean="0">
                <a:solidFill>
                  <a:srgbClr val="00B050"/>
                </a:solidFill>
              </a:rPr>
              <a:t>(guinea pig)</a:t>
            </a:r>
            <a:r>
              <a:rPr lang="fa-IR" sz="2400" dirty="0" smtClean="0">
                <a:solidFill>
                  <a:srgbClr val="00B050"/>
                </a:solidFill>
              </a:rPr>
              <a:t>: </a:t>
            </a:r>
            <a:r>
              <a:rPr lang="fa-IR" sz="2400" dirty="0" smtClean="0"/>
              <a:t>ایمونولوژی، مطالعه شوک آنافیلاکسی، منبع کمپلمان، پژوهش های شنوایی، بیماریهای عفونی</a:t>
            </a:r>
          </a:p>
          <a:p>
            <a:pPr>
              <a:buNone/>
            </a:pPr>
            <a:endParaRPr lang="fa-IR" sz="2400" dirty="0" smtClean="0"/>
          </a:p>
          <a:p>
            <a:pPr>
              <a:buNone/>
            </a:pPr>
            <a:endParaRPr lang="fa-IR" sz="2400" dirty="0" smtClean="0"/>
          </a:p>
          <a:p>
            <a:pPr>
              <a:buNone/>
            </a:pPr>
            <a:r>
              <a:rPr lang="fa-IR" sz="2400" dirty="0" smtClean="0">
                <a:solidFill>
                  <a:srgbClr val="00B050"/>
                </a:solidFill>
              </a:rPr>
              <a:t>5) خرگوش: </a:t>
            </a:r>
            <a:r>
              <a:rPr lang="fa-IR" sz="2400" dirty="0" smtClean="0"/>
              <a:t>در سرم شناسی، ایمونولوژی، بیماریهای عفونی، داروهای ضد درد، چشم پزشکی</a:t>
            </a:r>
            <a:endParaRPr lang="fa-IR" sz="2400" dirty="0"/>
          </a:p>
        </p:txBody>
      </p:sp>
      <p:pic>
        <p:nvPicPr>
          <p:cNvPr id="65538" name="Picture 2" descr="http://t0.gstatic.com/images?q=tbn:ANd9GcR72CXHAHK7aPmwiEVM2bqcTFP-L2VF35_NYZg9Neexr9tdT4QHb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50"/>
            <a:ext cx="1647490" cy="1428736"/>
          </a:xfrm>
          <a:prstGeom prst="rect">
            <a:avLst/>
          </a:prstGeom>
          <a:noFill/>
        </p:spPr>
      </p:pic>
      <p:sp>
        <p:nvSpPr>
          <p:cNvPr id="65540" name="AutoShape 4" descr="data:image/jpeg;base64,/9j/4AAQSkZJRgABAQAAAQABAAD/2wCEAAkGBhMQEBQSExIVFRUWFRYYGBcXFBUVFRcWFxQVFBQUGBcXHCYeFxklGRQUHy8gIycpLCwtFR4xNTAqNSYrLCkBCQoKDgwOGg8PGiwkHyQsLCwsLCwsLCw0LCwpLCwsLywsLCwsLCwpLCwsLCwsLCkpLSwsLCwpKSwtLCkpLCwsLP/AABEIAJ4A8AMBIgACEQEDEQH/xAAcAAEAAgMBAQEAAAAAAAAAAAAABAUCAwYHAQj/xAA8EAABAwIEAwYDBgUDBQAAAAABAAIRAyEEBRIxQVFhBhMicYGRBzKxFEKhwdHwI1Ji4fEVcpIWM4Kywv/EABoBAQADAQEBAAAAAAAAAAAAAAACAwQFAQb/xAAmEQADAAICAgEDBQEAAAAAAAAAAQIDESExBBJBIlFhExQygZEj/9oADAMBAAIRAxEAPwD2JERAEREAREQBFiagCwNdAbUWj7UOSyGJbzQG1F8BnZfUAREQBERAEREAREQBERAEREAREQBERAEREAREQBfCVi98LUakoDYaqwcSvgWQQHwBY6VnpXwheAj1LKO8uU2QFpxGIa0SfxXgIwrObcKVRzLgRf8ABQHYieKwLiRAXstfJ4964J1fNS3YA+c/VbcNnNN50zDjs02noDsVRV6dUCA2fdVOOovvIIjjyWxRjpcGJ5MkPk9Aa6V9XB5b2yfTIbWl4GzxZ4H/ANDzXR/9V0LHUSDFwIg8oJlZsk/p810a8drJ/EuUWrDYplRupjg4cwZ9DyW1R7J9BERAEREAREQBERAEREAREQBYvdAWS0V38EBqL5XwFYvctYeosEsL60KOyqtzaupNnp9Dl8qvhfJjoo1avfdDw2uda/6LmszxDqlUtB0tFpsSfJSM3zVzWkMu73j+65RznuMl0X47rVgxKuWY/JzOeEdHXDaTCQZIE7kmysMsxAeAQuTzPN206RY27nbnop2QVHDTG8CynnwpJNIr8bPunLfR15Z1Wp1BrrGPZRcTjY3MKoxOKMFzZBbcH97qE+O9b2XV5Mp60Ssw7J06l2ksPS49iolPskWiBUBHIiL8wRsVd4DMNYE8Qp8BZqp1Ll8o0TEp+y7OBp1a2DqwSWGZDgJpvHHUOP5LtMl7SNxBDNJD4JMCWQNzPDy6r7i6LKrSx7QW/u4PArlsdlD8KwPpuLt5ifDyI6bLDOPJir6X9J0lePOvWuK+56Ci8/yPtq+l4apNRnPd7f1HRd1hMYyqwPpuDmniPp0PRbJtV0Zs3j3heq/03IiKZQEREAREQBERAEREAVZmuMFJuognoNySrF5gKvxzNQXjBUsz5rx8rgeUT9E/1LSJeQBy4+q01sGG7CJ3ueH5KoFEucRp2O/6+6pbaL5SZatzgvPga7/i1oJ6Fx29Fd5cHRqdAPLf3hV+V4DSATE84hW2q1l7KfbIU10hiqwa3UfJRGvaWzuPVSKpKiPcOIj8FNEDViKTCNgZXK56G0Gl0TO2r5P7FdNiAAI5/Vc1nGJGlzXDWDYtjc8D0K1Ya9WZc8K5/JzmBonEEuc4+dvpyXfZVTYymA1wLoEnj/hct2by5lPUHCXVLzyAu1g/e6sWYzQS42IcIHCDup+T5FRkW+vgr8Hw5vC/X+Xz+S5raG3NyqPH5kah0N+WeHFac0xziY57Hot+WYIyHcFodJR7f4ZFLrJ6da7LrAs2Vq2oTCr8tYfSbfqrMMWBr1Oons+uPVY6gsu5bHVR6zQqi1FFnfZlr5fShruLfuny5Fc3gc5rYSsQ0lrh8zSPC4ciOPn1XbyeagZtl7KrfEL8DxH6hVVHyjfh8tpemTmS67O9r6WLGmQypsWEyCRvpPHy3V8vAc87NV8FNekT3YNyJgFdN2M+LRgUsXLgTaoBJaNg1w3df1V07ZlyzKe5PWEWuhXa9ocxwc07EGVsXpSEREAREQBERAYVvlKguddT6jZBHRVdapDZXjBHxdJQcPR/iAAbqv7TZ46jh3VG7i3qVA+HeZ18RUe53ipgDx6YvxaodliXB3LacWW5rYuVl3gWqvVXrIGupWFwo73ytY/7h8gfyWVZpIhRlnrKTO81FNpJ4QuJpYw1apqajp4DiOZVn2rrgeHmSCPIqpwHhIgW/JdDx53yzn+VbS0jocObcx+9llVxTYPeRptfiVDr12UwSwyTwAcQPYKgrYuXAE+J9gL2HE3VvkRNY2qKPFy3jyqpOiwOKpVDomRMjp6rqKDRA5Lj62ENKgKgaYH3gJjlPLzW3Je0rSdJmekke3BcvHbler6O3lxzk/6T89ne4Yj2Up1QFVeXY4PFhC3V6kKbrZQlokVXRsolevstP2pRatSSo7JG9r7EquxmNkhvQqRiasN3uqp7Lyea8bPUdf2aAfSe0iRNwQCDbkVQY/4YUWYkYqg2Ilxo8C+bOaTy/lU3s3mQpvLXGA7idgeC65WL7kWchhXFji6k7Q77zHDwk/1N59Qr3Ls7ZVOh3gqcWk2P+133vqvub5HTxLby10We2zh5/wAw6Fc9Wy80WhlcSJ8NTgTwM/dcp8M83o7JFzOEzmrQtUmrT/mF6jR1/nH4qdmecN7lrqbwQ+YcDwG/kiht6I1albZKxebMZYeJ3Tb1Kr6mbvPEN8v1VOzEgreHLZOKZ+DBWaq6ZMo5vUYbnW3iDv6Hgrujj2PbrDhHGTBHQrmD0UevhA8XHrMG3FeVhmvwexnqPyduqTEtkxyMK7VVmLdL54O+vFYGdEgYzIqddhY7Y7rfl+BZh6Yp0wABJMcSdyeq+08RFlHq42JUeCRYOrRdV1fGSYBUXE47+wVeMQSZJ81FsIuqL5eDO2/l/mPdYY7N2Ni/Ej23VRjMwOHouqEQXfLbleTHM/RQeyfZwZhSrVKtR7Tq0sjZri0Oc6NnbiyJ86RYo+n2fRx/aPN2vxrwDYbdSBdbMuzGmHfxCQPKf8LDtR8PsVgyamnvGAz3jLj/AMhu31t1VQ2nO25vHMHkujirXCOXmjfLOlx2aNd4aRJHoB5SCZUvs3lVOtV1ugltiPp9VzFBzhu0/vzV3k+fvoOADWEOIEm1vMbq3NNXJmw1OO+Wd7WrMoUiALWERMzaI4rnsy7Js1d5QPdv3LZ8DunNqmYnHA19BOp2kACPCCb/AE4rZWeWiyox4FU8mm/JcX9PwSey/eFp7wFpFrmVZ4t1p91T5JVJJJP4qfjqllmqPXg2TfutkV9S6xa+Sornyei30DF5VJYbsRTmFFr0ZICzfXLjZC+8+f8AZS7BDxToC6Xsn2gD29zUd4h8hPEcp5hclisQDsqv7RqEtd6g3BC24caqdMw58jilSPaFjUphwIcAQdwRIK4vs/29b3JbWDjUYItEujYGdvNYjt3VqVQ1jGhsgEG/U36Dko/tr20e/u8fqn9y4zDs+9onDugCSaZvNtmHh5FUdXLdTYBLKgMlp2B5EbeoVriM9c+YMDookzdWxjqe2V3lmuEuDmamNdQqHW1wa7cwSA7Y3HA7yrnC4wOEgyFKqUwRBVI/KjQc57J0u3aLhp5xyPGFr2qXPZg9XD46L5lVZFsqHhjaXW6cVKbU5KGi1PZ2S04vDd40t9vNbkXKOycdjsR3Rh9oN/16quo5i2t8pa8ajJ1A+QXb5hlVLEN01aYeOsyPIi4VJhfh/hqJPcmpTDt26g5pPPxAqLRJNFU+kwXLXD3IVrluQF5D6ghgvoiC7krPBZEymdRJcRziPZWaJHmzy/tdia+Krto0WO1WsBIA2AtsOcr0XK8ubh6LKTAAGgAxxMeJ3UkrdRwrGRpaBAiQLxaZPHZbV4p09ssvJ7JSuguK7T/DKjiQX0CKVSSYM92Z3ED5L8vZdqisT0UtJ9n56zPL6+CqmlVbDhzEgj+Zp4haWZ9VZdjabXcCGanDyLtvNe7do+ztLHUTSqC/3Hx4mO4EdOY4rwTNcpqYWs6lVaQ5p4gi3Bw5gi61Y8z6MWXx53vR3WSUg8U6xJc7QASd3GLk9ZlWeJNlRdj8RqoxxaY/RWuJqzYLWnvkw0tbRVU86FB7pmBe30XTsrisxrhs4ArhM2paHHURqP3eIbzdy8l1fZdrnYMTYg28o/ysnkY+PY2+Ll2/RmTxdbmskKG+k+n4SLSfQlW2EuwWvH4hc2Xs6TRAY6HAdVJxFPeFX18QNUjab+63f6gL3vM+itlEWc0/EBzyBxJvyPBVWBxMVXtIgzMfmp2MAbUcRtJ+qrcfALaw3FnD+k8fRdXEkjj523/RZ0n6av8AuWwYg0/FE3J/H9FDrn5XjmFMFURC0N65Mkre0jpcNjmuaCHC4HHmt+CzDWAepHlBIhcplmADi8FxDbRB2J39FPZTqUbj+I3cwII/qAJv6KhVLpx8mlxcwsnx8nVB0haKjDzUTBY8PaCDIKmd4vejzapGNOlC3ha9SF8BOxwjuURFyjtBERAEREAREQBERAFQ9q+yFLMGAO8NRvyVAJgb6XDi36K+Rep6PGtnl2UdjMVgXVO8a11MgHWx0gEbS3cW6KPneb/ZmeFzWnnvUeeTBswc3H0XrC5PtD8P6dfU+ke7qcJaHMJ4Dm0eXstOPOktMyZfH9nuTyXDtL3S8m8vceg8W5vew9V1+E7QtoUabSQJaAPObhUzuyuOAqt+zVNQMGGyNIuXAjcExtyUHN+z2Maxr6mGqtYxsklhi/3iRtZX1UONMzRFzfsj0TG4xppOMizfxiVUYbM3PA0Hb9FwlLN6oDmkm7eKkZZnLmTfgxsdL3KxfpHQWU6XE1dDHajB+s3VDVzaWi8Oa73B3H4KFj80dUtPL9/iVD1blWRCRXeRsuBie8ueKj1jpN7g2PkVDY8gBSDV1tWpMx1JKy2rY03HawP0PtClYh2n2VNhnwb+R+rVYYl/hVze5M0r1olZfXdq1Ab8fyXYZbS1UwTcm59Vw+DqFsRtufzXa5Zif4bfJYcL3kbOl5C1ilGOJyzQ7XTlskFwGxAttwK10czY5xaHSQYPA+ymVcwA4SVDYQX620mh+2oiXR5roLlcnKfD+llkwQJKweZWsNi7jJWfU+yhot39z0FERcg7gREQBERAEREAREQBERAEREAWL2BwIIBBBBB2IO4I4rJEBQ0uwuBaXH7Mw6hB1anQOTZPh9Fro/D7AMbAwzTeZLnk++rbouiRe+zI+q+xyGM+FuCeDpFRh5h+qPRw2XMYr4O1pdor0yOEhwcehtAXqyKSto8cJniWY/DXHUW6u7bUG57t2pw82wCfSVyzmuYSCCCOBtHQr9LKozvsrhsYP4tMF387fC//AJDf1lSWV/JB4l8H59dWgk9J9j/dSa2K1U3DiBqB5j/C7XPvhJWZLsO8VW38JhtQD/1d+C4DGYWpQOl7HMcxxBaQQQCPE2D5z6rXjybRiy4mqRa4V7yBYXAPHirvK8W5pANo4foVllWW6tMHYDeQdleHL2E/M2fO6wxTl+yOjcK59aM6Dmuut73ho+ij18IWeNoBtcTE+XVV+HzE1DIueY2b0HM8yupjpZFtHHzS8L0yz1Rc78uS0uqGoYG3EqO5xNvdSGnSIVj4KVz2emoiLin0AREQBERAEREAREQBERAEREAREQBERAEREAREQBeQfEXLjXzXu2U5BZT1kbdXOPPT+S9fXEds8I8V9bHAOcwb8hZE3L2jxyqWmc3iMW8OIY2Be7QNUepstVCswC7XT1BJ91FrZnWoP0kjafDcfiFKw+d1HCzvcBeImWeEzCnT0vMfJAk3EOM2PHb2UOrj6b6jjSAAsXWgcpHmt+Dqd4yagbU3+Zo58OSfZKTAS2m1s2sItyV2O3FbRTlxrJPqxQhbg3ifQLQD3Y58v7rA1iWkrqzytnDv6X6n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65542" name="AutoShape 6" descr="data:image/jpeg;base64,/9j/4AAQSkZJRgABAQAAAQABAAD/2wCEAAkGBhMQEBQSExIVFRUWFRYYGBcXFBUVFRcWFxQVFBQUGBcXHCYeFxklGRQUHy8gIycpLCwtFR4xNTAqNSYrLCkBCQoKDgwOGg8PGiwkHyQsLCwsLCwsLCw0LCwpLCwsLywsLCwsLCwpLCwsLCwsLCkpLSwsLCwpKSwtLCkpLCwsLP/AABEIAJ4A8AMBIgACEQEDEQH/xAAcAAEAAgMBAQEAAAAAAAAAAAAABAUCAwYHAQj/xAA8EAABAwIEAwYDBgUDBQAAAAABAAIRAyEEBRIxQVFhBhMicYGRBzKxFEKhwdHwI1Ji4fEVcpIWM4Kywv/EABoBAQADAQEBAAAAAAAAAAAAAAACAwQFAQb/xAAmEQADAAICAgEDBQEAAAAAAAAAAQIDESExBBJBIlFhExQygZEj/9oADAMBAAIRAxEAPwD2JERAEREAREQBFiagCwNdAbUWj7UOSyGJbzQG1F8BnZfUAREQBERAEREAREQBERAEREAREQBERAEREAREQBfCVi98LUakoDYaqwcSvgWQQHwBY6VnpXwheAj1LKO8uU2QFpxGIa0SfxXgIwrObcKVRzLgRf8ABQHYieKwLiRAXstfJ4964J1fNS3YA+c/VbcNnNN50zDjs02noDsVRV6dUCA2fdVOOovvIIjjyWxRjpcGJ5MkPk9Aa6V9XB5b2yfTIbWl4GzxZ4H/ANDzXR/9V0LHUSDFwIg8oJlZsk/p810a8drJ/EuUWrDYplRupjg4cwZ9DyW1R7J9BERAEREAREQBERAEREAREQBYvdAWS0V38EBqL5XwFYvctYeosEsL60KOyqtzaupNnp9Dl8qvhfJjoo1avfdDw2uda/6LmszxDqlUtB0tFpsSfJSM3zVzWkMu73j+65RznuMl0X47rVgxKuWY/JzOeEdHXDaTCQZIE7kmysMsxAeAQuTzPN206RY27nbnop2QVHDTG8CynnwpJNIr8bPunLfR15Z1Wp1BrrGPZRcTjY3MKoxOKMFzZBbcH97qE+O9b2XV5Mp60Ssw7J06l2ksPS49iolPskWiBUBHIiL8wRsVd4DMNYE8Qp8BZqp1Ll8o0TEp+y7OBp1a2DqwSWGZDgJpvHHUOP5LtMl7SNxBDNJD4JMCWQNzPDy6r7i6LKrSx7QW/u4PArlsdlD8KwPpuLt5ifDyI6bLDOPJir6X9J0lePOvWuK+56Ci8/yPtq+l4apNRnPd7f1HRd1hMYyqwPpuDmniPp0PRbJtV0Zs3j3heq/03IiKZQEREAREQBERAEREAVZmuMFJuognoNySrF5gKvxzNQXjBUsz5rx8rgeUT9E/1LSJeQBy4+q01sGG7CJ3ueH5KoFEucRp2O/6+6pbaL5SZatzgvPga7/i1oJ6Fx29Fd5cHRqdAPLf3hV+V4DSATE84hW2q1l7KfbIU10hiqwa3UfJRGvaWzuPVSKpKiPcOIj8FNEDViKTCNgZXK56G0Gl0TO2r5P7FdNiAAI5/Vc1nGJGlzXDWDYtjc8D0K1Ya9WZc8K5/JzmBonEEuc4+dvpyXfZVTYymA1wLoEnj/hct2by5lPUHCXVLzyAu1g/e6sWYzQS42IcIHCDup+T5FRkW+vgr8Hw5vC/X+Xz+S5raG3NyqPH5kah0N+WeHFac0xziY57Hot+WYIyHcFodJR7f4ZFLrJ6da7LrAs2Vq2oTCr8tYfSbfqrMMWBr1Oons+uPVY6gsu5bHVR6zQqi1FFnfZlr5fShruLfuny5Fc3gc5rYSsQ0lrh8zSPC4ciOPn1XbyeagZtl7KrfEL8DxH6hVVHyjfh8tpemTmS67O9r6WLGmQypsWEyCRvpPHy3V8vAc87NV8FNekT3YNyJgFdN2M+LRgUsXLgTaoBJaNg1w3df1V07ZlyzKe5PWEWuhXa9ocxwc07EGVsXpSEREAREQBERAYVvlKguddT6jZBHRVdapDZXjBHxdJQcPR/iAAbqv7TZ46jh3VG7i3qVA+HeZ18RUe53ipgDx6YvxaodliXB3LacWW5rYuVl3gWqvVXrIGupWFwo73ytY/7h8gfyWVZpIhRlnrKTO81FNpJ4QuJpYw1apqajp4DiOZVn2rrgeHmSCPIqpwHhIgW/JdDx53yzn+VbS0jocObcx+9llVxTYPeRptfiVDr12UwSwyTwAcQPYKgrYuXAE+J9gL2HE3VvkRNY2qKPFy3jyqpOiwOKpVDomRMjp6rqKDRA5Lj62ENKgKgaYH3gJjlPLzW3Je0rSdJmekke3BcvHbler6O3lxzk/6T89ne4Yj2Up1QFVeXY4PFhC3V6kKbrZQlokVXRsolevstP2pRatSSo7JG9r7EquxmNkhvQqRiasN3uqp7Lyea8bPUdf2aAfSe0iRNwQCDbkVQY/4YUWYkYqg2Ilxo8C+bOaTy/lU3s3mQpvLXGA7idgeC65WL7kWchhXFji6k7Q77zHDwk/1N59Qr3Ls7ZVOh3gqcWk2P+133vqvub5HTxLby10We2zh5/wAw6Fc9Wy80WhlcSJ8NTgTwM/dcp8M83o7JFzOEzmrQtUmrT/mF6jR1/nH4qdmecN7lrqbwQ+YcDwG/kiht6I1albZKxebMZYeJ3Tb1Kr6mbvPEN8v1VOzEgreHLZOKZ+DBWaq6ZMo5vUYbnW3iDv6Hgrujj2PbrDhHGTBHQrmD0UevhA8XHrMG3FeVhmvwexnqPyduqTEtkxyMK7VVmLdL54O+vFYGdEgYzIqddhY7Y7rfl+BZh6Yp0wABJMcSdyeq+08RFlHq42JUeCRYOrRdV1fGSYBUXE47+wVeMQSZJ81FsIuqL5eDO2/l/mPdYY7N2Ni/Ej23VRjMwOHouqEQXfLbleTHM/RQeyfZwZhSrVKtR7Tq0sjZri0Oc6NnbiyJ86RYo+n2fRx/aPN2vxrwDYbdSBdbMuzGmHfxCQPKf8LDtR8PsVgyamnvGAz3jLj/AMhu31t1VQ2nO25vHMHkujirXCOXmjfLOlx2aNd4aRJHoB5SCZUvs3lVOtV1ugltiPp9VzFBzhu0/vzV3k+fvoOADWEOIEm1vMbq3NNXJmw1OO+Wd7WrMoUiALWERMzaI4rnsy7Js1d5QPdv3LZ8DunNqmYnHA19BOp2kACPCCb/AE4rZWeWiyox4FU8mm/JcX9PwSey/eFp7wFpFrmVZ4t1p91T5JVJJJP4qfjqllmqPXg2TfutkV9S6xa+Sornyei30DF5VJYbsRTmFFr0ZICzfXLjZC+8+f8AZS7BDxToC6Xsn2gD29zUd4h8hPEcp5hclisQDsqv7RqEtd6g3BC24caqdMw58jilSPaFjUphwIcAQdwRIK4vs/29b3JbWDjUYItEujYGdvNYjt3VqVQ1jGhsgEG/U36Dko/tr20e/u8fqn9y4zDs+9onDugCSaZvNtmHh5FUdXLdTYBLKgMlp2B5EbeoVriM9c+YMDookzdWxjqe2V3lmuEuDmamNdQqHW1wa7cwSA7Y3HA7yrnC4wOEgyFKqUwRBVI/KjQc57J0u3aLhp5xyPGFr2qXPZg9XD46L5lVZFsqHhjaXW6cVKbU5KGi1PZ2S04vDd40t9vNbkXKOycdjsR3Rh9oN/16quo5i2t8pa8ajJ1A+QXb5hlVLEN01aYeOsyPIi4VJhfh/hqJPcmpTDt26g5pPPxAqLRJNFU+kwXLXD3IVrluQF5D6ghgvoiC7krPBZEymdRJcRziPZWaJHmzy/tdia+Krto0WO1WsBIA2AtsOcr0XK8ubh6LKTAAGgAxxMeJ3UkrdRwrGRpaBAiQLxaZPHZbV4p09ssvJ7JSuguK7T/DKjiQX0CKVSSYM92Z3ED5L8vZdqisT0UtJ9n56zPL6+CqmlVbDhzEgj+Zp4haWZ9VZdjabXcCGanDyLtvNe7do+ztLHUTSqC/3Hx4mO4EdOY4rwTNcpqYWs6lVaQ5p4gi3Bw5gi61Y8z6MWXx53vR3WSUg8U6xJc7QASd3GLk9ZlWeJNlRdj8RqoxxaY/RWuJqzYLWnvkw0tbRVU86FB7pmBe30XTsrisxrhs4ArhM2paHHURqP3eIbzdy8l1fZdrnYMTYg28o/ysnkY+PY2+Ll2/RmTxdbmskKG+k+n4SLSfQlW2EuwWvH4hc2Xs6TRAY6HAdVJxFPeFX18QNUjab+63f6gL3vM+itlEWc0/EBzyBxJvyPBVWBxMVXtIgzMfmp2MAbUcRtJ+qrcfALaw3FnD+k8fRdXEkjj523/RZ0n6av8AuWwYg0/FE3J/H9FDrn5XjmFMFURC0N65Mkre0jpcNjmuaCHC4HHmt+CzDWAepHlBIhcplmADi8FxDbRB2J39FPZTqUbj+I3cwII/qAJv6KhVLpx8mlxcwsnx8nVB0haKjDzUTBY8PaCDIKmd4vejzapGNOlC3ha9SF8BOxwjuURFyjtBERAEREAREQBERAFQ9q+yFLMGAO8NRvyVAJgb6XDi36K+Rep6PGtnl2UdjMVgXVO8a11MgHWx0gEbS3cW6KPneb/ZmeFzWnnvUeeTBswc3H0XrC5PtD8P6dfU+ke7qcJaHMJ4Dm0eXstOPOktMyZfH9nuTyXDtL3S8m8vceg8W5vew9V1+E7QtoUabSQJaAPObhUzuyuOAqt+zVNQMGGyNIuXAjcExtyUHN+z2Maxr6mGqtYxsklhi/3iRtZX1UONMzRFzfsj0TG4xppOMizfxiVUYbM3PA0Hb9FwlLN6oDmkm7eKkZZnLmTfgxsdL3KxfpHQWU6XE1dDHajB+s3VDVzaWi8Oa73B3H4KFj80dUtPL9/iVD1blWRCRXeRsuBie8ueKj1jpN7g2PkVDY8gBSDV1tWpMx1JKy2rY03HawP0PtClYh2n2VNhnwb+R+rVYYl/hVze5M0r1olZfXdq1Ab8fyXYZbS1UwTcm59Vw+DqFsRtufzXa5Zif4bfJYcL3kbOl5C1ilGOJyzQ7XTlskFwGxAttwK10czY5xaHSQYPA+ymVcwA4SVDYQX620mh+2oiXR5roLlcnKfD+llkwQJKweZWsNi7jJWfU+yhot39z0FERcg7gREQBERAEREAREQBERAEREAWL2BwIIBBBBB2IO4I4rJEBQ0uwuBaXH7Mw6hB1anQOTZPh9Fro/D7AMbAwzTeZLnk++rbouiRe+zI+q+xyGM+FuCeDpFRh5h+qPRw2XMYr4O1pdor0yOEhwcehtAXqyKSto8cJniWY/DXHUW6u7bUG57t2pw82wCfSVyzmuYSCCCOBtHQr9LKozvsrhsYP4tMF387fC//AJDf1lSWV/JB4l8H59dWgk9J9j/dSa2K1U3DiBqB5j/C7XPvhJWZLsO8VW38JhtQD/1d+C4DGYWpQOl7HMcxxBaQQQCPE2D5z6rXjybRiy4mqRa4V7yBYXAPHirvK8W5pANo4foVllWW6tMHYDeQdleHL2E/M2fO6wxTl+yOjcK59aM6Dmuut73ho+ij18IWeNoBtcTE+XVV+HzE1DIueY2b0HM8yupjpZFtHHzS8L0yz1Rc78uS0uqGoYG3EqO5xNvdSGnSIVj4KVz2emoiLin0AREQBERAEREAREQBERAEREAREQBERAEREAREQBeQfEXLjXzXu2U5BZT1kbdXOPPT+S9fXEds8I8V9bHAOcwb8hZE3L2jxyqWmc3iMW8OIY2Be7QNUepstVCswC7XT1BJ91FrZnWoP0kjafDcfiFKw+d1HCzvcBeImWeEzCnT0vMfJAk3EOM2PHb2UOrj6b6jjSAAsXWgcpHmt+Dqd4yagbU3+Zo58OSfZKTAS2m1s2sItyV2O3FbRTlxrJPqxQhbg3ifQLQD3Y58v7rA1iWkrqzytnDv6X6n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65544" name="AutoShape 8" descr="data:image/jpeg;base64,/9j/4AAQSkZJRgABAQAAAQABAAD/2wCEAAkGBhMQEBQSExIVFRUWFRYYGBcXFBUVFRcWFxQVFBQUGBcXHCYeFxklGRQUHy8gIycpLCwtFR4xNTAqNSYrLCkBCQoKDgwOGg8PGiwkHyQsLCwsLCwsLCw0LCwpLCwsLywsLCwsLCwpLCwsLCwsLCkpLSwsLCwpKSwtLCkpLCwsLP/AABEIAJ4A8AMBIgACEQEDEQH/xAAcAAEAAgMBAQEAAAAAAAAAAAAABAUCAwYHAQj/xAA8EAABAwIEAwYDBgUDBQAAAAABAAIRAyEEBRIxQVFhBhMicYGRBzKxFEKhwdHwI1Ji4fEVcpIWM4Kywv/EABoBAQADAQEBAAAAAAAAAAAAAAACAwQFAQb/xAAmEQADAAICAgEDBQEAAAAAAAAAAQIDESExBBJBIlFhExQygZEj/9oADAMBAAIRAxEAPwD2JERAEREAREQBFiagCwNdAbUWj7UOSyGJbzQG1F8BnZfUAREQBERAEREAREQBERAEREAREQBERAEREAREQBfCVi98LUakoDYaqwcSvgWQQHwBY6VnpXwheAj1LKO8uU2QFpxGIa0SfxXgIwrObcKVRzLgRf8ABQHYieKwLiRAXstfJ4964J1fNS3YA+c/VbcNnNN50zDjs02noDsVRV6dUCA2fdVOOovvIIjjyWxRjpcGJ5MkPk9Aa6V9XB5b2yfTIbWl4GzxZ4H/ANDzXR/9V0LHUSDFwIg8oJlZsk/p810a8drJ/EuUWrDYplRupjg4cwZ9DyW1R7J9BERAEREAREQBERAEREAREQBYvdAWS0V38EBqL5XwFYvctYeosEsL60KOyqtzaupNnp9Dl8qvhfJjoo1avfdDw2uda/6LmszxDqlUtB0tFpsSfJSM3zVzWkMu73j+65RznuMl0X47rVgxKuWY/JzOeEdHXDaTCQZIE7kmysMsxAeAQuTzPN206RY27nbnop2QVHDTG8CynnwpJNIr8bPunLfR15Z1Wp1BrrGPZRcTjY3MKoxOKMFzZBbcH97qE+O9b2XV5Mp60Ssw7J06l2ksPS49iolPskWiBUBHIiL8wRsVd4DMNYE8Qp8BZqp1Ll8o0TEp+y7OBp1a2DqwSWGZDgJpvHHUOP5LtMl7SNxBDNJD4JMCWQNzPDy6r7i6LKrSx7QW/u4PArlsdlD8KwPpuLt5ifDyI6bLDOPJir6X9J0lePOvWuK+56Ci8/yPtq+l4apNRnPd7f1HRd1hMYyqwPpuDmniPp0PRbJtV0Zs3j3heq/03IiKZQEREAREQBERAEREAVZmuMFJuognoNySrF5gKvxzNQXjBUsz5rx8rgeUT9E/1LSJeQBy4+q01sGG7CJ3ueH5KoFEucRp2O/6+6pbaL5SZatzgvPga7/i1oJ6Fx29Fd5cHRqdAPLf3hV+V4DSATE84hW2q1l7KfbIU10hiqwa3UfJRGvaWzuPVSKpKiPcOIj8FNEDViKTCNgZXK56G0Gl0TO2r5P7FdNiAAI5/Vc1nGJGlzXDWDYtjc8D0K1Ya9WZc8K5/JzmBonEEuc4+dvpyXfZVTYymA1wLoEnj/hct2by5lPUHCXVLzyAu1g/e6sWYzQS42IcIHCDup+T5FRkW+vgr8Hw5vC/X+Xz+S5raG3NyqPH5kah0N+WeHFac0xziY57Hot+WYIyHcFodJR7f4ZFLrJ6da7LrAs2Vq2oTCr8tYfSbfqrMMWBr1Oons+uPVY6gsu5bHVR6zQqi1FFnfZlr5fShruLfuny5Fc3gc5rYSsQ0lrh8zSPC4ciOPn1XbyeagZtl7KrfEL8DxH6hVVHyjfh8tpemTmS67O9r6WLGmQypsWEyCRvpPHy3V8vAc87NV8FNekT3YNyJgFdN2M+LRgUsXLgTaoBJaNg1w3df1V07ZlyzKe5PWEWuhXa9ocxwc07EGVsXpSEREAREQBERAYVvlKguddT6jZBHRVdapDZXjBHxdJQcPR/iAAbqv7TZ46jh3VG7i3qVA+HeZ18RUe53ipgDx6YvxaodliXB3LacWW5rYuVl3gWqvVXrIGupWFwo73ytY/7h8gfyWVZpIhRlnrKTO81FNpJ4QuJpYw1apqajp4DiOZVn2rrgeHmSCPIqpwHhIgW/JdDx53yzn+VbS0jocObcx+9llVxTYPeRptfiVDr12UwSwyTwAcQPYKgrYuXAE+J9gL2HE3VvkRNY2qKPFy3jyqpOiwOKpVDomRMjp6rqKDRA5Lj62ENKgKgaYH3gJjlPLzW3Je0rSdJmekke3BcvHbler6O3lxzk/6T89ne4Yj2Up1QFVeXY4PFhC3V6kKbrZQlokVXRsolevstP2pRatSSo7JG9r7EquxmNkhvQqRiasN3uqp7Lyea8bPUdf2aAfSe0iRNwQCDbkVQY/4YUWYkYqg2Ilxo8C+bOaTy/lU3s3mQpvLXGA7idgeC65WL7kWchhXFji6k7Q77zHDwk/1N59Qr3Ls7ZVOh3gqcWk2P+133vqvub5HTxLby10We2zh5/wAw6Fc9Wy80WhlcSJ8NTgTwM/dcp8M83o7JFzOEzmrQtUmrT/mF6jR1/nH4qdmecN7lrqbwQ+YcDwG/kiht6I1albZKxebMZYeJ3Tb1Kr6mbvPEN8v1VOzEgreHLZOKZ+DBWaq6ZMo5vUYbnW3iDv6Hgrujj2PbrDhHGTBHQrmD0UevhA8XHrMG3FeVhmvwexnqPyduqTEtkxyMK7VVmLdL54O+vFYGdEgYzIqddhY7Y7rfl+BZh6Yp0wABJMcSdyeq+08RFlHq42JUeCRYOrRdV1fGSYBUXE47+wVeMQSZJ81FsIuqL5eDO2/l/mPdYY7N2Ni/Ej23VRjMwOHouqEQXfLbleTHM/RQeyfZwZhSrVKtR7Tq0sjZri0Oc6NnbiyJ86RYo+n2fRx/aPN2vxrwDYbdSBdbMuzGmHfxCQPKf8LDtR8PsVgyamnvGAz3jLj/AMhu31t1VQ2nO25vHMHkujirXCOXmjfLOlx2aNd4aRJHoB5SCZUvs3lVOtV1ugltiPp9VzFBzhu0/vzV3k+fvoOADWEOIEm1vMbq3NNXJmw1OO+Wd7WrMoUiALWERMzaI4rnsy7Js1d5QPdv3LZ8DunNqmYnHA19BOp2kACPCCb/AE4rZWeWiyox4FU8mm/JcX9PwSey/eFp7wFpFrmVZ4t1p91T5JVJJJP4qfjqllmqPXg2TfutkV9S6xa+Sornyei30DF5VJYbsRTmFFr0ZICzfXLjZC+8+f8AZS7BDxToC6Xsn2gD29zUd4h8hPEcp5hclisQDsqv7RqEtd6g3BC24caqdMw58jilSPaFjUphwIcAQdwRIK4vs/29b3JbWDjUYItEujYGdvNYjt3VqVQ1jGhsgEG/U36Dko/tr20e/u8fqn9y4zDs+9onDugCSaZvNtmHh5FUdXLdTYBLKgMlp2B5EbeoVriM9c+YMDookzdWxjqe2V3lmuEuDmamNdQqHW1wa7cwSA7Y3HA7yrnC4wOEgyFKqUwRBVI/KjQc57J0u3aLhp5xyPGFr2qXPZg9XD46L5lVZFsqHhjaXW6cVKbU5KGi1PZ2S04vDd40t9vNbkXKOycdjsR3Rh9oN/16quo5i2t8pa8ajJ1A+QXb5hlVLEN01aYeOsyPIi4VJhfh/hqJPcmpTDt26g5pPPxAqLRJNFU+kwXLXD3IVrluQF5D6ghgvoiC7krPBZEymdRJcRziPZWaJHmzy/tdia+Krto0WO1WsBIA2AtsOcr0XK8ubh6LKTAAGgAxxMeJ3UkrdRwrGRpaBAiQLxaZPHZbV4p09ssvJ7JSuguK7T/DKjiQX0CKVSSYM92Z3ED5L8vZdqisT0UtJ9n56zPL6+CqmlVbDhzEgj+Zp4haWZ9VZdjabXcCGanDyLtvNe7do+ztLHUTSqC/3Hx4mO4EdOY4rwTNcpqYWs6lVaQ5p4gi3Bw5gi61Y8z6MWXx53vR3WSUg8U6xJc7QASd3GLk9ZlWeJNlRdj8RqoxxaY/RWuJqzYLWnvkw0tbRVU86FB7pmBe30XTsrisxrhs4ArhM2paHHURqP3eIbzdy8l1fZdrnYMTYg28o/ysnkY+PY2+Ll2/RmTxdbmskKG+k+n4SLSfQlW2EuwWvH4hc2Xs6TRAY6HAdVJxFPeFX18QNUjab+63f6gL3vM+itlEWc0/EBzyBxJvyPBVWBxMVXtIgzMfmp2MAbUcRtJ+qrcfALaw3FnD+k8fRdXEkjj523/RZ0n6av8AuWwYg0/FE3J/H9FDrn5XjmFMFURC0N65Mkre0jpcNjmuaCHC4HHmt+CzDWAepHlBIhcplmADi8FxDbRB2J39FPZTqUbj+I3cwII/qAJv6KhVLpx8mlxcwsnx8nVB0haKjDzUTBY8PaCDIKmd4vejzapGNOlC3ha9SF8BOxwjuURFyjtBERAEREAREQBERAFQ9q+yFLMGAO8NRvyVAJgb6XDi36K+Rep6PGtnl2UdjMVgXVO8a11MgHWx0gEbS3cW6KPneb/ZmeFzWnnvUeeTBswc3H0XrC5PtD8P6dfU+ke7qcJaHMJ4Dm0eXstOPOktMyZfH9nuTyXDtL3S8m8vceg8W5vew9V1+E7QtoUabSQJaAPObhUzuyuOAqt+zVNQMGGyNIuXAjcExtyUHN+z2Maxr6mGqtYxsklhi/3iRtZX1UONMzRFzfsj0TG4xppOMizfxiVUYbM3PA0Hb9FwlLN6oDmkm7eKkZZnLmTfgxsdL3KxfpHQWU6XE1dDHajB+s3VDVzaWi8Oa73B3H4KFj80dUtPL9/iVD1blWRCRXeRsuBie8ueKj1jpN7g2PkVDY8gBSDV1tWpMx1JKy2rY03HawP0PtClYh2n2VNhnwb+R+rVYYl/hVze5M0r1olZfXdq1Ab8fyXYZbS1UwTcm59Vw+DqFsRtufzXa5Zif4bfJYcL3kbOl5C1ilGOJyzQ7XTlskFwGxAttwK10czY5xaHSQYPA+ymVcwA4SVDYQX620mh+2oiXR5roLlcnKfD+llkwQJKweZWsNi7jJWfU+yhot39z0FERcg7gREQBERAEREAREQBERAEREAWL2BwIIBBBBB2IO4I4rJEBQ0uwuBaXH7Mw6hB1anQOTZPh9Fro/D7AMbAwzTeZLnk++rbouiRe+zI+q+xyGM+FuCeDpFRh5h+qPRw2XMYr4O1pdor0yOEhwcehtAXqyKSto8cJniWY/DXHUW6u7bUG57t2pw82wCfSVyzmuYSCCCOBtHQr9LKozvsrhsYP4tMF387fC//AJDf1lSWV/JB4l8H59dWgk9J9j/dSa2K1U3DiBqB5j/C7XPvhJWZLsO8VW38JhtQD/1d+C4DGYWpQOl7HMcxxBaQQQCPE2D5z6rXjybRiy4mqRa4V7yBYXAPHirvK8W5pANo4foVllWW6tMHYDeQdleHL2E/M2fO6wxTl+yOjcK59aM6Dmuut73ho+ij18IWeNoBtcTE+XVV+HzE1DIueY2b0HM8yupjpZFtHHzS8L0yz1Rc78uS0uqGoYG3EqO5xNvdSGnSIVj4KVz2emoiLin0AREQBERAEREAREQBERAEREAREQBERAEREAREQBeQfEXLjXzXu2U5BZT1kbdXOPPT+S9fXEds8I8V9bHAOcwb8hZE3L2jxyqWmc3iMW8OIY2Be7QNUepstVCswC7XT1BJ91FrZnWoP0kjafDcfiFKw+d1HCzvcBeImWeEzCnT0vMfJAk3EOM2PHb2UOrj6b6jjSAAsXWgcpHmt+Dqd4yagbU3+Zo58OSfZKTAS2m1s2sItyV2O3FbRTlxrJPqxQhbg3ifQLQD3Y58v7rA1iWkrqzytnDv6X6n/9k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65548" name="AutoShape 12" descr="data:image/jpeg;base64,/9j/4AAQSkZJRgABAQAAAQABAAD/2wCEAAkGBxQSEhQUEhQWFBUUFBQVFBQUFxQVFBQVFBQWFxQXFRQYHCggGBolHBQUITEhJSkrLi4uFx80ODMsNygtLiwBCgoKDg0OFxAQGiwcHBwsLCwsLCwsLCwsLCwsLCwsLCwsLCwsLCwsLCwsLCwsLCwsLCwsLCwsLCwsLCwsLCwrLP/AABEIAK4BIQMBIgACEQEDEQH/xAAbAAACAwEBAQAAAAAAAAAAAAABAgADBAUGB//EADkQAAICAQIEAggFAgUFAAAAAAABAhEDBCEFEjFBUXEGI2FzgZGhshMiM7HBMvAUQlLR4RZicoLx/8QAGAEBAQEBAQAAAAAAAAAAAAAAAAECAwT/xAAhEQEBAQEAAgIDAAMAAAAAAAAAARECEiEDMRNBUQRhcf/aAAwDAQACEQMRAD8A0a79XJ7yf3Most179bk95P7mUHn1rDJkFsljTDWSxbI2NMMSxbJY0w1ksWw2DBsALCBLCmBkQBZAEY0EgpBpgsgAWNMMQBBq4JLFsg1MNYAWSxq4YArZACQFksgJANgbAYALIA1gsDIAbAAIF+vfrcnvJ/cyiy7iD9bk95P7mZ7IHslipkGhkyCkQ0OCwWQuhrIKmGwCXaTDzyr4vyJh0k5f0xbPQcD4byK5r8z7eCN88/uprnZeHUm+iXicfVNRupO/g/ofQs2gjNU2kc2fo/ivZK/mWtTI8dhzJpW1fh7fiOetfo4nt2fijLk9FmltO/gS86lecsjZ18/AMkd1v8P+TnZtJOPWL+RLzYmxTZLFbBZlT2SxLJZND2CyVtYVB+BfYFkJygII2FgsFjVEgCEMElgsFgw1kFINMMSwWAphiAINMW8QfrcnvJ/cyiyziH6uX3k/vZRZlTphsRMlgPZBbJYDj4YOTpJvyN/CuDSzb9I+P+x7XhvCIY0uWPx7s6zj91nf48novR3JOnL8ifZ9a8ux3tFwCEGnXM/bud+GA04sKRuZPoz+ufj0KSElHsT0g4l+Fyxirb+S8zgw4tLmpr62Y66z7b54t+nfhpky6OnrsZNFr1Lb6d/kdKGRMaXnBjiFlgRamPj3KjDPAZ8uhi+x2HjFeIqY85k4PGXWKfmjJk9F4Ppt5bHqpYg8hfJPF5H/AKXgvF/UdejsFu0j1TxhWFIvkeMeex8HgukfjX8lsuFR7q/gtjuuHsA0PKnjHm8vC4+H0TMGbgGN+K+f7Hr5Y/j8CqWG+xPK37PGPDaj0ca/olfmcvVcPyY/6lt4o+jPTLwopzaKLXYlnNMr5pZD1fEeARe6XK/Zt9Oh5zWcPnj6q14nPr47Pf2eTNZBLDZho1ksSyJgPYRLJYD2QWyAWcQfrcvvJ/eyiyziD9dl95k+9meyUWEsWyWA1nX4Jwp5pcz2gqv/ALvYjDwzS/i5FHt1b9i6nvdCopKMVSXZdDr8fPryrN/jbodMkl4HSUa8kZcU6Qup1aUWdLdakWT1sV1aRZh1kX0Z8q49xOf4qTlNQWzUJcre3j7Njsei+fLOKbbabfXq1tX8mJ1tevr/ABbzxO9+3peN4+e2k2zhZoqrXU9Rijzd39P2o4nE+HU7TkrvdJNb+KL3zv04cXPTLpNXdLw7v9jo6bXcj6uu66/I42ijV8zWzafbow5dbFPbfyTf1OG2eno9V7bT6hSVrubMR5TgnEU1y01T6NU9/Pses0u6TOsuvL1Mq8VxGYlG2UYrQyQVECvlJyljQGgKmhZMtaEkwFSAyfijppgV2VZcSfRF0kL0A52bH4nL1emTVNHosqTObqsNdDUrNj5/xfh7xu1vF/Q5vOe91mmU4tPuq8jw3ENK8c3GXbo/Fdmc/l4/cOb+lSkFMp5g2cGl3MTmKuYiYF1kKucgF3EZeuy+8yfeyhMfiT9dl97k+9lKZaLAorsKZB0+D6pQk77qr+J6fRZ3tT8PqeDyZlHdq13Xij2XBYJxXRxq9/K1/B6Pj985/CWR7DSLbd/8GrJgUotdbTOZo2orz3fx/g6eOZuxJ04+fgMZVsu1Jq/3Nug4WoHRjIsRnxxu/JbMU/4VdinPpW11NyQeUrOvG8Q4Jbv52pb+ddfjZyZejknK5K3/AJeW+VezoqPos8Qn4K8Dn1xOnTn5bz9PKcP4PLmi5Kkui+J63TxpIEMRalQ54xnrq0SUAJtlEFAQwCMFkYoEbEaLEGgMmTHQ+Jl0oC8hQWiucRmLzgI/aUZ4mi0U5UIlcrU4q3+Z5f0p0icOddY/sz2GV+JxdfgUoyi+jT+R0k305186bBzFc9m14P6i8x47HVeph5ijmG5iC7mCUcxCK18Sfrsvvcn3sost4m/XZfe5PvZmstRYmNZUhkyBNTG0dL0b42sX5Julu77Loqf1MJh1eLdtHX4+/Gs9TX1zQ6xSWzutn07HS0+fx6Hxfh/GMmCXNCT7Np9Ht+ZUfQeA+kmPOuvLOvzRf7rxR6p1z3/1y9x7XE/iXrIcXDqzbDOmLzjU6dGMxkzFCZohM52NSr7EkxXkQqlZMXVg6KosdDF1AoDJYw00QsrsLkQTmA2ACZqApDphUSMAWBsLEkxIUs2USmPlmUyRU0HIHOBsoyMYmq9ScrUvqdPPLY5Wdmuftnp8y1j/ADS8baftfdlHMTVy9Zk/85/LmZXZ5e/uunP0s5hrKuYPMZVdzEKeYgHS4p+tl97k+9mWzRxT9bL73J97MyJQyYbFZCB7A0BMiAoy6ZPoZE5Y3atNdGjpWLkgn1NTrEsdbg/pbJcqyW1VS8dls15nuNFxSMls0/ifJcmlrdD4eIzx1Taptr5V/B6+Pml9VyvH8fbsOpVdS5Zl4nzv0f8ASPnSjN7rlXm26f1cT1Gl1imvyu/zNfLqdPGX3GdrvY8tmzFM5WDJRsxzMXluVtTLEUQkXJmca0bFkwsWUiA2BsHMBzQw0yQ8UV85LAtsgljKQVBJMsbRXORYVnl1FkhpbithFdlWcbKyjNPYsSqM72ZzM8jflnscvUz6m+Z7Y6r5bkknKbX+udeTk2heYRu230Um383YTydfddZ9G5gqQlhMqeyCBGK63E/1s3vcn3szF/FP1svvcn3szMzQ1hFCiBmQBACwNkIAGiqWJMtYrKM0sTi049t6Ov6O8deBck+lt333Tf8AD+ZgB/hufZJt+xNv5I68fJeax1zK+saDXRnFNNO0mdDHlPl3CcerxKo4pOK6J1Hr23fsPacE1uSUfWwcHts2n+397nrnU6muWWPVYchrjI5GLLRdHV0ZxqV0nICkYFq0PHVIzlXVmd10YmNdyZsqKYZU+jNYmttkTM3Mxo5SWLrSpDJmXmGhMzi61COQYvx2KNQy4aEpUVyn1M2XMVLKwmrpTMuWRc1sUWakZtUah7I4XHNUseOcn2i/m9l9Wjs6qXX2HhPTfV3COJdZPmflGq/v2G56lrP3ceVwr8qLEiRVbDI8NdwoZIMYlkIkUlELeUhFbOKfrZve5PvZlNPFf1svvcn3szCgoIEOQRksgaIBQSUFoLhaJQyQaASFJ21a2tXX17Hs+G67CoJQ5Fe3LGt3/PmeRUR+ReXtWz+aOnPUkwnqvfwyxW7l4d1XwNeHWY5WlTrqfNp4lJptyfL0uUtvJXsbNNqJwTjCTim7dd342zc6hbr6AsldwT1NdTwj1+WtpMy6nXZ5KvxGvJK/7/2O8+bjPbz3jr9Pey18fFFM+LQTrmpnzbNjyydvJKyh6N95Nvx8v/i+Rfz8J+Lp9WxcU5trNOn1iTPlOKeWKpTfs9h1dDxbO3GFfiN7JLZv+/Es+b46eHUfUI6hNCy1KXXv3ODoIyxpPNNLvSe3xfc3Sjz78zrxqluY67krpPj6z26ePMWQ1NM4+TLKK2VlOm1Em3zflss6lZsseiWqKcurMH49LxM+bWR/5Onix5Nc83kVxluc3JxCMVbdFOTiib23XiPBPN3ZZaRgzamjFLUSkZdVqFG76+FlkjPkz+k/HPwcdreUvyxXi9+vsPn88kpyc5u26/ajr8e1P401X9Menm+rMENOeb5vk25Pp3+Pj91VFFscZdHEOkefXXFccZYohQSLgcoSBILOJr12b3uT72Z6NPE/1s3vcn3szpmqiJBRLCgAhkiIYgCQyiSgoLqcoaCkFDDUoZAQyKhkMgJDUUSgOIxGXE1U4C8hcCiYapcC/DxD8DbHHmySq34J9FYFEMY077o1z6Nv6ej0+tjBN5ZLn6t7UvZf+xil6ZY+bli7rq+z8m+p57JoVJ3JW33e7Hx6VLojXnz/ABfKvQYfTPG3y3Jb/wBXJLl+Eqpl0/SjE/8AU/8A1lv9P7o88sdDSiJ8n+kvt0NV6Rr/ACRm/hTfz+Jin6RT3ag34Xt4bvw7lDgL+Ga/P0x+OORqpZ8v9c+9pK6XkauHSyY+k35dTW8YVAxfl7v7anHLRDiOWqc39CnJJy6tvzdgolGb31funjJ9RW4ITlLmgUYbVUShqAQCiBImAK8gD2QB+JL12b3uT72ZjTxNeuy+9yfezNRqoIQIYAoICJgOhkIhgGQRUMARhQpgMmMmKE0HRAIg1kwAEKCEUIBIADYBYCAIqMVoLYAqMCIyWQQARQIxQtgIAwMLARSgoagUQAgbIB//2Q=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65550" name="AutoShape 14" descr="data:image/jpeg;base64,/9j/4AAQSkZJRgABAQAAAQABAAD/2wCEAAkGBxQSEhQUEhQWFBUUFBQVFBQUFxQVFBQVFBQWFxQXFRQYHCggGBolHBQUITEhJSkrLi4uFx80ODMsNygtLiwBCgoKDg0OFxAQGiwcHBwsLCwsLCwsLCwsLCwsLCwsLCwsLCwsLCwsLCwsLCwsLCwsLCwsLCwsLCwsLCwsLCwrLP/AABEIAK4BIQMBIgACEQEDEQH/xAAbAAACAwEBAQAAAAAAAAAAAAABAgADBAUGB//EADkQAAICAQIEAggFAgUFAAAAAAABAhEDBCEFEjFBUXEGI2FzgZGhshMiM7HBMvAUQlLR4RZicoLx/8QAGAEBAQEBAQAAAAAAAAAAAAAAAAECAwT/xAAhEQEBAQEAAgIDAAMAAAAAAAAAARECEiEDMRNBUQRhcf/aAAwDAQACEQMRAD8A0a79XJ7yf3Most179bk95P7mUHn1rDJkFsljTDWSxbI2NMMSxbJY0w1ksWw2DBsALCBLCmBkQBZAEY0EgpBpgsgAWNMMQBBq4JLFsg1MNYAWSxq4YArZACQFksgJANgbAYALIA1gsDIAbAAIF+vfrcnvJ/cyiy7iD9bk95P7mZ7IHslipkGhkyCkQ0OCwWQuhrIKmGwCXaTDzyr4vyJh0k5f0xbPQcD4byK5r8z7eCN88/uprnZeHUm+iXicfVNRupO/g/ofQs2gjNU2kc2fo/ivZK/mWtTI8dhzJpW1fh7fiOetfo4nt2fijLk9FmltO/gS86lecsjZ18/AMkd1v8P+TnZtJOPWL+RLzYmxTZLFbBZlT2SxLJZND2CyVtYVB+BfYFkJygII2FgsFjVEgCEMElgsFgw1kFINMMSwWAphiAINMW8QfrcnvJ/cyiyziH6uX3k/vZRZlTphsRMlgPZBbJYDj4YOTpJvyN/CuDSzb9I+P+x7XhvCIY0uWPx7s6zj91nf48novR3JOnL8ifZ9a8ux3tFwCEGnXM/bud+GA04sKRuZPoz+ufj0KSElHsT0g4l+Fyxirb+S8zgw4tLmpr62Y66z7b54t+nfhpky6OnrsZNFr1Lb6d/kdKGRMaXnBjiFlgRamPj3KjDPAZ8uhi+x2HjFeIqY85k4PGXWKfmjJk9F4Ppt5bHqpYg8hfJPF5H/AKXgvF/UdejsFu0j1TxhWFIvkeMeex8HgukfjX8lsuFR7q/gtjuuHsA0PKnjHm8vC4+H0TMGbgGN+K+f7Hr5Y/j8CqWG+xPK37PGPDaj0ca/olfmcvVcPyY/6lt4o+jPTLwopzaKLXYlnNMr5pZD1fEeARe6XK/Zt9Oh5zWcPnj6q14nPr47Pf2eTNZBLDZho1ksSyJgPYRLJYD2QWyAWcQfrcvvJ/eyiyziD9dl95k+9meyUWEsWyWA1nX4Jwp5pcz2gqv/ALvYjDwzS/i5FHt1b9i6nvdCopKMVSXZdDr8fPryrN/jbodMkl4HSUa8kZcU6Qup1aUWdLdakWT1sV1aRZh1kX0Z8q49xOf4qTlNQWzUJcre3j7Njsei+fLOKbbabfXq1tX8mJ1tevr/ABbzxO9+3peN4+e2k2zhZoqrXU9Rijzd39P2o4nE+HU7TkrvdJNb+KL3zv04cXPTLpNXdLw7v9jo6bXcj6uu66/I42ijV8zWzafbow5dbFPbfyTf1OG2eno9V7bT6hSVrubMR5TgnEU1y01T6NU9/Pses0u6TOsuvL1Mq8VxGYlG2UYrQyQVECvlJyljQGgKmhZMtaEkwFSAyfijppgV2VZcSfRF0kL0A52bH4nL1emTVNHosqTObqsNdDUrNj5/xfh7xu1vF/Q5vOe91mmU4tPuq8jw3ENK8c3GXbo/Fdmc/l4/cOb+lSkFMp5g2cGl3MTmKuYiYF1kKucgF3EZeuy+8yfeyhMfiT9dl97k+9lKZaLAorsKZB0+D6pQk77qr+J6fRZ3tT8PqeDyZlHdq13Xij2XBYJxXRxq9/K1/B6Pj985/CWR7DSLbd/8GrJgUotdbTOZo2orz3fx/g6eOZuxJ04+fgMZVsu1Jq/3Nug4WoHRjIsRnxxu/JbMU/4VdinPpW11NyQeUrOvG8Q4Jbv52pb+ddfjZyZejknK5K3/AJeW+VezoqPos8Qn4K8Dn1xOnTn5bz9PKcP4PLmi5Kkui+J63TxpIEMRalQ54xnrq0SUAJtlEFAQwCMFkYoEbEaLEGgMmTHQ+Jl0oC8hQWiucRmLzgI/aUZ4mi0U5UIlcrU4q3+Z5f0p0icOddY/sz2GV+JxdfgUoyi+jT+R0k305186bBzFc9m14P6i8x47HVeph5ijmG5iC7mCUcxCK18Sfrsvvcn3sost4m/XZfe5PvZmstRYmNZUhkyBNTG0dL0b42sX5Julu77Loqf1MJh1eLdtHX4+/Gs9TX1zQ6xSWzutn07HS0+fx6Hxfh/GMmCXNCT7Np9Ht+ZUfQeA+kmPOuvLOvzRf7rxR6p1z3/1y9x7XE/iXrIcXDqzbDOmLzjU6dGMxkzFCZohM52NSr7EkxXkQqlZMXVg6KosdDF1AoDJYw00QsrsLkQTmA2ACZqApDphUSMAWBsLEkxIUs2USmPlmUyRU0HIHOBsoyMYmq9ScrUvqdPPLY5Wdmuftnp8y1j/ADS8baftfdlHMTVy9Zk/85/LmZXZ5e/uunP0s5hrKuYPMZVdzEKeYgHS4p+tl97k+9mWzRxT9bL73J97MyJQyYbFZCB7A0BMiAoy6ZPoZE5Y3atNdGjpWLkgn1NTrEsdbg/pbJcqyW1VS8dls15nuNFxSMls0/ifJcmlrdD4eIzx1Taptr5V/B6+Pml9VyvH8fbsOpVdS5Zl4nzv0f8ASPnSjN7rlXm26f1cT1Gl1imvyu/zNfLqdPGX3GdrvY8tmzFM5WDJRsxzMXluVtTLEUQkXJmca0bFkwsWUiA2BsHMBzQw0yQ8UV85LAtsgljKQVBJMsbRXORYVnl1FkhpbithFdlWcbKyjNPYsSqM72ZzM8jflnscvUz6m+Z7Y6r5bkknKbX+udeTk2heYRu230Um383YTydfddZ9G5gqQlhMqeyCBGK63E/1s3vcn3szF/FP1svvcn3szMzQ1hFCiBmQBACwNkIAGiqWJMtYrKM0sTi049t6Ov6O8deBck+lt333Tf8AD+ZgB/hufZJt+xNv5I68fJeax1zK+saDXRnFNNO0mdDHlPl3CcerxKo4pOK6J1Hr23fsPacE1uSUfWwcHts2n+397nrnU6muWWPVYchrjI5GLLRdHV0ZxqV0nICkYFq0PHVIzlXVmd10YmNdyZsqKYZU+jNYmttkTM3Mxo5SWLrSpDJmXmGhMzi61COQYvx2KNQy4aEpUVyn1M2XMVLKwmrpTMuWRc1sUWakZtUah7I4XHNUseOcn2i/m9l9Wjs6qXX2HhPTfV3COJdZPmflGq/v2G56lrP3ceVwr8qLEiRVbDI8NdwoZIMYlkIkUlELeUhFbOKfrZve5PvZlNPFf1svvcn3szCgoIEOQRksgaIBQSUFoLhaJQyQaASFJ21a2tXX17Hs+G67CoJQ5Fe3LGt3/PmeRUR+ReXtWz+aOnPUkwnqvfwyxW7l4d1XwNeHWY5WlTrqfNp4lJptyfL0uUtvJXsbNNqJwTjCTim7dd342zc6hbr6AsldwT1NdTwj1+WtpMy6nXZ5KvxGvJK/7/2O8+bjPbz3jr9Pey18fFFM+LQTrmpnzbNjyydvJKyh6N95Nvx8v/i+Rfz8J+Lp9WxcU5trNOn1iTPlOKeWKpTfs9h1dDxbO3GFfiN7JLZv+/Es+b46eHUfUI6hNCy1KXXv3ODoIyxpPNNLvSe3xfc3Sjz78zrxqluY67krpPj6z26ePMWQ1NM4+TLKK2VlOm1Em3zflss6lZsseiWqKcurMH49LxM+bWR/5Onix5Nc83kVxluc3JxCMVbdFOTiib23XiPBPN3ZZaRgzamjFLUSkZdVqFG76+FlkjPkz+k/HPwcdreUvyxXi9+vsPn88kpyc5u26/ajr8e1P401X9Menm+rMENOeb5vk25Pp3+Pj91VFFscZdHEOkefXXFccZYohQSLgcoSBILOJr12b3uT72Z6NPE/1s3vcn3szpmqiJBRLCgAhkiIYgCQyiSgoLqcoaCkFDDUoZAQyKhkMgJDUUSgOIxGXE1U4C8hcCiYapcC/DxD8DbHHmySq34J9FYFEMY077o1z6Nv6ej0+tjBN5ZLn6t7UvZf+xil6ZY+bli7rq+z8m+p57JoVJ3JW33e7Hx6VLojXnz/ABfKvQYfTPG3y3Jb/wBXJLl+Eqpl0/SjE/8AU/8A1lv9P7o88sdDSiJ8n+kvt0NV6Rr/ACRm/hTfz+Jin6RT3ag34Xt4bvw7lDgL+Ga/P0x+OORqpZ8v9c+9pK6XkauHSyY+k35dTW8YVAxfl7v7anHLRDiOWqc39CnJJy6tvzdgolGb31funjJ9RW4ITlLmgUYbVUShqAQCiBImAK8gD2QB+JL12b3uT72ZjTxNeuy+9yfezNRqoIQIYAoICJgOhkIhgGQRUMARhQpgMmMmKE0HRAIg1kwAEKCEUIBIADYBYCAIqMVoLYAqMCIyWQQARQIxQtgIAwMLARSgoagUQAgbIB//2Q==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65551" name="Picture 15" descr="D:\تدریس\کارگاه\download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286256"/>
            <a:ext cx="1785950" cy="10752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موش کوچک آزمایشگاهی (سوری)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64347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a-IR" sz="2400" dirty="0" smtClean="0">
                <a:solidFill>
                  <a:schemeClr val="accent1"/>
                </a:solidFill>
              </a:rPr>
              <a:t>ریشه: </a:t>
            </a:r>
            <a:r>
              <a:rPr lang="fa-IR" sz="2400" dirty="0" smtClean="0"/>
              <a:t>از </a:t>
            </a:r>
            <a:r>
              <a:rPr lang="en-US" sz="2400" dirty="0" err="1" smtClean="0"/>
              <a:t>Mus</a:t>
            </a:r>
            <a:r>
              <a:rPr lang="en-US" sz="2400" dirty="0" smtClean="0"/>
              <a:t> </a:t>
            </a:r>
            <a:r>
              <a:rPr lang="en-US" sz="2400" dirty="0" err="1" smtClean="0"/>
              <a:t>musculus</a:t>
            </a:r>
            <a:r>
              <a:rPr lang="fa-IR" sz="2400" dirty="0" smtClean="0"/>
              <a:t> یا موش خانگی خاکستری</a:t>
            </a:r>
          </a:p>
          <a:p>
            <a:pPr>
              <a:lnSpc>
                <a:spcPct val="150000"/>
              </a:lnSpc>
            </a:pPr>
            <a:r>
              <a:rPr lang="fa-IR" sz="2400" dirty="0" smtClean="0">
                <a:solidFill>
                  <a:schemeClr val="accent1"/>
                </a:solidFill>
              </a:rPr>
              <a:t>نژادها: </a:t>
            </a:r>
            <a:r>
              <a:rPr lang="fa-IR" sz="2400" dirty="0" smtClean="0"/>
              <a:t>خالص </a:t>
            </a:r>
            <a:r>
              <a:rPr lang="en-US" sz="2400" dirty="0" smtClean="0"/>
              <a:t>(inbred)</a:t>
            </a:r>
            <a:r>
              <a:rPr lang="fa-IR" sz="2400" dirty="0" smtClean="0"/>
              <a:t>، ناخالص </a:t>
            </a:r>
            <a:r>
              <a:rPr lang="en-US" sz="2400" dirty="0" smtClean="0"/>
              <a:t>(non-inbred)</a:t>
            </a:r>
            <a:r>
              <a:rPr lang="fa-IR" sz="2400" dirty="0" smtClean="0"/>
              <a:t>، ترانسژنیک </a:t>
            </a:r>
            <a:r>
              <a:rPr lang="en-US" sz="2400" dirty="0" smtClean="0"/>
              <a:t>(</a:t>
            </a:r>
            <a:r>
              <a:rPr lang="en-US" sz="2400" dirty="0" err="1" smtClean="0"/>
              <a:t>trsngenic</a:t>
            </a:r>
            <a:r>
              <a:rPr lang="en-US" sz="2400" dirty="0" smtClean="0"/>
              <a:t>)</a:t>
            </a:r>
            <a:r>
              <a:rPr lang="fa-IR" sz="2400" dirty="0" smtClean="0"/>
              <a:t>، هیبرید</a:t>
            </a:r>
          </a:p>
          <a:p>
            <a:pPr>
              <a:lnSpc>
                <a:spcPct val="150000"/>
              </a:lnSpc>
            </a:pPr>
            <a:r>
              <a:rPr lang="fa-IR" sz="2400" dirty="0" smtClean="0"/>
              <a:t>نژادهای خالص حاصل 20 بار جفتگیری در یک کلونی هستند. از نظر ژنتیکی یکسان هستند.</a:t>
            </a:r>
          </a:p>
          <a:p>
            <a:pPr>
              <a:lnSpc>
                <a:spcPct val="150000"/>
              </a:lnSpc>
            </a:pPr>
            <a:r>
              <a:rPr lang="fa-IR" sz="2400" dirty="0" smtClean="0"/>
              <a:t>صدها نژاد خالص در آزمایشگاهها تولید شده اند. مانند </a:t>
            </a:r>
            <a:r>
              <a:rPr lang="en-US" sz="2400" dirty="0" smtClean="0"/>
              <a:t>BALB/c, C3H/</a:t>
            </a:r>
            <a:r>
              <a:rPr lang="en-US" sz="2400" dirty="0" err="1" smtClean="0"/>
              <a:t>HeJ</a:t>
            </a:r>
            <a:r>
              <a:rPr lang="en-US" sz="2400" dirty="0" smtClean="0"/>
              <a:t>, C57BL/6J, FVB/NJ, 129/</a:t>
            </a:r>
            <a:r>
              <a:rPr lang="en-US" sz="2400" dirty="0" err="1" smtClean="0"/>
              <a:t>Brj</a:t>
            </a:r>
            <a:r>
              <a:rPr lang="en-US" sz="2400" dirty="0" smtClean="0"/>
              <a:t>, DBA/1, AZG, …..</a:t>
            </a:r>
          </a:p>
          <a:p>
            <a:pPr>
              <a:lnSpc>
                <a:spcPct val="150000"/>
              </a:lnSpc>
            </a:pPr>
            <a:r>
              <a:rPr lang="fa-IR" sz="2400" dirty="0" smtClean="0"/>
              <a:t>شیوع نئوپلاسم در نژادها: تومور پستان در </a:t>
            </a:r>
            <a:r>
              <a:rPr lang="en-US" sz="2400" dirty="0" smtClean="0"/>
              <a:t>C3H</a:t>
            </a:r>
            <a:r>
              <a:rPr lang="fa-IR" sz="2400" dirty="0" smtClean="0"/>
              <a:t>، ریه در </a:t>
            </a:r>
            <a:r>
              <a:rPr lang="en-US" sz="2400" dirty="0" smtClean="0"/>
              <a:t>A, SWR</a:t>
            </a:r>
            <a:r>
              <a:rPr lang="fa-IR" sz="2400" dirty="0" smtClean="0"/>
              <a:t>، لوسمی در </a:t>
            </a:r>
            <a:r>
              <a:rPr lang="en-US" sz="2400" dirty="0" smtClean="0"/>
              <a:t>C58</a:t>
            </a:r>
            <a:r>
              <a:rPr lang="fa-IR" sz="2400" dirty="0" smtClean="0"/>
              <a:t>، آدنوم هیپوفیز در </a:t>
            </a:r>
            <a:r>
              <a:rPr lang="en-US" sz="2400" dirty="0" smtClean="0"/>
              <a:t>C57BL </a:t>
            </a:r>
            <a:endParaRPr lang="fa-I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/>
              <a:t>ترانسژنیک و جهش یافته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10" y="1714488"/>
            <a:ext cx="8229600" cy="4786346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FF0000"/>
                </a:solidFill>
              </a:rPr>
              <a:t>Transgenic mice</a:t>
            </a:r>
          </a:p>
          <a:p>
            <a:r>
              <a:rPr lang="en-US" sz="2400" dirty="0" err="1" smtClean="0">
                <a:solidFill>
                  <a:srgbClr val="FF0000"/>
                </a:solidFill>
              </a:rPr>
              <a:t>Immunodeficient</a:t>
            </a:r>
            <a:r>
              <a:rPr lang="en-US" sz="2400" dirty="0" smtClean="0">
                <a:solidFill>
                  <a:srgbClr val="FF0000"/>
                </a:solidFill>
              </a:rPr>
              <a:t> nude mice</a:t>
            </a:r>
            <a:r>
              <a:rPr lang="fa-IR" sz="2400" dirty="0" smtClean="0">
                <a:solidFill>
                  <a:srgbClr val="FF0000"/>
                </a:solidFill>
              </a:rPr>
              <a:t> </a:t>
            </a:r>
            <a:r>
              <a:rPr lang="fa-IR" sz="2400" dirty="0" smtClean="0"/>
              <a:t>: فاقد مو،  تیموس، </a:t>
            </a:r>
          </a:p>
          <a:p>
            <a:pPr>
              <a:buNone/>
            </a:pPr>
            <a:r>
              <a:rPr lang="fa-IR" sz="2400" dirty="0" smtClean="0"/>
              <a:t>لنفوسیت </a:t>
            </a:r>
            <a:r>
              <a:rPr lang="en-US" sz="2400" dirty="0" smtClean="0"/>
              <a:t>T</a:t>
            </a:r>
            <a:r>
              <a:rPr lang="fa-IR" sz="2400" dirty="0" smtClean="0"/>
              <a:t> و پاسخ ایمنی هستند در نتیجه در مطالعات ایمونولوژی و پیوند استفاده می شوند.</a:t>
            </a:r>
            <a:endParaRPr lang="en-US" sz="2400" dirty="0" smtClean="0"/>
          </a:p>
          <a:p>
            <a:r>
              <a:rPr lang="en-US" sz="2400" dirty="0" smtClean="0">
                <a:solidFill>
                  <a:srgbClr val="FF0000"/>
                </a:solidFill>
              </a:rPr>
              <a:t>Severe combined </a:t>
            </a:r>
            <a:r>
              <a:rPr lang="en-US" sz="2400" dirty="0" err="1" smtClean="0">
                <a:solidFill>
                  <a:srgbClr val="FF0000"/>
                </a:solidFill>
              </a:rPr>
              <a:t>immunodeficient</a:t>
            </a:r>
            <a:r>
              <a:rPr lang="en-US" sz="2400" dirty="0" smtClean="0">
                <a:solidFill>
                  <a:srgbClr val="FF0000"/>
                </a:solidFill>
              </a:rPr>
              <a:t> (SCID)</a:t>
            </a:r>
            <a:r>
              <a:rPr lang="fa-IR" sz="2400" dirty="0" smtClean="0">
                <a:solidFill>
                  <a:srgbClr val="FF0000"/>
                </a:solidFill>
              </a:rPr>
              <a:t> :</a:t>
            </a:r>
            <a:r>
              <a:rPr lang="fa-IR" sz="2400" dirty="0" smtClean="0"/>
              <a:t>نقص شدید در سیستم ایمنی، فاقد </a:t>
            </a:r>
            <a:r>
              <a:rPr lang="en-US" sz="2400" dirty="0" smtClean="0"/>
              <a:t>B-cell</a:t>
            </a:r>
            <a:r>
              <a:rPr lang="fa-IR" sz="2400" dirty="0" smtClean="0"/>
              <a:t> و </a:t>
            </a:r>
            <a:r>
              <a:rPr lang="en-US" sz="2400" dirty="0" smtClean="0"/>
              <a:t>T-cell</a:t>
            </a:r>
          </a:p>
          <a:p>
            <a:r>
              <a:rPr lang="en-US" sz="2400" dirty="0" smtClean="0">
                <a:solidFill>
                  <a:srgbClr val="FF0000"/>
                </a:solidFill>
              </a:rPr>
              <a:t>Knockout mice</a:t>
            </a:r>
            <a:r>
              <a:rPr lang="fa-IR" sz="2400" dirty="0" smtClean="0">
                <a:solidFill>
                  <a:srgbClr val="FF0000"/>
                </a:solidFill>
              </a:rPr>
              <a:t>: </a:t>
            </a:r>
            <a:r>
              <a:rPr lang="fa-IR" sz="2400" dirty="0" smtClean="0"/>
              <a:t>در این موشها ژن مورد نظر برای مطالعه را به وسیله وارد کردن یک قطعه </a:t>
            </a:r>
            <a:r>
              <a:rPr lang="en-US" sz="2400" dirty="0" smtClean="0"/>
              <a:t>DNA</a:t>
            </a:r>
            <a:r>
              <a:rPr lang="fa-IR" sz="2400" dirty="0" smtClean="0"/>
              <a:t>، غیرفعال میکنند.</a:t>
            </a:r>
            <a:endParaRPr lang="en-US" sz="2400" dirty="0" smtClean="0"/>
          </a:p>
          <a:p>
            <a:r>
              <a:rPr lang="en-US" sz="2400" dirty="0" smtClean="0">
                <a:solidFill>
                  <a:srgbClr val="FF0000"/>
                </a:solidFill>
              </a:rPr>
              <a:t>Non-obese diabetic or NOD</a:t>
            </a:r>
            <a:r>
              <a:rPr lang="fa-IR" sz="2400" dirty="0" smtClean="0">
                <a:solidFill>
                  <a:srgbClr val="FF0000"/>
                </a:solidFill>
              </a:rPr>
              <a:t> : </a:t>
            </a:r>
            <a:r>
              <a:rPr lang="fa-IR" sz="2400" dirty="0" smtClean="0"/>
              <a:t>دارای دیابت نوع 1 هستند.</a:t>
            </a:r>
            <a:endParaRPr lang="en-US" sz="2400" dirty="0" smtClean="0"/>
          </a:p>
          <a:p>
            <a:endParaRPr lang="fa-IR" sz="2400" dirty="0"/>
          </a:p>
        </p:txBody>
      </p:sp>
      <p:pic>
        <p:nvPicPr>
          <p:cNvPr id="3074" name="Picture 2" descr="D:\تدریس\کارگاه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918" y="412131"/>
            <a:ext cx="2413818" cy="1730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785810"/>
          </a:xfrm>
        </p:spPr>
        <p:txBody>
          <a:bodyPr>
            <a:normAutofit/>
          </a:bodyPr>
          <a:lstStyle/>
          <a:p>
            <a:pPr algn="ctr"/>
            <a:r>
              <a:rPr lang="fa-IR" sz="3200" dirty="0" smtClean="0"/>
              <a:t>چرا از موشها برای مطالعات </a:t>
            </a:r>
            <a:r>
              <a:rPr lang="en-US" sz="3200" dirty="0" smtClean="0"/>
              <a:t>in vivo</a:t>
            </a:r>
            <a:r>
              <a:rPr lang="fa-IR" sz="3200" dirty="0" smtClean="0"/>
              <a:t> استفاده می شود؟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64357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fa-IR" dirty="0" smtClean="0"/>
              <a:t>پستاندار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تکثیر و زاد و ولد سریع و زیاد، مناسب برای پژوهش های وراثتی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نگهداری و کار با آنها آسان و مقرون به صرفه است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به شدت با انسانها همولوژی دارند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سکانس ژنی آنها کاملا شناخته شده است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ژنهای همولوگ  و مشترک زیادی بین انسان و موش وجود دارد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کوچک و نسبتا ارزان بوده و همزمان می توان تعداد بیشماری از آنها را استفاده کرد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ویژگی های وراثتی، فیزیولوژیکی و کالبدشناختی آنها شناخته شده است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موش های خالص و جهش یافته زیادی تا کنون تولید شده اند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شایع بودن بروز نئوپلاسم های خوش خیم و بدخیم در آنها و ارتباط انواع اختصاصی این نئوپلاسم با نژاد آنها، مناسب برای مطالعات سرطان شناسی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 وجود ویژگی </a:t>
            </a:r>
            <a:r>
              <a:rPr lang="en-US" dirty="0" err="1" smtClean="0"/>
              <a:t>Histocompatibility</a:t>
            </a:r>
            <a:r>
              <a:rPr lang="fa-IR" dirty="0" smtClean="0"/>
              <a:t> در موشهای خالص، در نتیجه پیوند تومور آسان با پذیرش بالا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طول عمر کوتاه، مناسب برای پژوهش های روند پیری</a:t>
            </a:r>
          </a:p>
          <a:p>
            <a:pPr>
              <a:buFont typeface="Wingdings" pitchFamily="2" charset="2"/>
              <a:buChar char="ü"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dirty="0" smtClean="0"/>
          </a:p>
          <a:p>
            <a:pPr>
              <a:buFont typeface="Wingdings" pitchFamily="2" charset="2"/>
              <a:buChar char="ü"/>
            </a:pP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84698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ویژگی های زیستی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929222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وزن موش ماده:</a:t>
            </a:r>
            <a:r>
              <a:rPr lang="fa-IR" sz="2400" dirty="0" smtClean="0"/>
              <a:t> 30-25گرم    </a:t>
            </a:r>
            <a:r>
              <a:rPr lang="fa-IR" sz="2400" dirty="0" smtClean="0">
                <a:solidFill>
                  <a:srgbClr val="00B050"/>
                </a:solidFill>
              </a:rPr>
              <a:t>موش نر: </a:t>
            </a:r>
            <a:r>
              <a:rPr lang="fa-IR" sz="2400" dirty="0" smtClean="0"/>
              <a:t>40-20 گرم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سن باروری موش ماده: </a:t>
            </a:r>
            <a:r>
              <a:rPr lang="fa-IR" sz="2400" dirty="0" smtClean="0"/>
              <a:t>60-50 روزگی    </a:t>
            </a:r>
            <a:r>
              <a:rPr lang="fa-IR" sz="2400" dirty="0" smtClean="0">
                <a:solidFill>
                  <a:srgbClr val="00B050"/>
                </a:solidFill>
              </a:rPr>
              <a:t>موش نر: </a:t>
            </a:r>
            <a:r>
              <a:rPr lang="fa-IR" sz="2400" dirty="0" smtClean="0"/>
              <a:t>60 روزگی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وزن در هنگام تولد:</a:t>
            </a:r>
            <a:r>
              <a:rPr lang="fa-IR" sz="2400" dirty="0" smtClean="0"/>
              <a:t> 1-0.5 گرم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سنی که موش های نوزاد از شیر گرفته می شوند: </a:t>
            </a:r>
            <a:r>
              <a:rPr lang="fa-IR" sz="2400" dirty="0" smtClean="0"/>
              <a:t>21-16 روز پس از تولد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طول دوره بارداری: </a:t>
            </a:r>
            <a:r>
              <a:rPr lang="fa-IR" sz="2400" dirty="0" smtClean="0"/>
              <a:t>22-20 روز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تعداد نوزادان در یک زایش: </a:t>
            </a:r>
            <a:r>
              <a:rPr lang="fa-IR" sz="2400" dirty="0" smtClean="0"/>
              <a:t>میانگین 10 تا 12 عدد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تعداد زایش در طول زندگی موش ماده: </a:t>
            </a:r>
            <a:r>
              <a:rPr lang="fa-IR" sz="2400" dirty="0" smtClean="0"/>
              <a:t>8-6 بار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طول عمر موش: </a:t>
            </a:r>
            <a:r>
              <a:rPr lang="fa-IR" sz="2400" dirty="0" smtClean="0"/>
              <a:t>3-1 سال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/>
              <a:t>فعالیت شبانه دارند. تغذیه و فعالیت جنسی اغلب در ساعات شبانه انجام میگیرد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میزان اخذ غذا: </a:t>
            </a:r>
            <a:r>
              <a:rPr lang="fa-IR" sz="2400" dirty="0" smtClean="0"/>
              <a:t>15 گرم به ازای هر 100 گرم وزن بدن</a:t>
            </a:r>
          </a:p>
          <a:p>
            <a:pPr>
              <a:buFont typeface="Arial" pitchFamily="34" charset="0"/>
              <a:buChar char="•"/>
            </a:pPr>
            <a:r>
              <a:rPr lang="fa-IR" sz="2400" dirty="0" smtClean="0">
                <a:solidFill>
                  <a:srgbClr val="00B050"/>
                </a:solidFill>
              </a:rPr>
              <a:t>میزان اخذ آب: </a:t>
            </a:r>
            <a:r>
              <a:rPr lang="fa-IR" sz="2400" dirty="0" smtClean="0"/>
              <a:t>15 میلی لیتر به ازای هر 100 گرم وزن بدن</a:t>
            </a:r>
          </a:p>
          <a:p>
            <a:pPr>
              <a:buFont typeface="Arial" pitchFamily="34" charset="0"/>
              <a:buChar char="•"/>
            </a:pPr>
            <a:endParaRPr lang="fa-IR" sz="2400" dirty="0" smtClean="0"/>
          </a:p>
          <a:p>
            <a:pPr>
              <a:buFont typeface="Arial" pitchFamily="34" charset="0"/>
              <a:buChar char="•"/>
            </a:pPr>
            <a:endParaRPr lang="fa-IR" sz="2400" dirty="0" smtClean="0"/>
          </a:p>
          <a:p>
            <a:pPr>
              <a:buFont typeface="Arial" pitchFamily="34" charset="0"/>
              <a:buChar char="•"/>
            </a:pP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775542"/>
          </a:xfrm>
        </p:spPr>
        <p:txBody>
          <a:bodyPr>
            <a:normAutofit/>
          </a:bodyPr>
          <a:lstStyle/>
          <a:p>
            <a:pPr algn="ctr"/>
            <a:r>
              <a:rPr lang="fa-IR" sz="4000" dirty="0" smtClean="0"/>
              <a:t>تمایز جنسیت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182" y="1142984"/>
            <a:ext cx="4943452" cy="5500726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جنس نر: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فاصله زیاد میان سوراخ مقعد و مجرای تناسلی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سرپستانکهای پستانهای حیوان نر آشکار نمیباشد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اسکرتوم (کیسه بیضه) واضح و مشخص است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معتبرترین ملاک برای تشخیص جنسیت، برجسته بودن پاپی تناسلی در موش نر است</a:t>
            </a:r>
          </a:p>
          <a:p>
            <a:pPr>
              <a:buNone/>
            </a:pPr>
            <a:r>
              <a:rPr lang="fa-IR" dirty="0" smtClean="0">
                <a:solidFill>
                  <a:srgbClr val="FF0000"/>
                </a:solidFill>
              </a:rPr>
              <a:t>جنس ماده:</a:t>
            </a:r>
          </a:p>
          <a:p>
            <a:pPr>
              <a:buFont typeface="Wingdings" pitchFamily="2" charset="2"/>
              <a:buChar char="Ø"/>
            </a:pPr>
            <a:r>
              <a:rPr lang="fa-IR" dirty="0" smtClean="0"/>
              <a:t>فاصله کوتاه میان مقعد و سوراخ تناسلی</a:t>
            </a:r>
          </a:p>
          <a:p>
            <a:pPr>
              <a:buFont typeface="Wingdings" pitchFamily="2" charset="2"/>
              <a:buChar char="Ø"/>
            </a:pPr>
            <a:r>
              <a:rPr lang="fa-IR" dirty="0" smtClean="0"/>
              <a:t>سرپستانکهای پستانهای حیوان ماده آشکار است</a:t>
            </a:r>
          </a:p>
          <a:p>
            <a:pPr>
              <a:buNone/>
            </a:pPr>
            <a:endParaRPr lang="fa-IR" dirty="0" smtClean="0"/>
          </a:p>
          <a:p>
            <a:pPr>
              <a:buFont typeface="Wingdings" pitchFamily="2" charset="2"/>
              <a:buChar char="Ø"/>
            </a:pPr>
            <a:endParaRPr lang="fa-IR" dirty="0" smtClean="0"/>
          </a:p>
          <a:p>
            <a:pPr>
              <a:buFont typeface="Wingdings" pitchFamily="2" charset="2"/>
              <a:buChar char="Ø"/>
            </a:pPr>
            <a:endParaRPr lang="fa-IR" dirty="0"/>
          </a:p>
        </p:txBody>
      </p:sp>
      <p:pic>
        <p:nvPicPr>
          <p:cNvPr id="1026" name="Picture 2" descr="D:\تدریس\کارگاه\mouse_gend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6" y="1357298"/>
            <a:ext cx="3643306" cy="2407184"/>
          </a:xfrm>
          <a:prstGeom prst="rect">
            <a:avLst/>
          </a:prstGeom>
          <a:noFill/>
        </p:spPr>
      </p:pic>
      <p:pic>
        <p:nvPicPr>
          <p:cNvPr id="1027" name="Picture 3" descr="D:\تدریس\کارگاه\Image7 - Co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857628"/>
            <a:ext cx="1554172" cy="26347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0.gstatic.com/images?q=tbn:ANd9GcQU8pmgz4ACvwlN9tpdaD9JAAngC5HH4OGz_to5Ed-HTH_JwJRn0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89" y="2643182"/>
            <a:ext cx="6845939" cy="378998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857232"/>
            <a:ext cx="7786742" cy="1143000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>
                <a:solidFill>
                  <a:schemeClr val="tx1"/>
                </a:solidFill>
              </a:rPr>
              <a:t>نحوه صحیح دست گرفتن و مقید کردن حیوان</a:t>
            </a:r>
            <a:endParaRPr lang="fa-IR" sz="4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42852"/>
            <a:ext cx="402907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88640"/>
            <a:ext cx="40386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6706" y="2988228"/>
            <a:ext cx="2643206" cy="3726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7" y="3414732"/>
            <a:ext cx="4142264" cy="2879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418" y="1071546"/>
            <a:ext cx="790316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تدریس\کارگاه\images (1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928670"/>
            <a:ext cx="2928958" cy="2376102"/>
          </a:xfrm>
          <a:prstGeom prst="rect">
            <a:avLst/>
          </a:prstGeom>
          <a:noFill/>
        </p:spPr>
      </p:pic>
      <p:pic>
        <p:nvPicPr>
          <p:cNvPr id="1028" name="Picture 4" descr="D:\تدریس\کارگاه\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071546"/>
            <a:ext cx="3495339" cy="1957390"/>
          </a:xfrm>
          <a:prstGeom prst="rect">
            <a:avLst/>
          </a:prstGeom>
          <a:noFill/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000100" y="3857628"/>
            <a:ext cx="7543824" cy="221457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 </a:t>
            </a:r>
            <a:r>
              <a:rPr lang="fa-IR" sz="2400" dirty="0" smtClean="0"/>
              <a:t>جمع آوری ادرار و مدفوع:</a:t>
            </a:r>
          </a:p>
          <a:p>
            <a:pPr>
              <a:buNone/>
            </a:pPr>
            <a:r>
              <a:rPr lang="fa-IR" sz="2400" dirty="0" smtClean="0"/>
              <a:t>خارج شدن خودبه خود به هنگام مقید و جابه جا شدن</a:t>
            </a:r>
          </a:p>
          <a:p>
            <a:pPr>
              <a:buNone/>
            </a:pPr>
            <a:r>
              <a:rPr lang="fa-IR" sz="2400" dirty="0" smtClean="0"/>
              <a:t>فشار دادن ملایم محوطه شکم با دست یا قرار دادن حیوان در یک قفس خالی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989856"/>
          </a:xfrm>
        </p:spPr>
        <p:txBody>
          <a:bodyPr>
            <a:noAutofit/>
          </a:bodyPr>
          <a:lstStyle/>
          <a:p>
            <a:pPr algn="ctr"/>
            <a:r>
              <a:rPr lang="fa-IR" sz="3600" dirty="0" smtClean="0"/>
              <a:t>برخورد انسانی با حیوانات ، آزادی های پنجگانه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5000660"/>
          </a:xfrm>
        </p:spPr>
        <p:txBody>
          <a:bodyPr>
            <a:normAutofit/>
          </a:bodyPr>
          <a:lstStyle/>
          <a:p>
            <a:r>
              <a:rPr lang="fa-IR" sz="2400" dirty="0" smtClean="0"/>
              <a:t>بهبود شرایط زندگی و کار با حیوانات:</a:t>
            </a:r>
          </a:p>
          <a:p>
            <a:pPr>
              <a:buNone/>
            </a:pPr>
            <a:r>
              <a:rPr lang="fa-IR" sz="2400" dirty="0" smtClean="0"/>
              <a:t>1- از نظر انسانی و اخلاقی</a:t>
            </a:r>
          </a:p>
          <a:p>
            <a:pPr>
              <a:buNone/>
            </a:pPr>
            <a:r>
              <a:rPr lang="fa-IR" sz="2400" dirty="0" smtClean="0"/>
              <a:t>2- قانونی</a:t>
            </a:r>
          </a:p>
          <a:p>
            <a:pPr>
              <a:buNone/>
            </a:pPr>
            <a:r>
              <a:rPr lang="fa-IR" sz="2400" dirty="0" smtClean="0"/>
              <a:t>3- اثر آن بر روی کیفیت تحقیق</a:t>
            </a:r>
          </a:p>
          <a:p>
            <a:pPr>
              <a:buNone/>
            </a:pPr>
            <a:endParaRPr lang="fa-IR" sz="2400" dirty="0" smtClean="0"/>
          </a:p>
          <a:p>
            <a:pPr>
              <a:buFont typeface="Wingdings" pitchFamily="2" charset="2"/>
              <a:buChar char="q"/>
            </a:pPr>
            <a:r>
              <a:rPr lang="fa-IR" sz="2400" dirty="0" smtClean="0"/>
              <a:t> آزادی های پنجگانه</a:t>
            </a:r>
          </a:p>
          <a:p>
            <a:pPr>
              <a:buNone/>
            </a:pPr>
            <a:r>
              <a:rPr lang="fa-IR" sz="2400" dirty="0" smtClean="0"/>
              <a:t>1- رهایی از تشنگی، گرسنگی و تغذیه نامناسب</a:t>
            </a:r>
          </a:p>
          <a:p>
            <a:pPr>
              <a:buNone/>
            </a:pPr>
            <a:r>
              <a:rPr lang="fa-IR" sz="2400" dirty="0" smtClean="0"/>
              <a:t>2- رهایی از ناراحتی و دردهای خفیف</a:t>
            </a:r>
          </a:p>
          <a:p>
            <a:pPr>
              <a:buNone/>
            </a:pPr>
            <a:r>
              <a:rPr lang="fa-IR" sz="2400" dirty="0" smtClean="0"/>
              <a:t>3- رهایی از درد، صدمه و بیماری</a:t>
            </a:r>
          </a:p>
          <a:p>
            <a:pPr>
              <a:buNone/>
            </a:pPr>
            <a:r>
              <a:rPr lang="fa-IR" sz="2400" dirty="0" smtClean="0"/>
              <a:t>4- آزادی جهت اظهار رفتارهای طبیعی</a:t>
            </a:r>
          </a:p>
          <a:p>
            <a:pPr>
              <a:buNone/>
            </a:pPr>
            <a:r>
              <a:rPr lang="fa-IR" sz="2400" dirty="0" smtClean="0"/>
              <a:t>5- رهایی از ترس و دیسترس</a:t>
            </a:r>
            <a:endParaRPr lang="fa-IR" sz="2400" dirty="0"/>
          </a:p>
        </p:txBody>
      </p:sp>
      <p:pic>
        <p:nvPicPr>
          <p:cNvPr id="21505" name="Picture 1" descr="D:\تدریس\کارگاه\images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66" y="4086241"/>
            <a:ext cx="2800350" cy="1628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571472" y="785794"/>
            <a:ext cx="8229600" cy="84698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موارد اخلاقی کار با حیوانات آزمایشگاهی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28596" y="1857364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امکانات فیزیکی: اتاقهای نگهداری، شرایط محیط نگهداری مثل تهویه، دما، رطوبت، روشنایی، سروصدای مزاحم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پرسنل آموزش دیده</a:t>
            </a: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a-I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شرایط نگهداری: تامین غذا، آب، بهداشت</a:t>
            </a:r>
            <a:endParaRPr kumimoji="0" lang="fa-IR" sz="2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lvl="0" indent="-274320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r>
              <a:rPr kumimoji="0" lang="fa-IR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روش انجام تحقیق مثل تزریق و خونگیری</a:t>
            </a:r>
            <a:r>
              <a:rPr lang="fa-IR" sz="2600" dirty="0" smtClean="0"/>
              <a:t>، یوتانزی </a:t>
            </a:r>
            <a:endParaRPr kumimoji="0" lang="fa-I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fa-I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fa-IR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632666"/>
          </a:xfrm>
        </p:spPr>
        <p:txBody>
          <a:bodyPr>
            <a:normAutofit/>
          </a:bodyPr>
          <a:lstStyle/>
          <a:p>
            <a:pPr algn="ctr"/>
            <a:r>
              <a:rPr lang="fa-IR" sz="3200" dirty="0" smtClean="0"/>
              <a:t>محل و شرایط نگهداری 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07196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a-IR" dirty="0" smtClean="0"/>
              <a:t>رطوبت:55-45%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دمای محیط: بین 27-21 درجه سانتیگراد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تهویه مناسب محل : بیرون بردن گاز آمونیاک و بوها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دوره 12 ساعت روشنایی-12 ساعت تاریکی با شدت نور 100 ”شمع فوت مربع“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کاهش سروصدای محیط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قفس و بستر مناسب و تمییز کردن مرتب آن</a:t>
            </a:r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تامین غذا و آب </a:t>
            </a:r>
          </a:p>
        </p:txBody>
      </p:sp>
      <p:sp>
        <p:nvSpPr>
          <p:cNvPr id="20482" name="AutoShape 2" descr="https://encrypted-tbn3.gstatic.com/images?q=tbn:ANd9GcQ1fqMQtTBMpKzGT0nvnhW2HvcggbQzMhhTdNKv7lbaFTl0O1m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20484" name="AutoShape 4" descr="https://encrypted-tbn0.gstatic.com/images?q=tbn:ANd9GcQstI4ClX9qd_mQ5vXFDCprUrA2R-hMrYR-6sIReqFFlIj42AjJ6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857248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/>
              <a:t>راههای تجویز دارو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389120"/>
          </a:xfrm>
        </p:spPr>
        <p:txBody>
          <a:bodyPr/>
          <a:lstStyle/>
          <a:p>
            <a:r>
              <a:rPr lang="fa-IR" dirty="0" smtClean="0"/>
              <a:t>دهانی (خوراکی)</a:t>
            </a:r>
          </a:p>
          <a:p>
            <a:r>
              <a:rPr lang="fa-IR" dirty="0" smtClean="0"/>
              <a:t>تزریقی</a:t>
            </a:r>
          </a:p>
          <a:p>
            <a:r>
              <a:rPr lang="fa-IR" dirty="0" smtClean="0"/>
              <a:t>استنشاقی</a:t>
            </a:r>
          </a:p>
          <a:p>
            <a:r>
              <a:rPr lang="fa-IR" dirty="0" smtClean="0"/>
              <a:t>کاشت پمپ اسمتیک</a:t>
            </a:r>
          </a:p>
          <a:p>
            <a:r>
              <a:rPr lang="en-US" dirty="0" smtClean="0"/>
              <a:t>controlled-release drug delivery pellet</a:t>
            </a:r>
            <a:endParaRPr lang="fa-IR" dirty="0" smtClean="0"/>
          </a:p>
          <a:p>
            <a:endParaRPr lang="fa-IR" dirty="0" smtClean="0"/>
          </a:p>
          <a:p>
            <a:pPr>
              <a:buFont typeface="Wingdings" pitchFamily="2" charset="2"/>
              <a:buChar char="§"/>
            </a:pPr>
            <a:r>
              <a:rPr lang="fa-IR" dirty="0" smtClean="0"/>
              <a:t>انتخاب روش بستگی به نوع حیوان، حجم نمونه، ماهیت نمونه (</a:t>
            </a:r>
            <a:r>
              <a:rPr lang="en-US" dirty="0" smtClean="0"/>
              <a:t>pH</a:t>
            </a:r>
            <a:r>
              <a:rPr lang="fa-IR" dirty="0" smtClean="0"/>
              <a:t> ،ویسکوزیته، پایداری) و سرعت موردنظر برای جذب نمونه توسط بدن دارد.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214422"/>
            <a:ext cx="8229600" cy="438912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00B050"/>
                </a:solidFill>
              </a:rPr>
              <a:t>میزان جذب دارو </a:t>
            </a:r>
            <a:r>
              <a:rPr lang="fa-IR" dirty="0" smtClean="0"/>
              <a:t>به ماهیت، حلالیت، غلظت، محل تزریق، خصوصیات فیزیکوشیمیایی، وزن مولکولی آن بستگی دارد. به طور کلی میزان جذب ماده در روشهای مختلف به ترتیب زیر است:</a:t>
            </a:r>
          </a:p>
          <a:p>
            <a:pPr algn="l">
              <a:buNone/>
            </a:pPr>
            <a:r>
              <a:rPr lang="en-US" dirty="0" smtClean="0"/>
              <a:t>Iv </a:t>
            </a:r>
            <a:r>
              <a:rPr lang="en-US" dirty="0" smtClean="0">
                <a:latin typeface="Times New Roman"/>
                <a:cs typeface="Times New Roman"/>
              </a:rPr>
              <a:t>&gt; </a:t>
            </a:r>
            <a:r>
              <a:rPr lang="en-US" dirty="0" err="1" smtClean="0">
                <a:latin typeface="Times New Roman"/>
                <a:cs typeface="Times New Roman"/>
              </a:rPr>
              <a:t>ip</a:t>
            </a:r>
            <a:r>
              <a:rPr lang="en-US" dirty="0" smtClean="0">
                <a:latin typeface="Times New Roman"/>
                <a:cs typeface="Times New Roman"/>
              </a:rPr>
              <a:t> &gt; </a:t>
            </a:r>
            <a:r>
              <a:rPr lang="en-US" dirty="0" err="1" smtClean="0">
                <a:latin typeface="Times New Roman"/>
                <a:cs typeface="Times New Roman"/>
              </a:rPr>
              <a:t>im</a:t>
            </a:r>
            <a:r>
              <a:rPr lang="en-US" dirty="0" smtClean="0">
                <a:latin typeface="Times New Roman"/>
                <a:cs typeface="Times New Roman"/>
              </a:rPr>
              <a:t> &gt; sc &gt; </a:t>
            </a:r>
            <a:r>
              <a:rPr lang="en-US" dirty="0" err="1" smtClean="0">
                <a:latin typeface="Times New Roman"/>
                <a:cs typeface="Times New Roman"/>
              </a:rPr>
              <a:t>po</a:t>
            </a:r>
            <a:r>
              <a:rPr lang="en-US" dirty="0" smtClean="0">
                <a:latin typeface="Times New Roman"/>
                <a:cs typeface="Times New Roman"/>
              </a:rPr>
              <a:t> (oral)</a:t>
            </a:r>
            <a:endParaRPr lang="fa-IR" dirty="0" smtClean="0">
              <a:latin typeface="Times New Roman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926" y="3500438"/>
            <a:ext cx="8894230" cy="1729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42910" y="5286388"/>
            <a:ext cx="114300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dirty="0" smtClean="0"/>
              <a:t>پس گردن</a:t>
            </a:r>
          </a:p>
          <a:p>
            <a:r>
              <a:rPr lang="fa-IR" dirty="0" smtClean="0"/>
              <a:t>کشاله ران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/>
              <a:t>تجویز خوراکی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38912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dirty="0" smtClean="0"/>
              <a:t> از طریق ریختن در آب و غذای حیوان: برای ترکیبات نامحلول، ناپایدار و یا حساسیت زا برای مخاط دستگاه گوارش کاربردی نیست. مقدار دقیق ترکیب در مقدار آب و غذا باید محاسبه شود.</a:t>
            </a:r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به طور مستقیم از طریق گاواژ</a:t>
            </a:r>
            <a:endParaRPr lang="fa-IR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194" y="3500438"/>
            <a:ext cx="3573577" cy="2592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3214686"/>
            <a:ext cx="2571768" cy="3480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214685"/>
            <a:ext cx="2638428" cy="3497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4389120"/>
          </a:xfrm>
        </p:spPr>
        <p:txBody>
          <a:bodyPr>
            <a:normAutofit/>
          </a:bodyPr>
          <a:lstStyle/>
          <a:p>
            <a:r>
              <a:rPr lang="fa-IR" sz="2400" dirty="0" smtClean="0"/>
              <a:t>حداکثر حجم قابل خوراندن: </a:t>
            </a:r>
            <a:r>
              <a:rPr lang="en-US" sz="2400" dirty="0" smtClean="0"/>
              <a:t>10 ml/kg</a:t>
            </a:r>
            <a:r>
              <a:rPr lang="fa-IR" sz="2400" dirty="0" smtClean="0"/>
              <a:t>    </a:t>
            </a:r>
            <a:r>
              <a:rPr lang="fa-IR" sz="2400" dirty="0" smtClean="0">
                <a:latin typeface="Times New Roman"/>
                <a:cs typeface="Times New Roman"/>
              </a:rPr>
              <a:t>» </a:t>
            </a:r>
            <a:r>
              <a:rPr lang="en-US" sz="2400" dirty="0" smtClean="0">
                <a:latin typeface="Times New Roman"/>
                <a:cs typeface="Times New Roman"/>
              </a:rPr>
              <a:t>ml</a:t>
            </a:r>
            <a:r>
              <a:rPr lang="fa-IR" sz="2400" dirty="0" smtClean="0">
                <a:latin typeface="Times New Roman"/>
                <a:cs typeface="Times New Roman"/>
              </a:rPr>
              <a:t> 0.2</a:t>
            </a:r>
            <a:endParaRPr lang="fa-IR" sz="2400" dirty="0" smtClean="0"/>
          </a:p>
          <a:p>
            <a:r>
              <a:rPr lang="fa-IR" sz="2400" dirty="0" smtClean="0"/>
              <a:t>حداکثر 3 بار در 24 ساعت قابل تکرار است</a:t>
            </a:r>
          </a:p>
          <a:p>
            <a:r>
              <a:rPr lang="fa-IR" sz="2400" dirty="0" smtClean="0"/>
              <a:t>در صورت اجرای نادرست: التهاب مری، ورود سوزن و مایع به ریه، آسیب به اسفنکتر قلب، سوراخ کردن مری یا ریه </a:t>
            </a:r>
            <a:endParaRPr lang="fa-IR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928936"/>
            <a:ext cx="6863976" cy="3274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6000" dirty="0" smtClean="0"/>
              <a:t>روشهای تزریق</a:t>
            </a:r>
            <a:endParaRPr lang="fa-IR" sz="6000" dirty="0"/>
          </a:p>
        </p:txBody>
      </p:sp>
      <p:pic>
        <p:nvPicPr>
          <p:cNvPr id="65540" name="Picture 4" descr="https://encrypted-tbn1.gstatic.com/images?q=tbn:ANd9GcQpsuerXNVFCDzskeZk3ByIhtf3bFOeD_FmtJIfzbzCFqzojd1BE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690455"/>
            <a:ext cx="3456384" cy="35977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solidFill>
                  <a:srgbClr val="FF0000"/>
                </a:solidFill>
              </a:rPr>
              <a:t>تزریق درون صفاقی</a:t>
            </a:r>
            <a:r>
              <a:rPr lang="fa-IR" sz="3600" dirty="0" smtClean="0"/>
              <a:t/>
            </a:r>
            <a:br>
              <a:rPr lang="fa-IR" sz="3600" dirty="0" smtClean="0"/>
            </a:br>
            <a:r>
              <a:rPr lang="en-US" sz="3600" dirty="0" err="1" smtClean="0"/>
              <a:t>Intraperitoneal</a:t>
            </a:r>
            <a:r>
              <a:rPr lang="en-US" sz="3600" dirty="0" smtClean="0"/>
              <a:t> injection (</a:t>
            </a:r>
            <a:r>
              <a:rPr lang="en-US" sz="3600" dirty="0" err="1" smtClean="0"/>
              <a:t>i.p</a:t>
            </a:r>
            <a:r>
              <a:rPr lang="en-US" sz="3600" dirty="0" smtClean="0"/>
              <a:t>.)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389120"/>
          </a:xfrm>
        </p:spPr>
        <p:txBody>
          <a:bodyPr>
            <a:normAutofit/>
          </a:bodyPr>
          <a:lstStyle/>
          <a:p>
            <a:r>
              <a:rPr lang="fa-IR" sz="2400" dirty="0" smtClean="0"/>
              <a:t>معمولترین روش تزریق برای موش سوری است چون رگهای حیوان به آسانی در دسترس نیستند.</a:t>
            </a:r>
          </a:p>
          <a:p>
            <a:r>
              <a:rPr lang="fa-IR" sz="2400" dirty="0" smtClean="0"/>
              <a:t>سطح وسیع پرده و وجود مویرگهای خونی زیاد در آن </a:t>
            </a:r>
          </a:p>
          <a:p>
            <a:pPr>
              <a:buNone/>
            </a:pPr>
            <a:r>
              <a:rPr lang="fa-IR" sz="2400" dirty="0" smtClean="0"/>
              <a:t>                                     (شکل پرده صفاق)</a:t>
            </a:r>
          </a:p>
          <a:p>
            <a:endParaRPr lang="fa-IR" sz="2400" dirty="0"/>
          </a:p>
        </p:txBody>
      </p:sp>
      <p:pic>
        <p:nvPicPr>
          <p:cNvPr id="7170" name="Picture 2" descr="D:\تدریس\کارگاه\images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5724" y="3212977"/>
            <a:ext cx="2216275" cy="3312368"/>
          </a:xfrm>
          <a:prstGeom prst="rect">
            <a:avLst/>
          </a:prstGeom>
          <a:noFill/>
        </p:spPr>
      </p:pic>
      <p:pic>
        <p:nvPicPr>
          <p:cNvPr id="7171" name="Picture 3" descr="D:\تدریس\کارگاه\Imag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212976"/>
            <a:ext cx="2176326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214290"/>
            <a:ext cx="300039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G:\in vivo testing\سرچ\downloa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929066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771800" y="6341258"/>
            <a:ext cx="301578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000" b="1" dirty="0" smtClean="0"/>
              <a:t>تزریق درون صفاقی</a:t>
            </a:r>
            <a:endParaRPr lang="fa-I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928686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>
                <a:solidFill>
                  <a:srgbClr val="FF0000"/>
                </a:solidFill>
              </a:rPr>
              <a:t>تزریق وریدی</a:t>
            </a:r>
            <a:endParaRPr lang="fa-IR" sz="4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35719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fa-IR" sz="2400" dirty="0" smtClean="0"/>
              <a:t>مزیت: موادی با غلظتهای بالا، </a:t>
            </a:r>
            <a:r>
              <a:rPr lang="en-US" sz="2400" dirty="0" smtClean="0"/>
              <a:t>pH</a:t>
            </a:r>
            <a:r>
              <a:rPr lang="fa-IR" sz="2400" dirty="0" smtClean="0"/>
              <a:t> کم یا زیاد یا مواد محرک، ترکیباتی که از طریق دستگاه گوارش جذب نمیشوند را میتوان تزریق کرد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/>
              <a:t>تزریق باید به آهستگی انجام شود. ترکیب نباید با ویسکوزیته بالا باشد.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/>
              <a:t>ابتدا محل تزریق با استفاده از حوله گرم یا لامپ گرم میشود تا رگ متسع شود</a:t>
            </a:r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B050"/>
                </a:solidFill>
              </a:rPr>
              <a:t>Intravenous bolus</a:t>
            </a:r>
            <a:r>
              <a:rPr lang="en-US" sz="2400" dirty="0" smtClean="0"/>
              <a:t>: 0-5 ml/kg </a:t>
            </a:r>
            <a:r>
              <a:rPr lang="fa-IR" sz="2400" dirty="0" smtClean="0"/>
              <a:t> با سرعت حداکثر </a:t>
            </a:r>
            <a:r>
              <a:rPr lang="en-US" sz="2400" dirty="0" smtClean="0"/>
              <a:t>ml</a:t>
            </a:r>
            <a:r>
              <a:rPr lang="fa-IR" sz="2400" dirty="0" smtClean="0"/>
              <a:t> 3در مدت یک دقیقه</a:t>
            </a:r>
            <a:endParaRPr lang="en-US" sz="2400" dirty="0" smtClean="0"/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B050"/>
                </a:solidFill>
              </a:rPr>
              <a:t>Intravenous slow injection</a:t>
            </a:r>
            <a:r>
              <a:rPr lang="en-US" sz="2400" dirty="0" smtClean="0"/>
              <a:t>: 25 ml/kg</a:t>
            </a:r>
            <a:r>
              <a:rPr lang="fa-IR" sz="2400" dirty="0" smtClean="0"/>
              <a:t> در طی 10-5 دقیقه</a:t>
            </a:r>
            <a:endParaRPr lang="en-US" sz="2400" dirty="0" smtClean="0"/>
          </a:p>
          <a:p>
            <a:pP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00B050"/>
                </a:solidFill>
              </a:rPr>
              <a:t> Intravenous infusion</a:t>
            </a:r>
            <a:r>
              <a:rPr lang="fa-IR" sz="2400" dirty="0" smtClean="0">
                <a:solidFill>
                  <a:srgbClr val="00B050"/>
                </a:solidFill>
              </a:rPr>
              <a:t>:</a:t>
            </a:r>
            <a:r>
              <a:rPr lang="fa-IR" sz="2400" dirty="0" smtClean="0"/>
              <a:t> کمتر از 10% حجم خون در گردش (حدود </a:t>
            </a:r>
            <a:r>
              <a:rPr lang="en-US" sz="2400" dirty="0" smtClean="0"/>
              <a:t>ml</a:t>
            </a:r>
            <a:r>
              <a:rPr lang="fa-IR" sz="2400" dirty="0" smtClean="0"/>
              <a:t>0.2) در طی 2 ساعت </a:t>
            </a:r>
          </a:p>
          <a:p>
            <a:pPr>
              <a:buFont typeface="Wingdings" pitchFamily="2" charset="2"/>
              <a:buChar char="v"/>
            </a:pPr>
            <a:endParaRPr lang="fa-IR" dirty="0" smtClean="0"/>
          </a:p>
          <a:p>
            <a:pPr>
              <a:buFont typeface="Wingdings" pitchFamily="2" charset="2"/>
              <a:buChar char="v"/>
            </a:pPr>
            <a:endParaRPr lang="fa-IR" dirty="0" smtClean="0"/>
          </a:p>
          <a:p>
            <a:pPr>
              <a:buFont typeface="Wingdings" pitchFamily="2" charset="2"/>
              <a:buChar char="v"/>
            </a:pPr>
            <a:endParaRPr lang="fa-I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4410922"/>
            <a:ext cx="5357850" cy="2304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625111"/>
            <a:ext cx="3143272" cy="216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704104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/>
              <a:t>Intravenous Injection into the </a:t>
            </a:r>
            <a:r>
              <a:rPr lang="en-US" sz="2800" dirty="0" smtClean="0">
                <a:solidFill>
                  <a:srgbClr val="FF0000"/>
                </a:solidFill>
              </a:rPr>
              <a:t>Retro-orbital Sinus</a:t>
            </a:r>
            <a:br>
              <a:rPr lang="en-US" sz="2800" dirty="0" smtClean="0">
                <a:solidFill>
                  <a:srgbClr val="FF0000"/>
                </a:solidFill>
              </a:rPr>
            </a:br>
            <a:r>
              <a:rPr lang="fa-IR" sz="3200" dirty="0" smtClean="0">
                <a:solidFill>
                  <a:srgbClr val="002060"/>
                </a:solidFill>
              </a:rPr>
              <a:t>تزریق خلف حدقه ای</a:t>
            </a:r>
            <a:endParaRPr lang="fa-IR" sz="2800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5143512"/>
            <a:ext cx="8229600" cy="107157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400" dirty="0" smtClean="0"/>
              <a:t>موش باید بیهوش باشد. امکان آسیب به چشم وجود دارد.</a:t>
            </a:r>
          </a:p>
          <a:p>
            <a:pPr>
              <a:buNone/>
            </a:pPr>
            <a:r>
              <a:rPr lang="fa-IR" sz="2400" dirty="0" smtClean="0"/>
              <a:t>در مورد اخلاقی بودن آن تردید وجود دارد.اجازه استفاده از آن باید داده شود.</a:t>
            </a:r>
            <a:endParaRPr lang="fa-IR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14488"/>
            <a:ext cx="8501122" cy="332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dirty="0" smtClean="0"/>
              <a:t>تزریق زیرجلدی </a:t>
            </a:r>
            <a:br>
              <a:rPr lang="fa-IR" sz="4000" dirty="0" smtClean="0"/>
            </a:br>
            <a:r>
              <a:rPr lang="en-US" sz="4000" dirty="0" smtClean="0"/>
              <a:t>subcutaneous injection (</a:t>
            </a:r>
            <a:r>
              <a:rPr lang="en-US" sz="4000" dirty="0" err="1" smtClean="0"/>
              <a:t>s.c</a:t>
            </a:r>
            <a:r>
              <a:rPr lang="en-US" sz="4000" dirty="0" smtClean="0"/>
              <a:t>.)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389120"/>
          </a:xfrm>
        </p:spPr>
        <p:txBody>
          <a:bodyPr>
            <a:normAutofit/>
          </a:bodyPr>
          <a:lstStyle/>
          <a:p>
            <a:pPr>
              <a:buNone/>
            </a:pPr>
            <a:endParaRPr lang="fa-IR" sz="2400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1197" y="2786058"/>
            <a:ext cx="4515933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259632" y="6021288"/>
            <a:ext cx="228601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/>
              <a:t>بین کتف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52120" y="6021288"/>
            <a:ext cx="228601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2400" dirty="0" smtClean="0"/>
              <a:t>در کشاله ران</a:t>
            </a:r>
          </a:p>
        </p:txBody>
      </p:sp>
      <p:pic>
        <p:nvPicPr>
          <p:cNvPr id="9222" name="Picture 6" descr="Subcutaneous mouse injec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3116"/>
            <a:ext cx="4071966" cy="36027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5" descr="D:\تدریس\کارگاه\7356.f0329-0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196752"/>
            <a:ext cx="7263459" cy="5300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/>
              <a:t>داخل درمی</a:t>
            </a:r>
            <a:br>
              <a:rPr lang="fa-IR" sz="3600" dirty="0" smtClean="0"/>
            </a:br>
            <a:r>
              <a:rPr lang="en-US" sz="3600" dirty="0" err="1" smtClean="0"/>
              <a:t>Interadermal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400" dirty="0" smtClean="0"/>
              <a:t>در موارد کاملا ضروری استفاده میشود یا برای ارزیابی سیستم ایمنی، پاسخ های التهابی یا حساسیتی</a:t>
            </a:r>
          </a:p>
          <a:p>
            <a:r>
              <a:rPr lang="fa-IR" sz="2400" dirty="0" smtClean="0"/>
              <a:t>بسته به ضخامت پوست حجم های </a:t>
            </a:r>
            <a:r>
              <a:rPr lang="en-US" sz="2400" dirty="0" smtClean="0"/>
              <a:t>ml</a:t>
            </a:r>
            <a:r>
              <a:rPr lang="fa-IR" sz="2400" dirty="0" smtClean="0"/>
              <a:t> 0.05 تا 0.1 </a:t>
            </a:r>
          </a:p>
          <a:p>
            <a:r>
              <a:rPr lang="fa-IR" sz="2400" dirty="0" smtClean="0"/>
              <a:t>با بیهوشی عمیق، موهای بدن در محل تزریق باید تراشیده شود </a:t>
            </a:r>
            <a:endParaRPr lang="fa-IR" sz="2400" dirty="0"/>
          </a:p>
        </p:txBody>
      </p:sp>
      <p:pic>
        <p:nvPicPr>
          <p:cNvPr id="37890" name="Picture 2" descr="Intradermal mouse inject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23932"/>
            <a:ext cx="4214842" cy="2805464"/>
          </a:xfrm>
          <a:prstGeom prst="rect">
            <a:avLst/>
          </a:prstGeom>
          <a:noFill/>
        </p:spPr>
      </p:pic>
      <p:pic>
        <p:nvPicPr>
          <p:cNvPr id="37892" name="Picture 4" descr="Skin welt from mouse injec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3343" y="3714752"/>
            <a:ext cx="4341101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dirty="0" smtClean="0"/>
              <a:t>تزریق عضلانی</a:t>
            </a:r>
            <a:br>
              <a:rPr lang="fa-IR" sz="4000" dirty="0" smtClean="0"/>
            </a:br>
            <a:r>
              <a:rPr lang="en-US" sz="4000" dirty="0" err="1" smtClean="0"/>
              <a:t>Intramoscular</a:t>
            </a:r>
            <a:r>
              <a:rPr lang="en-US" sz="4000" dirty="0" smtClean="0"/>
              <a:t> (</a:t>
            </a:r>
            <a:r>
              <a:rPr lang="en-US" sz="4000" dirty="0" err="1" smtClean="0"/>
              <a:t>i.m</a:t>
            </a:r>
            <a:r>
              <a:rPr lang="en-US" sz="4000" dirty="0" smtClean="0"/>
              <a:t>.)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8992" y="1428736"/>
            <a:ext cx="5229204" cy="4389120"/>
          </a:xfrm>
        </p:spPr>
        <p:txBody>
          <a:bodyPr>
            <a:normAutofit/>
          </a:bodyPr>
          <a:lstStyle/>
          <a:p>
            <a:r>
              <a:rPr lang="fa-IR" sz="2000" dirty="0" smtClean="0"/>
              <a:t>در موارد کاملا ضروری باید انجام شود. ممکن است دردناک باشد. امکان آسیب به عصب سیاتیک وجود دارد. باید بخوبی مقید شود یا بیهوش </a:t>
            </a:r>
          </a:p>
          <a:p>
            <a:r>
              <a:rPr lang="fa-IR" sz="2000" dirty="0" smtClean="0"/>
              <a:t>از سوزنهای بسیار نازک و تقریبا کوتاه</a:t>
            </a:r>
          </a:p>
          <a:p>
            <a:r>
              <a:rPr lang="fa-IR" sz="2000" dirty="0" smtClean="0"/>
              <a:t> نوک سوزن دربین دستجلت عضلات چهارسر ران</a:t>
            </a:r>
          </a:p>
          <a:p>
            <a:endParaRPr lang="fa-IR" sz="2000" dirty="0"/>
          </a:p>
        </p:txBody>
      </p:sp>
      <p:pic>
        <p:nvPicPr>
          <p:cNvPr id="38914" name="Picture 2" descr="Illustration of intramuscular injection for mo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8" y="1643050"/>
            <a:ext cx="3000364" cy="2460069"/>
          </a:xfrm>
          <a:prstGeom prst="rect">
            <a:avLst/>
          </a:prstGeom>
          <a:noFill/>
        </p:spPr>
      </p:pic>
      <p:pic>
        <p:nvPicPr>
          <p:cNvPr id="38916" name="Picture 4" descr="Restraining a mouse for method #1 intramuscular injec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53" y="3286124"/>
            <a:ext cx="2571767" cy="3000396"/>
          </a:xfrm>
          <a:prstGeom prst="rect">
            <a:avLst/>
          </a:prstGeom>
          <a:noFill/>
        </p:spPr>
      </p:pic>
      <p:pic>
        <p:nvPicPr>
          <p:cNvPr id="38918" name="Picture 6" descr="intramuscular injection method #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47443" y="3286124"/>
            <a:ext cx="2453714" cy="3000396"/>
          </a:xfrm>
          <a:prstGeom prst="rect">
            <a:avLst/>
          </a:prstGeom>
          <a:noFill/>
        </p:spPr>
      </p:pic>
      <p:pic>
        <p:nvPicPr>
          <p:cNvPr id="38920" name="Picture 8" descr="intramuscular injection method #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4295749"/>
            <a:ext cx="3214710" cy="22765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t1.gstatic.com/images?q=tbn:ANd9GcQCKYpnU-yKKyAWIN8v1h8FB6yTz5BUlPSP8ggRZ73osXnRrav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71414"/>
            <a:ext cx="5381819" cy="6754183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6050" y="3939342"/>
            <a:ext cx="3500462" cy="775542"/>
          </a:xfrm>
        </p:spPr>
        <p:txBody>
          <a:bodyPr>
            <a:noAutofit/>
          </a:bodyPr>
          <a:lstStyle/>
          <a:p>
            <a:pPr algn="ctr"/>
            <a:r>
              <a:rPr lang="fa-IR" sz="6000" b="1" dirty="0" smtClean="0">
                <a:solidFill>
                  <a:srgbClr val="92D050"/>
                </a:solidFill>
              </a:rPr>
              <a:t>پایان بخش اول</a:t>
            </a:r>
            <a:endParaRPr lang="fa-IR" sz="6000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fa-IR" sz="4400" dirty="0" smtClean="0">
                <a:solidFill>
                  <a:srgbClr val="0070C0"/>
                </a:solidFill>
              </a:rPr>
              <a:t>بیهوشی و بی حسی</a:t>
            </a:r>
            <a:r>
              <a:rPr lang="en-US" sz="4400" dirty="0" smtClean="0">
                <a:solidFill>
                  <a:srgbClr val="0070C0"/>
                </a:solidFill>
              </a:rPr>
              <a:t>(anesthesia) </a:t>
            </a:r>
            <a:r>
              <a:rPr lang="fa-IR" sz="4400" dirty="0" smtClean="0">
                <a:solidFill>
                  <a:srgbClr val="0070C0"/>
                </a:solidFill>
              </a:rPr>
              <a:t/>
            </a:r>
            <a:br>
              <a:rPr lang="fa-IR" sz="4400" dirty="0" smtClean="0">
                <a:solidFill>
                  <a:srgbClr val="0070C0"/>
                </a:solidFill>
              </a:rPr>
            </a:br>
            <a:r>
              <a:rPr lang="fa-IR" sz="4400" dirty="0" smtClean="0">
                <a:solidFill>
                  <a:srgbClr val="0070C0"/>
                </a:solidFill>
              </a:rPr>
              <a:t>و مسکن ها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fa-IR" sz="3200" dirty="0" smtClean="0">
                <a:solidFill>
                  <a:srgbClr val="0070C0"/>
                </a:solidFill>
              </a:rPr>
              <a:t>بیهوشی و بی حسی</a:t>
            </a:r>
            <a:r>
              <a:rPr lang="en-US" sz="3200" dirty="0" smtClean="0">
                <a:solidFill>
                  <a:srgbClr val="0070C0"/>
                </a:solidFill>
              </a:rPr>
              <a:t>(anesthesia) </a:t>
            </a:r>
            <a:endParaRPr lang="fa-IR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38912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fa-IR" dirty="0" smtClean="0"/>
              <a:t> هدف از بیهوشی</a:t>
            </a:r>
          </a:p>
          <a:p>
            <a:pPr>
              <a:buNone/>
            </a:pPr>
            <a:r>
              <a:rPr lang="fa-IR" dirty="0" smtClean="0"/>
              <a:t>1- انجام جراحی     2- مقید کردن حیوان جهت یک آزمایش مثل خونگیری</a:t>
            </a:r>
          </a:p>
          <a:p>
            <a:pPr>
              <a:buFont typeface="Wingdings" pitchFamily="2" charset="2"/>
              <a:buChar char="v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00B050"/>
                </a:solidFill>
              </a:rPr>
              <a:t>ارزیابی درد در حیوان بیهوش</a:t>
            </a:r>
          </a:p>
          <a:p>
            <a:pPr>
              <a:buNone/>
            </a:pPr>
            <a:r>
              <a:rPr lang="fa-IR" dirty="0" smtClean="0"/>
              <a:t>رفلکس جلدی: نیشگون گرفتن پوست ناحیه شکمی با استفاده از پنس</a:t>
            </a:r>
          </a:p>
          <a:p>
            <a:pPr>
              <a:buNone/>
            </a:pPr>
            <a:r>
              <a:rPr lang="fa-IR" dirty="0" smtClean="0"/>
              <a:t>رفلکس نیشگون گرفتن دم</a:t>
            </a:r>
          </a:p>
          <a:p>
            <a:pPr>
              <a:buNone/>
            </a:pPr>
            <a:r>
              <a:rPr lang="fa-IR" dirty="0" smtClean="0"/>
              <a:t>رفلکس عقب کشیدن پا</a:t>
            </a:r>
          </a:p>
          <a:p>
            <a:pPr>
              <a:buNone/>
            </a:pPr>
            <a:r>
              <a:rPr lang="fa-IR" dirty="0" smtClean="0"/>
              <a:t>رفلکس نوری مردمک</a:t>
            </a:r>
          </a:p>
          <a:p>
            <a:pPr>
              <a:buNone/>
            </a:pPr>
            <a:r>
              <a:rPr lang="fa-IR" dirty="0" smtClean="0"/>
              <a:t>رفلکس پلکی 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57158" y="44625"/>
          <a:ext cx="8215370" cy="6797040"/>
        </p:xfrm>
        <a:graphic>
          <a:graphicData uri="http://schemas.openxmlformats.org/drawingml/2006/table">
            <a:tbl>
              <a:tblPr rtl="1" firstRow="1" bandRow="1">
                <a:tableStyleId>{35758FB7-9AC5-4552-8A53-C91805E547FA}</a:tableStyleId>
              </a:tblPr>
              <a:tblGrid>
                <a:gridCol w="1792386"/>
                <a:gridCol w="3891307"/>
                <a:gridCol w="2531677"/>
              </a:tblGrid>
              <a:tr h="340989"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/>
                        <a:t>داروهای بیهوشی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/>
                        <a:t>دوز، روش تجویز، ماندگاری اثر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1800" dirty="0" smtClean="0"/>
                        <a:t>توضیحات</a:t>
                      </a:r>
                      <a:endParaRPr lang="fa-IR" sz="1800" dirty="0"/>
                    </a:p>
                  </a:txBody>
                  <a:tcPr/>
                </a:tc>
              </a:tr>
              <a:tr h="59673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فنتانیل+فلوآنیزون (هیپنورم)+میدازولام</a:t>
                      </a:r>
                      <a:endParaRPr lang="fa-I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ml/kg</a:t>
                      </a:r>
                      <a:r>
                        <a:rPr lang="fa-IR" sz="1800" baseline="0" dirty="0" smtClean="0"/>
                        <a:t> 13-10 از محلول آماده، به صورت داخل صفاقی، 40-30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/>
                        <a:t>در یک سرنگ به صورت مخلوط</a:t>
                      </a:r>
                      <a:endParaRPr lang="fa-IR" sz="1600" dirty="0"/>
                    </a:p>
                  </a:txBody>
                  <a:tcPr/>
                </a:tc>
              </a:tr>
              <a:tr h="767224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فنتانیل+فلوآنیزون (هیپنورم)+دیازپام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ml/kg</a:t>
                      </a:r>
                      <a:r>
                        <a:rPr lang="fa-IR" sz="1800" dirty="0" smtClean="0"/>
                        <a:t> 0.4+ </a:t>
                      </a:r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5 داخل صفاقی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/>
                        <a:t>جداگانه. جهت طولانیتر کردن بیهوشی</a:t>
                      </a:r>
                      <a:r>
                        <a:rPr lang="fa-IR" sz="1600" baseline="0" dirty="0" smtClean="0"/>
                        <a:t> تا چند ساعت:دوزهای اضافه هیپنورم زیرجلدی</a:t>
                      </a:r>
                      <a:endParaRPr lang="fa-IR" sz="1600" dirty="0"/>
                    </a:p>
                  </a:txBody>
                  <a:tcPr/>
                </a:tc>
              </a:tr>
              <a:tr h="59673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کتامین+مدتومیدین</a:t>
                      </a:r>
                      <a:endParaRPr lang="fa-I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75-50+ </a:t>
                      </a:r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10-1 داخل صفاقی، 30-20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800"/>
                    </a:p>
                  </a:txBody>
                  <a:tcPr/>
                </a:tc>
              </a:tr>
              <a:tr h="596730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کتامین+آسپرومازین</a:t>
                      </a:r>
                      <a:endParaRPr lang="fa-I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100+ </a:t>
                      </a:r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5 داخل صفاقی ، 30-20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800" dirty="0"/>
                    </a:p>
                  </a:txBody>
                  <a:tcPr/>
                </a:tc>
              </a:tr>
              <a:tr h="852471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کتامین+زایلازین</a:t>
                      </a:r>
                      <a:endParaRPr lang="fa-IR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100-80+ </a:t>
                      </a:r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10، داخل صفاقی، 30-20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800" dirty="0" smtClean="0"/>
                        <a:t>ویال</a:t>
                      </a:r>
                      <a:r>
                        <a:rPr lang="fa-IR" sz="1800" baseline="0" dirty="0" smtClean="0"/>
                        <a:t> </a:t>
                      </a:r>
                      <a:r>
                        <a:rPr lang="en-US" sz="1800" dirty="0" smtClean="0"/>
                        <a:t>mg/ml</a:t>
                      </a:r>
                      <a:r>
                        <a:rPr lang="fa-IR" sz="1800" dirty="0" smtClean="0"/>
                        <a:t> 100</a:t>
                      </a:r>
                    </a:p>
                    <a:p>
                      <a:pPr algn="l" rtl="1"/>
                      <a:r>
                        <a:rPr lang="en-US" sz="1800" dirty="0" smtClean="0"/>
                        <a:t>100 mg     1000 µl</a:t>
                      </a:r>
                    </a:p>
                    <a:p>
                      <a:pPr algn="l" rtl="1"/>
                      <a:r>
                        <a:rPr lang="en-US" sz="1800" dirty="0" smtClean="0"/>
                        <a:t>2 mg            x  </a:t>
                      </a:r>
                      <a:endParaRPr lang="fa-IR" sz="1800" dirty="0"/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پنتوباربیتال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50-30، داخل صفاقی، 40-20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400" dirty="0" smtClean="0"/>
                        <a:t>برای ایجاد بیهوشی سبک</a:t>
                      </a:r>
                      <a:endParaRPr lang="fa-IR" sz="1400" dirty="0"/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تیوپنتال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50-25 ، وریدی، 10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/>
                        <a:t>بیهوشی کوتاه مدت</a:t>
                      </a:r>
                      <a:endParaRPr lang="fa-IR" sz="1600" dirty="0"/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متوهگزیتال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10، وریدی، 5-2</a:t>
                      </a:r>
                      <a:r>
                        <a:rPr lang="fa-IR" sz="1800" baseline="0" dirty="0" smtClean="0"/>
                        <a:t>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dirty="0" smtClean="0"/>
                        <a:t>بیهوشی کوتاه مدت</a:t>
                      </a:r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پروپوفول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26-12، وریدی، 10-5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sz="1600" dirty="0" smtClean="0"/>
                        <a:t>بیهوشی کوتاه مدت</a:t>
                      </a:r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آلفاکسالون/آلفادولون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15-10، وریدی، 10-5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600" dirty="0"/>
                    </a:p>
                  </a:txBody>
                  <a:tcPr/>
                </a:tc>
              </a:tr>
              <a:tr h="539898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تری برومواتانول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240</a:t>
                      </a:r>
                      <a:r>
                        <a:rPr lang="fa-IR" sz="1800" baseline="0" dirty="0" smtClean="0"/>
                        <a:t> ، صفاقی، 45-15 دقیقه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1600" dirty="0" smtClean="0"/>
                        <a:t>در دمای 4 و تاریکی باید نگهداری شود</a:t>
                      </a:r>
                      <a:endParaRPr lang="fa-IR" sz="1600" dirty="0"/>
                    </a:p>
                  </a:txBody>
                  <a:tcPr/>
                </a:tc>
              </a:tr>
              <a:tr h="340989">
                <a:tc>
                  <a:txBody>
                    <a:bodyPr/>
                    <a:lstStyle/>
                    <a:p>
                      <a:pPr rtl="1"/>
                      <a:r>
                        <a:rPr lang="fa-IR" sz="1800" dirty="0" smtClean="0"/>
                        <a:t>آتیپامزول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800" dirty="0" smtClean="0"/>
                        <a:t>mg/kg</a:t>
                      </a:r>
                      <a:r>
                        <a:rPr lang="fa-IR" sz="1800" dirty="0" smtClean="0"/>
                        <a:t> 2.5-1 ،عضلانی یا زیرجلدی</a:t>
                      </a:r>
                      <a:endParaRPr lang="fa-I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389120"/>
          </a:xfrm>
        </p:spPr>
        <p:txBody>
          <a:bodyPr>
            <a:normAutofit fontScale="92500" lnSpcReduction="10000"/>
          </a:bodyPr>
          <a:lstStyle/>
          <a:p>
            <a:r>
              <a:rPr lang="fa-IR" sz="2400" dirty="0" smtClean="0">
                <a:solidFill>
                  <a:srgbClr val="FF0000"/>
                </a:solidFill>
              </a:rPr>
              <a:t>داروهای بیهوشی استنشاقی: </a:t>
            </a:r>
            <a:r>
              <a:rPr lang="fa-IR" sz="2400" dirty="0" smtClean="0"/>
              <a:t>ایزو</a:t>
            </a:r>
            <a:r>
              <a:rPr lang="fa-IR" sz="2400" dirty="0" smtClean="0">
                <a:solidFill>
                  <a:srgbClr val="FF0000"/>
                </a:solidFill>
              </a:rPr>
              <a:t> </a:t>
            </a:r>
            <a:r>
              <a:rPr lang="fa-IR" sz="2400" dirty="0" smtClean="0"/>
              <a:t>فلوران 4-2%، هالوتان 4-2%  (پس از 3-2 دقیقه) و سووفلوران 8-4% و ..</a:t>
            </a:r>
          </a:p>
          <a:p>
            <a:r>
              <a:rPr lang="fa-IR" sz="2400" dirty="0" smtClean="0"/>
              <a:t>ایمن و دارای پایداری اثر هستند. از جعبه القاء شیشه ای دارای ورودی و خروجی </a:t>
            </a:r>
          </a:p>
          <a:p>
            <a:r>
              <a:rPr lang="fa-IR" sz="2400" dirty="0" smtClean="0">
                <a:solidFill>
                  <a:srgbClr val="FF0000"/>
                </a:solidFill>
              </a:rPr>
              <a:t>ایمنی پرسنل: </a:t>
            </a:r>
            <a:r>
              <a:rPr lang="fa-IR" sz="2400" dirty="0" smtClean="0"/>
              <a:t>قرار گیری مزمن در معرض گازهای بیهوشی میتواند منجر به بیماریهای کبدی، کلیوی و ... شود.</a:t>
            </a:r>
          </a:p>
          <a:p>
            <a:pPr>
              <a:buNone/>
            </a:pPr>
            <a:r>
              <a:rPr lang="fa-IR" sz="2400" dirty="0" smtClean="0"/>
              <a:t>  </a:t>
            </a:r>
          </a:p>
          <a:p>
            <a:r>
              <a:rPr lang="fa-IR" sz="2400" dirty="0" smtClean="0"/>
              <a:t>یکی از عوارض بیهوشی و دوره ریکاوری پس از بیهوشی وقوع </a:t>
            </a:r>
            <a:r>
              <a:rPr lang="fa-IR" sz="2400" dirty="0" smtClean="0">
                <a:solidFill>
                  <a:srgbClr val="FF0000"/>
                </a:solidFill>
              </a:rPr>
              <a:t>هیپوترمی</a:t>
            </a:r>
            <a:r>
              <a:rPr lang="fa-IR" sz="2400" dirty="0" smtClean="0"/>
              <a:t> (افت دمای بدن) است.</a:t>
            </a:r>
          </a:p>
          <a:p>
            <a:r>
              <a:rPr lang="fa-IR" sz="2400" dirty="0" smtClean="0"/>
              <a:t>تشکهای با جریان چرخشی آب گرم یا کیسه های گرم شونده، پیچیدن حیوان درون یک محافظ حبابی</a:t>
            </a:r>
          </a:p>
          <a:p>
            <a:pPr>
              <a:buNone/>
            </a:pPr>
            <a:endParaRPr lang="fa-IR" sz="2400" dirty="0" smtClean="0"/>
          </a:p>
          <a:p>
            <a:pPr>
              <a:buFont typeface="Wingdings" pitchFamily="2" charset="2"/>
              <a:buChar char="Ø"/>
            </a:pPr>
            <a:r>
              <a:rPr lang="fa-IR" sz="2400" dirty="0" smtClean="0"/>
              <a:t>جهت </a:t>
            </a:r>
            <a:r>
              <a:rPr lang="fa-IR" sz="2400" dirty="0" smtClean="0">
                <a:solidFill>
                  <a:srgbClr val="FF0000"/>
                </a:solidFill>
              </a:rPr>
              <a:t>کنترل درد </a:t>
            </a:r>
            <a:r>
              <a:rPr lang="fa-IR" sz="2400" dirty="0" smtClean="0"/>
              <a:t>پس از جراحی، استفاده از داروهای ضد درد توصیه میشود. </a:t>
            </a:r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918418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برخی علائم بالینی نشان دهنده بروز درد و ناراحتی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389120"/>
          </a:xfrm>
        </p:spPr>
        <p:txBody>
          <a:bodyPr/>
          <a:lstStyle/>
          <a:p>
            <a:r>
              <a:rPr lang="fa-IR" dirty="0" smtClean="0">
                <a:solidFill>
                  <a:srgbClr val="00B050"/>
                </a:solidFill>
              </a:rPr>
              <a:t>علائم قلبی-عروقی: </a:t>
            </a:r>
            <a:r>
              <a:rPr lang="fa-IR" dirty="0" smtClean="0"/>
              <a:t>تیرگی ناخن و پاها، بیرون زدگی و کم رنگ بودن چشمها</a:t>
            </a:r>
          </a:p>
          <a:p>
            <a:r>
              <a:rPr lang="fa-IR" dirty="0" smtClean="0">
                <a:solidFill>
                  <a:srgbClr val="00B050"/>
                </a:solidFill>
              </a:rPr>
              <a:t>علائم تنفسی: </a:t>
            </a:r>
            <a:r>
              <a:rPr lang="fa-IR" dirty="0" smtClean="0"/>
              <a:t>تنفس سریع و کم عمق</a:t>
            </a:r>
          </a:p>
          <a:p>
            <a:r>
              <a:rPr lang="fa-IR" dirty="0" smtClean="0">
                <a:solidFill>
                  <a:srgbClr val="00B050"/>
                </a:solidFill>
              </a:rPr>
              <a:t>سایر علائم: </a:t>
            </a:r>
            <a:r>
              <a:rPr lang="fa-IR" dirty="0" smtClean="0"/>
              <a:t>لکه های قرمز در اطراف چشمها و بینی، سیانوز(کبودی پوست)، احتقان و زردی در غشاهای مخاطی یا در نواحی فاقد مو و رنگدانه، عدم تغذیه و نوشیدن آب، دهیدراسیون</a:t>
            </a:r>
          </a:p>
          <a:p>
            <a:r>
              <a:rPr lang="fa-IR" dirty="0" smtClean="0">
                <a:solidFill>
                  <a:srgbClr val="00B050"/>
                </a:solidFill>
              </a:rPr>
              <a:t>درد خفیف: </a:t>
            </a:r>
            <a:r>
              <a:rPr lang="fa-IR" dirty="0" smtClean="0"/>
              <a:t>پلکها نسبتا بسته، پوشش بدن خشن و گاهی همراه با ریزش مو</a:t>
            </a:r>
          </a:p>
          <a:p>
            <a:r>
              <a:rPr lang="fa-IR" dirty="0" smtClean="0">
                <a:solidFill>
                  <a:srgbClr val="00B050"/>
                </a:solidFill>
              </a:rPr>
              <a:t>درد شدید: </a:t>
            </a:r>
            <a:r>
              <a:rPr lang="fa-IR" dirty="0" smtClean="0"/>
              <a:t>پلکها کاملا بسته، کاهش کشسانی پوست، کاهش حجم عضلات پشت بدن، بی اختیاری (دفع ادرار و مدفوع)، هیپوترمی </a:t>
            </a:r>
            <a:endParaRPr lang="fa-IR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918418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رفتارهای نشان دهنده درد، استرس یا ناراحتی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fa-IR" dirty="0" smtClean="0"/>
              <a:t> به مدت طولانی کز کردن (کاهش فعالیت جستجوگری)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 تغییر خلق و خو (رام تر یا تهاجمی تر)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 پیچ و تاب خوردن در ناحیه شکم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 خوردن بستر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خوردن نوزادان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 درد خفیف تا متوسط: لیس زدن، گاز گرفتن، خراشیدن</a:t>
            </a:r>
          </a:p>
          <a:p>
            <a:pPr>
              <a:buFont typeface="Wingdings" pitchFamily="2" charset="2"/>
              <a:buChar char="ü"/>
            </a:pPr>
            <a:r>
              <a:rPr lang="fa-IR" dirty="0" smtClean="0"/>
              <a:t>درد شدید: افسرده و عدم پاسخ به تحریکات، محوطه شکمی گود یا متسع، خودآزاری، زمینگیری همرا با قرارگیری سر در ناحیه بطنی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85720" y="203398"/>
          <a:ext cx="8572560" cy="6590454"/>
        </p:xfrm>
        <a:graphic>
          <a:graphicData uri="http://schemas.openxmlformats.org/drawingml/2006/table">
            <a:tbl>
              <a:tblPr rtl="1" firstRow="1" bandRow="1">
                <a:tableStyleId>{7DF18680-E054-41AD-8BC1-D1AEF772440D}</a:tableStyleId>
              </a:tblPr>
              <a:tblGrid>
                <a:gridCol w="1554430"/>
                <a:gridCol w="3922138"/>
                <a:gridCol w="3095992"/>
              </a:tblGrid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داروهای ضد درد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dirty="0" smtClean="0"/>
                        <a:t>دوز و فاصله تجویز و نوع تجویز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توضیحات</a:t>
                      </a:r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بوپرنورفین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0.1-0.05، 12-8 ساعت، زیرجلدی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قوی تر از مورفین. میتوان بعد از اعمال جراحی وسیع استفاده کرد.</a:t>
                      </a:r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بوترفانول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2-1، 4 ساعت، زیرجلدی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قوی تر از مورفین</a:t>
                      </a:r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مورفین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5-2، 4ساعت، زیرجلدی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استامینوفن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200، خوراکی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کارپروفن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5، 24 ساعت، زیرجلدی یا خوراکی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بعد از جراحی های کوچک</a:t>
                      </a:r>
                      <a:r>
                        <a:rPr lang="fa-IR" baseline="0" dirty="0" smtClean="0"/>
                        <a:t> تا متوسط</a:t>
                      </a:r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ایبوپروفن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30، 24 ساعت، خوراکی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بعد از جراحی های کوچک</a:t>
                      </a:r>
                      <a:r>
                        <a:rPr lang="fa-IR" baseline="0" dirty="0" smtClean="0"/>
                        <a:t> تا متوسط</a:t>
                      </a:r>
                      <a:endParaRPr lang="fa-IR" dirty="0" smtClean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لیدوکائین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4 یا </a:t>
                      </a:r>
                      <a:r>
                        <a:rPr lang="en-US" dirty="0" smtClean="0"/>
                        <a:t>ml/kg</a:t>
                      </a:r>
                      <a:r>
                        <a:rPr lang="fa-IR" dirty="0" smtClean="0"/>
                        <a:t> 0.4 از محلول 1%، وریدی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بی حسی موضعی</a:t>
                      </a:r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بوپیواکائین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2-1 یا </a:t>
                      </a:r>
                      <a:r>
                        <a:rPr lang="en-US" dirty="0" smtClean="0"/>
                        <a:t>ml/kg</a:t>
                      </a:r>
                      <a:r>
                        <a:rPr lang="fa-IR" dirty="0" smtClean="0"/>
                        <a:t> 0.8-0.4</a:t>
                      </a:r>
                      <a:r>
                        <a:rPr lang="fa-IR" baseline="0" dirty="0" smtClean="0"/>
                        <a:t> از محلول 0.25% ، وریدی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بی حسی موضعی</a:t>
                      </a:r>
                    </a:p>
                    <a:p>
                      <a:pPr rtl="1"/>
                      <a:endParaRPr lang="fa-IR" dirty="0"/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آمیتریپتیلین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5-1.2، 12-3 ساعت، زیرجلدی یا داخل صفاقی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میتوان آن را وقتی که ترکیبات بالا قابل استفاده نیستند بکار برد</a:t>
                      </a:r>
                    </a:p>
                  </a:txBody>
                  <a:tcPr/>
                </a:tc>
              </a:tr>
              <a:tr h="565009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ایمیپرامین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dirty="0" smtClean="0"/>
                        <a:t>mg/kg</a:t>
                      </a:r>
                      <a:r>
                        <a:rPr lang="fa-IR" dirty="0" smtClean="0"/>
                        <a:t> 2.3، 24-12 ساعت، زیرجلدی یا داخل صفاقی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a-IR" dirty="0" smtClean="0"/>
                        <a:t>میتوان آن را وقتی که ترکیبات بالا قابل استفاده نیستند بکار برد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128586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4800" b="1" dirty="0" smtClean="0">
                <a:solidFill>
                  <a:srgbClr val="FF0000"/>
                </a:solidFill>
              </a:rPr>
              <a:t>خونگیری</a:t>
            </a:r>
            <a:endParaRPr lang="fa-IR" sz="48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https://encrypted-tbn3.gstatic.com/images?q=tbn:ANd9GcQcE3duNh9-KY0h3kP5kwxXwPKumhDIrCgmvMfVS_vCsBlOZ5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94760" y="2500306"/>
            <a:ext cx="312898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18418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>
                <a:solidFill>
                  <a:srgbClr val="C00000"/>
                </a:solidFill>
              </a:rPr>
              <a:t>خونگیری</a:t>
            </a:r>
            <a:endParaRPr lang="fa-IR" sz="36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578645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fa-IR" sz="2400" dirty="0" smtClean="0">
                <a:solidFill>
                  <a:srgbClr val="FF0000"/>
                </a:solidFill>
              </a:rPr>
              <a:t>انتخاب روش مناسب </a:t>
            </a:r>
            <a:r>
              <a:rPr lang="fa-IR" sz="2400" dirty="0" smtClean="0"/>
              <a:t>برای خونگیری بستگی به:</a:t>
            </a:r>
          </a:p>
          <a:p>
            <a:pPr>
              <a:buNone/>
            </a:pPr>
            <a:r>
              <a:rPr lang="fa-IR" sz="2400" dirty="0" smtClean="0"/>
              <a:t>نوع خون مورد نیاز (وریدی یا شریانی)، تعداد دفعات نمونه برداری، حجم خون مورد نیاز، زنده ماندن یا نماندن حیوان بعد از خونگیری، استرس وارد شده به حیوان و اثر آن روی نتیجه</a:t>
            </a:r>
          </a:p>
          <a:p>
            <a:pPr>
              <a:buFont typeface="Wingdings" pitchFamily="2" charset="2"/>
              <a:buChar char="§"/>
            </a:pPr>
            <a:r>
              <a:rPr lang="fa-IR" sz="2400" dirty="0" smtClean="0">
                <a:solidFill>
                  <a:srgbClr val="FF0000"/>
                </a:solidFill>
              </a:rPr>
              <a:t>حجم خون در گردش</a:t>
            </a:r>
            <a:r>
              <a:rPr lang="fa-IR" sz="2400" dirty="0" smtClean="0"/>
              <a:t> موش سوری: حدود </a:t>
            </a:r>
            <a:r>
              <a:rPr lang="en-US" sz="2400" dirty="0" smtClean="0"/>
              <a:t>ml/100 g</a:t>
            </a:r>
            <a:r>
              <a:rPr lang="fa-IR" sz="2400" dirty="0" smtClean="0"/>
              <a:t> 7 (</a:t>
            </a:r>
            <a:r>
              <a:rPr lang="fa-IR" sz="2000" dirty="0" smtClean="0"/>
              <a:t>در موش 20 گرمی: 1.4)</a:t>
            </a:r>
            <a:r>
              <a:rPr lang="fa-IR" sz="2400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fa-IR" sz="2400" dirty="0" smtClean="0">
                <a:solidFill>
                  <a:srgbClr val="FF0000"/>
                </a:solidFill>
              </a:rPr>
              <a:t>حجم خون قابل برداشت </a:t>
            </a:r>
            <a:r>
              <a:rPr lang="fa-IR" sz="2400" dirty="0" smtClean="0"/>
              <a:t>بدون داشتن اثرات سوء بر حیوان:</a:t>
            </a:r>
          </a:p>
          <a:p>
            <a:pPr>
              <a:buNone/>
            </a:pPr>
            <a:r>
              <a:rPr lang="fa-IR" sz="2400" dirty="0" smtClean="0"/>
              <a:t>10% از حجم کل خون ( 1% وزن بدن یا 8 میلی لیتر بر کیلوگرم) در بازه زمانی 2 هفته ای مثلا برای یک موش 20 گرمی، 0.2 میلی لیتر.</a:t>
            </a:r>
          </a:p>
          <a:p>
            <a:pPr>
              <a:buNone/>
            </a:pPr>
            <a:r>
              <a:rPr lang="fa-IR" sz="2400" dirty="0" smtClean="0"/>
              <a:t>یا 1% از حجم کل خون در روز</a:t>
            </a:r>
          </a:p>
          <a:p>
            <a:pPr>
              <a:buFont typeface="Wingdings" pitchFamily="2" charset="2"/>
              <a:buChar char="§"/>
            </a:pPr>
            <a:r>
              <a:rPr lang="fa-IR" sz="2400" dirty="0" smtClean="0">
                <a:solidFill>
                  <a:srgbClr val="FF0000"/>
                </a:solidFill>
              </a:rPr>
              <a:t>خونگیری کامل (تخلیه خون از بدن) </a:t>
            </a:r>
            <a:r>
              <a:rPr lang="fa-IR" sz="2400" dirty="0" smtClean="0"/>
              <a:t>در شرایط بیهوشی عمیق:</a:t>
            </a:r>
          </a:p>
          <a:p>
            <a:pPr>
              <a:buNone/>
            </a:pPr>
            <a:r>
              <a:rPr lang="fa-IR" sz="2400" dirty="0" smtClean="0"/>
              <a:t>1- با پانکچر قلب= نیمی از کل حجم خون</a:t>
            </a:r>
          </a:p>
          <a:p>
            <a:pPr>
              <a:buNone/>
            </a:pPr>
            <a:r>
              <a:rPr lang="fa-IR" sz="2400" dirty="0" smtClean="0"/>
              <a:t>2- با قطع کردن سر= 0.6 میلی لیتر از یک موش 20 گرمی</a:t>
            </a:r>
          </a:p>
          <a:p>
            <a:pPr>
              <a:buFont typeface="Wingdings" pitchFamily="2" charset="2"/>
              <a:buChar char="§"/>
            </a:pPr>
            <a:r>
              <a:rPr lang="fa-IR" sz="2400" dirty="0" smtClean="0"/>
              <a:t>در صورت نیاز به نمونه گیری های پیاپی و طولانی: از کاتتر داخل رگ استفاده میشود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632666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روشهای خونگیری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38912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بدون نیاز به بیهوشی</a:t>
            </a:r>
          </a:p>
          <a:p>
            <a:r>
              <a:rPr lang="fa-IR" dirty="0" smtClean="0"/>
              <a:t>ورید جانبی سافن </a:t>
            </a:r>
            <a:r>
              <a:rPr lang="en-US" dirty="0" smtClean="0"/>
              <a:t>(</a:t>
            </a:r>
            <a:r>
              <a:rPr lang="en-US" dirty="0" err="1" smtClean="0"/>
              <a:t>Saphenous</a:t>
            </a:r>
            <a:r>
              <a:rPr lang="en-US" dirty="0" smtClean="0"/>
              <a:t> vein)</a:t>
            </a:r>
            <a:endParaRPr lang="fa-IR" dirty="0" smtClean="0"/>
          </a:p>
          <a:p>
            <a:r>
              <a:rPr lang="fa-IR" dirty="0" smtClean="0"/>
              <a:t>ورید جانبی دم</a:t>
            </a:r>
          </a:p>
          <a:p>
            <a:r>
              <a:rPr lang="fa-IR" dirty="0" smtClean="0"/>
              <a:t>ورید خلفی پدال </a:t>
            </a:r>
            <a:r>
              <a:rPr lang="en-US" dirty="0" smtClean="0"/>
              <a:t>(Dorsal pedal vein)</a:t>
            </a:r>
            <a:endParaRPr lang="fa-IR" dirty="0" smtClean="0"/>
          </a:p>
          <a:p>
            <a:pPr>
              <a:buFont typeface="Wingdings" pitchFamily="2" charset="2"/>
              <a:buChar char="q"/>
            </a:pPr>
            <a:r>
              <a:rPr lang="fa-IR" dirty="0" smtClean="0"/>
              <a:t> </a:t>
            </a:r>
            <a:r>
              <a:rPr lang="fa-IR" dirty="0" smtClean="0">
                <a:solidFill>
                  <a:srgbClr val="FF0000"/>
                </a:solidFill>
              </a:rPr>
              <a:t>به همراه بیهوشی</a:t>
            </a:r>
          </a:p>
          <a:p>
            <a:r>
              <a:rPr lang="fa-IR" dirty="0" smtClean="0"/>
              <a:t>سینوس خلف حدقه ای </a:t>
            </a:r>
            <a:r>
              <a:rPr lang="en-US" dirty="0" smtClean="0"/>
              <a:t>(orbital sinus)</a:t>
            </a:r>
            <a:endParaRPr lang="fa-IR" dirty="0" smtClean="0"/>
          </a:p>
          <a:p>
            <a:r>
              <a:rPr lang="fa-IR" dirty="0" smtClean="0"/>
              <a:t>ورید زیرگلویی  </a:t>
            </a:r>
            <a:r>
              <a:rPr lang="en-US" dirty="0" smtClean="0"/>
              <a:t>(Jugular vein)</a:t>
            </a:r>
            <a:endParaRPr lang="fa-IR" dirty="0" smtClean="0"/>
          </a:p>
          <a:p>
            <a:r>
              <a:rPr lang="fa-IR" dirty="0" smtClean="0"/>
              <a:t>قلب </a:t>
            </a:r>
            <a:r>
              <a:rPr lang="en-US" dirty="0" smtClean="0"/>
              <a:t>(Cardiac puncture)</a:t>
            </a:r>
            <a:endParaRPr lang="fa-IR" dirty="0" smtClean="0"/>
          </a:p>
          <a:p>
            <a:r>
              <a:rPr lang="fa-IR" dirty="0" smtClean="0"/>
              <a:t>قطع کردن سر</a:t>
            </a:r>
          </a:p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4810" y="357166"/>
            <a:ext cx="3514692" cy="857248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Lateral tail vein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9322" y="1357298"/>
            <a:ext cx="3214678" cy="5143536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a-IR" sz="2400" dirty="0" smtClean="0"/>
              <a:t>برای اخذ حجمهای بسیار کم (200-50 میکرولیتر تقریبا معادل 4-1 قطره) برای تستهای هماتولوژیک یا بیوشیمی میتوان از سوراخ کردن وریدهای سطحی دم با استفاده از لانست استفاده کرد.</a:t>
            </a:r>
          </a:p>
          <a:p>
            <a:pPr>
              <a:lnSpc>
                <a:spcPct val="150000"/>
              </a:lnSpc>
            </a:pPr>
            <a:r>
              <a:rPr lang="fa-IR" sz="2400" dirty="0" smtClean="0"/>
              <a:t>بدون نیاز به بیهوشی، برای خونگیری های مکرر   </a:t>
            </a:r>
            <a:endParaRPr lang="fa-IR" sz="2400" dirty="0"/>
          </a:p>
        </p:txBody>
      </p:sp>
      <p:pic>
        <p:nvPicPr>
          <p:cNvPr id="32770" name="Picture 2" descr="Figure 2: Blood sample collection from mouse tail ve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2857496"/>
            <a:ext cx="5912051" cy="3929090"/>
          </a:xfrm>
          <a:prstGeom prst="rect">
            <a:avLst/>
          </a:prstGeom>
          <a:noFill/>
        </p:spPr>
      </p:pic>
      <p:pic>
        <p:nvPicPr>
          <p:cNvPr id="32772" name="Picture 4" descr="Collecting blood from the tail of a mou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0"/>
            <a:ext cx="3682188" cy="2786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ورید جانبی سافن</a:t>
            </a:r>
            <a:endParaRPr lang="fa-IR" sz="3600" dirty="0"/>
          </a:p>
        </p:txBody>
      </p:sp>
      <p:pic>
        <p:nvPicPr>
          <p:cNvPr id="34818" name="Picture 2" descr="Saphenous vein of a mo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71612"/>
            <a:ext cx="3938598" cy="2942139"/>
          </a:xfrm>
          <a:prstGeom prst="rect">
            <a:avLst/>
          </a:prstGeom>
          <a:noFill/>
        </p:spPr>
      </p:pic>
      <p:pic>
        <p:nvPicPr>
          <p:cNvPr id="348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57299"/>
            <a:ext cx="4429124" cy="3288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57158" y="4549676"/>
            <a:ext cx="8501122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استفاده از وازلین برای کنار زدن موها و جلوگیری از پخش شدن خون در لابلای موها</a:t>
            </a:r>
          </a:p>
          <a:p>
            <a:r>
              <a:rPr lang="fa-IR" sz="2400" dirty="0" smtClean="0"/>
              <a:t>با سرسوزن شماره 25 سوراخی ایجاد میشود و سپس خون در لوله جمع آوری میشود</a:t>
            </a:r>
          </a:p>
          <a:p>
            <a:r>
              <a:rPr lang="fa-IR" sz="2400" dirty="0" smtClean="0"/>
              <a:t>حجم خونی معادل 200 میکرولیتر (</a:t>
            </a:r>
            <a:r>
              <a:rPr lang="en-US" sz="2400" dirty="0" smtClean="0"/>
              <a:t>ml</a:t>
            </a:r>
            <a:r>
              <a:rPr lang="fa-IR" sz="2400" dirty="0" smtClean="0"/>
              <a:t> 0.2 )</a:t>
            </a:r>
          </a:p>
          <a:p>
            <a:r>
              <a:rPr lang="fa-IR" sz="2400" dirty="0" smtClean="0"/>
              <a:t>قابل استفاده برای خونگیری های مکرر و بدون بیهوشی</a:t>
            </a:r>
          </a:p>
          <a:p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061294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Dorsal pedal vein</a:t>
            </a:r>
            <a:endParaRPr lang="fa-IR" sz="3200" dirty="0"/>
          </a:p>
        </p:txBody>
      </p:sp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714488"/>
            <a:ext cx="5353064" cy="3900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428728" y="5715016"/>
            <a:ext cx="6072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2400" dirty="0" smtClean="0"/>
              <a:t>با سرسوزن شماره 27-23 سوراخی ایجاد میشود و سپس خون در لوله جمع آوری میشود.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3200" dirty="0" smtClean="0"/>
              <a:t>خونگیری از سینوس خلف حدقه ای</a:t>
            </a:r>
            <a:br>
              <a:rPr lang="fa-IR" sz="3200" dirty="0" smtClean="0"/>
            </a:br>
            <a:r>
              <a:rPr lang="en-US" sz="3200" dirty="0" smtClean="0"/>
              <a:t>Retro orbital sinus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5286388"/>
            <a:ext cx="8186766" cy="1285860"/>
          </a:xfrm>
        </p:spPr>
        <p:txBody>
          <a:bodyPr>
            <a:noAutofit/>
          </a:bodyPr>
          <a:lstStyle/>
          <a:p>
            <a:r>
              <a:rPr lang="fa-IR" sz="1600" dirty="0" smtClean="0"/>
              <a:t>یک پیپت پاستور یا لوله موئینه میکروهماتوکریت 100 میکرولیتری وارد گوشه چشم حیوان شده و به آرامی چرخانده میشود تا از بافت ملتحمه عبور کند. سپس کمی به عقب کشیده می شود تا خون وارد آن گردد. سپس لوله کج میشود</a:t>
            </a:r>
          </a:p>
          <a:p>
            <a:r>
              <a:rPr lang="fa-IR" sz="1600" dirty="0" smtClean="0"/>
              <a:t>100 تا 200 میکرولیترخون، قابل برداشت است</a:t>
            </a:r>
          </a:p>
          <a:p>
            <a:r>
              <a:rPr lang="fa-IR" sz="1600" dirty="0" smtClean="0"/>
              <a:t>باعث نابینایی میشود.از این روش به دلایل اخلاقی کمتر استفاده میشود. به عنوان یک روش پایانی است.</a:t>
            </a:r>
            <a:endParaRPr lang="fa-IR" sz="2400" dirty="0"/>
          </a:p>
        </p:txBody>
      </p:sp>
      <p:sp>
        <p:nvSpPr>
          <p:cNvPr id="40962" name="AutoShape 2" descr="Retro-orbital sinus diagram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pic>
        <p:nvPicPr>
          <p:cNvPr id="40964" name="Picture 4" descr="Retro-orbital sinus diagra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595" y="1785926"/>
            <a:ext cx="3315512" cy="2714644"/>
          </a:xfrm>
          <a:prstGeom prst="rect">
            <a:avLst/>
          </a:prstGeom>
          <a:noFill/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1214422"/>
            <a:ext cx="5072098" cy="3831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918418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/>
              <a:t>Cardiac puncture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5860"/>
            <a:ext cx="4929190" cy="292895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a-IR" sz="2000" dirty="0" smtClean="0"/>
              <a:t>تحت بیهوشی عمومی</a:t>
            </a:r>
          </a:p>
          <a:p>
            <a:pPr>
              <a:buFont typeface="Wingdings" pitchFamily="2" charset="2"/>
              <a:buChar char="Ø"/>
            </a:pPr>
            <a:r>
              <a:rPr lang="fa-IR" sz="2000" dirty="0" smtClean="0"/>
              <a:t>سوزن بلند برای ورود به بطن: سوزن 25 میلی متری  </a:t>
            </a:r>
            <a:r>
              <a:rPr lang="en-US" sz="2000" dirty="0" smtClean="0"/>
              <a:t>G</a:t>
            </a:r>
            <a:r>
              <a:rPr lang="fa-IR" sz="2000" dirty="0" smtClean="0"/>
              <a:t> 23-21 </a:t>
            </a:r>
          </a:p>
          <a:p>
            <a:pPr>
              <a:buFont typeface="Wingdings" pitchFamily="2" charset="2"/>
              <a:buChar char="Ø"/>
            </a:pPr>
            <a:r>
              <a:rPr lang="fa-IR" sz="2000" dirty="0" smtClean="0"/>
              <a:t>محل قلب: در زیر محل تماس مفصل بازو با قفسه سینه</a:t>
            </a:r>
          </a:p>
          <a:p>
            <a:pPr>
              <a:buFont typeface="Wingdings" pitchFamily="2" charset="2"/>
              <a:buChar char="Ø"/>
            </a:pPr>
            <a:r>
              <a:rPr lang="fa-IR" sz="2000" dirty="0" smtClean="0"/>
              <a:t>حس کردن ضربان با دست یا با گوشی پزشکی</a:t>
            </a:r>
          </a:p>
          <a:p>
            <a:pPr>
              <a:buFont typeface="Wingdings" pitchFamily="2" charset="2"/>
              <a:buChar char="Ø"/>
            </a:pPr>
            <a:r>
              <a:rPr lang="fa-IR" sz="2000" dirty="0" smtClean="0"/>
              <a:t>سرسوزن طویل زیر جناغ روی خط وسط، با زاویه 45 ، به سرعت فرو میشود. </a:t>
            </a:r>
          </a:p>
          <a:p>
            <a:pPr>
              <a:buFont typeface="Wingdings" pitchFamily="2" charset="2"/>
              <a:buChar char="Ø"/>
            </a:pPr>
            <a:r>
              <a:rPr lang="fa-IR" sz="2000" dirty="0" smtClean="0"/>
              <a:t>احتمال تخریب ریه ها،قلب، سرخرگ کرونر قلبی و ... </a:t>
            </a:r>
            <a:endParaRPr lang="fa-IR" sz="2000" dirty="0"/>
          </a:p>
        </p:txBody>
      </p:sp>
      <p:pic>
        <p:nvPicPr>
          <p:cNvPr id="46084" name="Picture 4" descr="http://www.brl.uic.edu/media/images/species/mice/lfig1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5537" y="1285860"/>
            <a:ext cx="3321305" cy="2857520"/>
          </a:xfrm>
          <a:prstGeom prst="rect">
            <a:avLst/>
          </a:prstGeom>
          <a:noFill/>
        </p:spPr>
      </p:pic>
      <p:pic>
        <p:nvPicPr>
          <p:cNvPr id="46086" name="Picture 6" descr="Cardiac punctu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353318"/>
            <a:ext cx="2760739" cy="2076078"/>
          </a:xfrm>
          <a:prstGeom prst="rect">
            <a:avLst/>
          </a:prstGeom>
          <a:noFill/>
        </p:spPr>
      </p:pic>
      <p:pic>
        <p:nvPicPr>
          <p:cNvPr id="46088" name="Picture 8" descr="Cardiac punctu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4320" y="4357694"/>
            <a:ext cx="2754919" cy="2071702"/>
          </a:xfrm>
          <a:prstGeom prst="rect">
            <a:avLst/>
          </a:prstGeom>
          <a:noFill/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6731" y="4429132"/>
            <a:ext cx="263390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636912"/>
            <a:ext cx="7571184" cy="938368"/>
          </a:xfrm>
        </p:spPr>
        <p:txBody>
          <a:bodyPr/>
          <a:lstStyle/>
          <a:p>
            <a:pPr algn="ctr"/>
            <a:r>
              <a:rPr lang="en-US" sz="5400" dirty="0" smtClean="0"/>
              <a:t>Euthanasia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مرگ آسان (یوتانزی)</a:t>
            </a:r>
            <a:r>
              <a:rPr lang="fa-IR" sz="3200" dirty="0" smtClean="0"/>
              <a:t/>
            </a:r>
            <a:br>
              <a:rPr lang="fa-IR" sz="3200" dirty="0" smtClean="0"/>
            </a:br>
            <a:r>
              <a:rPr lang="en-US" sz="3200" dirty="0" smtClean="0"/>
              <a:t>Euthanasia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8462744" cy="43891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fa-IR" sz="2400" dirty="0" smtClean="0"/>
              <a:t>فرجام انسانی کار </a:t>
            </a:r>
            <a:r>
              <a:rPr lang="en-US" sz="2400" dirty="0" smtClean="0">
                <a:solidFill>
                  <a:srgbClr val="FF0000"/>
                </a:solidFill>
              </a:rPr>
              <a:t>human endpoint</a:t>
            </a:r>
            <a:r>
              <a:rPr lang="fa-IR" sz="2400" dirty="0" smtClean="0"/>
              <a:t>: وقتی که حیوان از نظر علمی جهت ادامه مطالعه مناسب نباشد، یا مطالعه به پایان رسیده باشد یا حیوان دچار درد و رنج شدید که قابل توجیه نباشد بشود 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/>
              <a:t>یوتانزی: کشتن حیوان به شیوه ای انسانی و بدون درد، استرس و ناراحتی برای آن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/>
              <a:t> باید باعث از دست رفتن سریع هوشیاری و متعاقبا ایست قلبی و تنفسی شود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>
                <a:solidFill>
                  <a:srgbClr val="FF0000"/>
                </a:solidFill>
              </a:rPr>
              <a:t> انتخاب روش بستگی به این دارد که:</a:t>
            </a:r>
          </a:p>
          <a:p>
            <a:pPr>
              <a:buFont typeface="Wingdings" pitchFamily="2" charset="2"/>
              <a:buChar char="ü"/>
            </a:pPr>
            <a:r>
              <a:rPr lang="fa-IR" sz="2400" dirty="0" smtClean="0"/>
              <a:t> اگر هدف، نمونه برداری از بافتها، بررسی فاکتورهای بیوشیمیایی و هماتولوژیکی خون بعد از کشتن حیوان باشد، باید تاثیر هر روش بر پارامترهای مورد ارزیابی درنظر گرفته شود.  </a:t>
            </a:r>
            <a:r>
              <a:rPr lang="en-US" sz="2400" dirty="0" smtClean="0"/>
              <a:t> </a:t>
            </a:r>
            <a:endParaRPr lang="fa-IR" sz="2400" dirty="0"/>
          </a:p>
        </p:txBody>
      </p:sp>
      <p:pic>
        <p:nvPicPr>
          <p:cNvPr id="17410" name="Picture 2" descr="https://encrypted-tbn2.gstatic.com/images?q=tbn:ANd9GcS7DD5BbBvb8vvfM1kn5N03yy5XqNJfGHpUN7BmtquOzw0oGYVsV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99" y="42850"/>
            <a:ext cx="2619375" cy="17430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fa-IR" sz="3600" dirty="0" smtClean="0"/>
              <a:t>روشهای شیمیایی یوتانزی:</a:t>
            </a:r>
            <a:br>
              <a:rPr lang="fa-IR" sz="3600" dirty="0" smtClean="0"/>
            </a:br>
            <a:r>
              <a:rPr lang="fa-IR" sz="3600" dirty="0" smtClean="0"/>
              <a:t>عوامل استنشاقی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429264"/>
          </a:xfrm>
        </p:spPr>
        <p:txBody>
          <a:bodyPr>
            <a:noAutofit/>
          </a:bodyPr>
          <a:lstStyle/>
          <a:p>
            <a:r>
              <a:rPr lang="fa-IR" sz="2000" dirty="0" smtClean="0">
                <a:solidFill>
                  <a:srgbClr val="FF0000"/>
                </a:solidFill>
              </a:rPr>
              <a:t>غلظت </a:t>
            </a:r>
            <a:r>
              <a:rPr lang="fa-IR" sz="2000" dirty="0" smtClean="0"/>
              <a:t>بالای عامل استنشاقی، محو سریع هوشیاری</a:t>
            </a:r>
          </a:p>
          <a:p>
            <a:r>
              <a:rPr lang="fa-IR" sz="2000" dirty="0" smtClean="0">
                <a:solidFill>
                  <a:srgbClr val="FF0000"/>
                </a:solidFill>
              </a:rPr>
              <a:t>تجهیزات مورد استفاده </a:t>
            </a:r>
            <a:r>
              <a:rPr lang="fa-IR" sz="2000" dirty="0" smtClean="0"/>
              <a:t>برای انتقال و حفظ این غلظت باید درست عمل کنند وگرنه موجب دیسترس به حیوان و خطر برای پرسنل میشوند.</a:t>
            </a:r>
          </a:p>
          <a:p>
            <a:r>
              <a:rPr lang="fa-IR" sz="2000" dirty="0" smtClean="0"/>
              <a:t>جریان سریع گاز ممکن است باعث </a:t>
            </a:r>
            <a:r>
              <a:rPr lang="fa-IR" sz="2000" dirty="0" smtClean="0">
                <a:solidFill>
                  <a:srgbClr val="FF0000"/>
                </a:solidFill>
              </a:rPr>
              <a:t>ایجاد صدای آزار دهنده </a:t>
            </a:r>
            <a:r>
              <a:rPr lang="fa-IR" sz="2000" dirty="0" smtClean="0"/>
              <a:t>و در نتیجه ترسیدن حیوان شود. </a:t>
            </a:r>
          </a:p>
          <a:p>
            <a:r>
              <a:rPr lang="fa-IR" sz="2000" dirty="0" smtClean="0">
                <a:solidFill>
                  <a:srgbClr val="FF0000"/>
                </a:solidFill>
              </a:rPr>
              <a:t>داروهای بیهوشی استنشاقی: </a:t>
            </a:r>
            <a:r>
              <a:rPr lang="fa-IR" sz="2400" dirty="0" smtClean="0"/>
              <a:t>هالوتان</a:t>
            </a:r>
            <a:r>
              <a:rPr lang="fa-IR" sz="2000" dirty="0" smtClean="0"/>
              <a:t> (سریع و موثرترین ولی موجب نارکوز در انسان میشود)، </a:t>
            </a:r>
            <a:r>
              <a:rPr lang="fa-IR" sz="2400" dirty="0" smtClean="0"/>
              <a:t>انفلوزان</a:t>
            </a:r>
            <a:r>
              <a:rPr lang="fa-IR" sz="2000" dirty="0" smtClean="0"/>
              <a:t> (ممکن است باعث تشنج در حیوان شود)،</a:t>
            </a:r>
            <a:r>
              <a:rPr lang="fa-IR" sz="2400" dirty="0" smtClean="0"/>
              <a:t>سووفلوران، ایزوفلوران </a:t>
            </a:r>
            <a:r>
              <a:rPr lang="fa-IR" sz="2000" dirty="0" smtClean="0"/>
              <a:t>(بوی نسبتا تند، حیوان ممکن است نفس خود را حبس کند)، </a:t>
            </a:r>
            <a:r>
              <a:rPr lang="fa-IR" sz="2400" dirty="0" smtClean="0"/>
              <a:t>دسفلوران</a:t>
            </a:r>
            <a:r>
              <a:rPr lang="fa-IR" sz="2000" dirty="0" smtClean="0"/>
              <a:t> (بوی بسیار زننده دارد)، </a:t>
            </a:r>
            <a:r>
              <a:rPr lang="fa-IR" sz="2400" dirty="0" smtClean="0"/>
              <a:t>اتر</a:t>
            </a:r>
            <a:r>
              <a:rPr lang="fa-IR" sz="2000" dirty="0" smtClean="0"/>
              <a:t> (موجب القای کند بیهوشی میشود، قابل اشتعال و انفجار، مراقبت بسیار زیاد. قابل قبول نیست) </a:t>
            </a:r>
          </a:p>
          <a:p>
            <a:r>
              <a:rPr lang="fa-IR" sz="2000" dirty="0" smtClean="0"/>
              <a:t> باید در </a:t>
            </a:r>
            <a:r>
              <a:rPr lang="fa-IR" sz="2000" dirty="0" smtClean="0">
                <a:solidFill>
                  <a:srgbClr val="FF0000"/>
                </a:solidFill>
              </a:rPr>
              <a:t>معرض بخار </a:t>
            </a:r>
            <a:r>
              <a:rPr lang="fa-IR" sz="2000" dirty="0" smtClean="0"/>
              <a:t>داروهای بیهوشی استنشاقی قرار گیرند نه مایع آن (به دلیل اثر تحریک کنندگی)</a:t>
            </a:r>
          </a:p>
          <a:p>
            <a:r>
              <a:rPr lang="fa-IR" sz="2000" dirty="0" smtClean="0">
                <a:solidFill>
                  <a:srgbClr val="FF0000"/>
                </a:solidFill>
              </a:rPr>
              <a:t>دی اکسید کربن: </a:t>
            </a:r>
            <a:r>
              <a:rPr lang="fa-IR" sz="2000" dirty="0" smtClean="0"/>
              <a:t>دردسترس است، گران قیمت، قابل انفجار یا اشتعال نیست، در بافتها تجمع نمی یابد. از محفظه های مخصوص استفاده شود.</a:t>
            </a:r>
          </a:p>
          <a:p>
            <a:r>
              <a:rPr lang="fa-IR" sz="2000" dirty="0" smtClean="0">
                <a:solidFill>
                  <a:srgbClr val="FF0000"/>
                </a:solidFill>
              </a:rPr>
              <a:t>مونوکسید کربن: </a:t>
            </a:r>
            <a:r>
              <a:rPr lang="fa-IR" sz="2000" dirty="0" smtClean="0"/>
              <a:t>غلظتهای 6-4%، مرگ سریع. تمهیدات ایمنی برای پرسنل باید در نظر گرفته شود.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fa-IR" sz="3600" dirty="0" smtClean="0"/>
              <a:t>روشهای شیمیایی یوتانزی:</a:t>
            </a:r>
            <a:br>
              <a:rPr lang="fa-IR" sz="3600" dirty="0" smtClean="0"/>
            </a:br>
            <a:r>
              <a:rPr lang="fa-IR" sz="3600" dirty="0" smtClean="0"/>
              <a:t>عوامل تزریقی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fa-IR" sz="2400" dirty="0" smtClean="0">
                <a:solidFill>
                  <a:srgbClr val="FF0000"/>
                </a:solidFill>
              </a:rPr>
              <a:t>عوامل تزریقی: </a:t>
            </a:r>
            <a:r>
              <a:rPr lang="fa-IR" sz="2400" dirty="0" smtClean="0"/>
              <a:t>تاحدامکان داخل وریدی ، در موارد خاص، تزریق داخل صفاقی داروهای غیرمحرک</a:t>
            </a:r>
          </a:p>
          <a:p>
            <a:pPr>
              <a:buFont typeface="Wingdings" pitchFamily="2" charset="2"/>
              <a:buChar char="q"/>
            </a:pPr>
            <a:r>
              <a:rPr lang="fa-IR" sz="2400" dirty="0" smtClean="0"/>
              <a:t> </a:t>
            </a:r>
            <a:r>
              <a:rPr lang="fa-IR" sz="2400" dirty="0" smtClean="0">
                <a:solidFill>
                  <a:srgbClr val="FF0000"/>
                </a:solidFill>
              </a:rPr>
              <a:t>مشتقات باربیتورات مثل پنوباربیتال سدیم: </a:t>
            </a:r>
            <a:r>
              <a:rPr lang="fa-IR" sz="2400" dirty="0" smtClean="0"/>
              <a:t>ایمن و بسیار موثر.</a:t>
            </a:r>
            <a:r>
              <a:rPr lang="fa-IR" sz="2400" dirty="0" smtClean="0">
                <a:solidFill>
                  <a:srgbClr val="FF0000"/>
                </a:solidFill>
              </a:rPr>
              <a:t> </a:t>
            </a:r>
            <a:r>
              <a:rPr lang="fa-IR" sz="2400" dirty="0" smtClean="0"/>
              <a:t>داخل وریدی (تزریق داخل صفاقی نیز قابل قبول است)، سریعند، به بافتها آسیب نمیرسد. سرعت وابسته به دوز و سرعت تزریق است. باعث هیپوکسی و دپرسیون مراکز حیاتی.</a:t>
            </a:r>
          </a:p>
          <a:p>
            <a:pPr>
              <a:buFont typeface="Wingdings" pitchFamily="2" charset="2"/>
              <a:buChar char="q"/>
            </a:pPr>
            <a:r>
              <a:rPr lang="fa-IR" sz="2400" dirty="0" smtClean="0"/>
              <a:t> </a:t>
            </a:r>
            <a:r>
              <a:rPr lang="fa-IR" sz="2400" dirty="0" smtClean="0">
                <a:solidFill>
                  <a:srgbClr val="FF0000"/>
                </a:solidFill>
              </a:rPr>
              <a:t>کلرید پتاسیم: </a:t>
            </a:r>
            <a:r>
              <a:rPr lang="fa-IR" sz="2400" dirty="0" smtClean="0"/>
              <a:t>داخل قلبی یا وریدی فقط با بیهوشی عمومی. موجب هیپوکسی. سریع و بسیار موثر </a:t>
            </a:r>
          </a:p>
          <a:p>
            <a:pPr>
              <a:buNone/>
            </a:pPr>
            <a:r>
              <a:rPr lang="fa-IR" sz="2400" dirty="0" smtClean="0"/>
              <a:t>   </a:t>
            </a:r>
          </a:p>
          <a:p>
            <a:endParaRPr lang="fa-I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642918"/>
            <a:ext cx="8229600" cy="775542"/>
          </a:xfrm>
        </p:spPr>
        <p:txBody>
          <a:bodyPr>
            <a:normAutofit/>
          </a:bodyPr>
          <a:lstStyle/>
          <a:p>
            <a:pPr algn="ctr"/>
            <a:r>
              <a:rPr lang="fa-IR" sz="3600" dirty="0" smtClean="0"/>
              <a:t>روشهای فیزیکی یوتانزی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7030A0"/>
                </a:solidFill>
              </a:rPr>
              <a:t>جابجایی مهره های گردنی: </a:t>
            </a:r>
            <a:r>
              <a:rPr lang="fa-IR" dirty="0" smtClean="0"/>
              <a:t>موجب قطع نخاع و قطع ارتباط مغز با اعضای حیاتی میشود، سریع است، بافتها به شکل شیمیایی آلوده نمیشوند. نیاز به مهارت زیاد دارد. انجام آن نیاز به مجوز ویژه دارد.</a:t>
            </a:r>
          </a:p>
          <a:p>
            <a:r>
              <a:rPr lang="fa-IR" dirty="0" smtClean="0">
                <a:solidFill>
                  <a:srgbClr val="7030A0"/>
                </a:solidFill>
              </a:rPr>
              <a:t>قطع سر: </a:t>
            </a:r>
            <a:r>
              <a:rPr lang="fa-IR" dirty="0" smtClean="0"/>
              <a:t>بیهوش شود</a:t>
            </a:r>
            <a:r>
              <a:rPr lang="fa-IR" dirty="0" smtClean="0">
                <a:solidFill>
                  <a:srgbClr val="7030A0"/>
                </a:solidFill>
              </a:rPr>
              <a:t>، با </a:t>
            </a:r>
            <a:r>
              <a:rPr lang="fa-IR" dirty="0" smtClean="0"/>
              <a:t>گیوتین یا قیچی انجام میشود، یک روش سریع و بدون آسیب شیمیایی به بافتها است. 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dirty="0" smtClean="0"/>
              <a:t>روشهای غیرقابل قبول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1802" y="1935480"/>
            <a:ext cx="5614998" cy="3350908"/>
          </a:xfrm>
        </p:spPr>
        <p:txBody>
          <a:bodyPr/>
          <a:lstStyle/>
          <a:p>
            <a:r>
              <a:rPr lang="fa-IR" dirty="0" smtClean="0"/>
              <a:t> آمبولی هوا</a:t>
            </a:r>
          </a:p>
          <a:p>
            <a:r>
              <a:rPr lang="fa-IR" dirty="0" smtClean="0"/>
              <a:t> ضربه به سر</a:t>
            </a:r>
          </a:p>
          <a:p>
            <a:r>
              <a:rPr lang="fa-IR" dirty="0" smtClean="0"/>
              <a:t> سوزاندن</a:t>
            </a:r>
          </a:p>
          <a:p>
            <a:r>
              <a:rPr lang="fa-IR" dirty="0" smtClean="0"/>
              <a:t>کلرال هیدرات</a:t>
            </a:r>
          </a:p>
          <a:p>
            <a:r>
              <a:rPr lang="fa-IR" dirty="0" smtClean="0"/>
              <a:t>کلروفرم</a:t>
            </a:r>
          </a:p>
          <a:p>
            <a:r>
              <a:rPr lang="fa-IR" dirty="0" smtClean="0"/>
              <a:t>فرمالین، حلالها و مواد مصرفی خانگی</a:t>
            </a:r>
            <a:endParaRPr lang="fa-IR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تدریس\کارگاه\images (8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3284327"/>
            <a:ext cx="8892259" cy="3502259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2000256"/>
          </a:xfrm>
        </p:spPr>
        <p:txBody>
          <a:bodyPr>
            <a:normAutofit/>
          </a:bodyPr>
          <a:lstStyle/>
          <a:p>
            <a:pPr algn="ctr"/>
            <a:r>
              <a:rPr lang="fa-IR" sz="4400" dirty="0" smtClean="0"/>
              <a:t>بیماریهای زئونوز (مشترک بین انسان و حیوان)</a:t>
            </a:r>
            <a:br>
              <a:rPr lang="fa-IR" sz="4400" dirty="0" smtClean="0"/>
            </a:br>
            <a:r>
              <a:rPr lang="en-US" sz="4400" dirty="0" err="1" smtClean="0"/>
              <a:t>zoonosis</a:t>
            </a:r>
            <a:endParaRPr lang="fa-IR" sz="44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</p:nvPr>
        </p:nvGraphicFramePr>
        <p:xfrm>
          <a:off x="142844" y="357166"/>
          <a:ext cx="8786874" cy="5929355"/>
        </p:xfrm>
        <a:graphic>
          <a:graphicData uri="http://schemas.openxmlformats.org/drawingml/2006/table">
            <a:tbl>
              <a:tblPr/>
              <a:tblGrid>
                <a:gridCol w="2214578"/>
                <a:gridCol w="2286016"/>
                <a:gridCol w="2357454"/>
                <a:gridCol w="1928826"/>
              </a:tblGrid>
              <a:tr h="4950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 smtClean="0">
                          <a:latin typeface="Arial"/>
                          <a:ea typeface="Times New Roman"/>
                          <a:cs typeface="Times New Roman"/>
                        </a:rPr>
                        <a:t>PATHOGEN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fa-IR" sz="1100" b="1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Arial"/>
                          <a:ea typeface="Times New Roman"/>
                          <a:cs typeface="Times New Roman"/>
                        </a:rPr>
                        <a:t>TRANSMISSION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Arial"/>
                          <a:cs typeface="Times New Roman"/>
                        </a:rPr>
                        <a:t>ANIMAL DISEASE</a:t>
                      </a:r>
                      <a:endParaRPr lang="en-US" sz="1000" b="1" dirty="0">
                        <a:latin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dirty="0">
                          <a:latin typeface="Arial"/>
                          <a:ea typeface="Times New Roman"/>
                          <a:cs typeface="Times New Roman"/>
                        </a:rPr>
                        <a:t>HUMAN DISEASE</a:t>
                      </a:r>
                      <a:endParaRPr lang="en-US" sz="10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C"/>
                    </a:solidFill>
                  </a:tcPr>
                </a:tc>
              </a:tr>
              <a:tr h="90574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 err="1" smtClean="0">
                          <a:latin typeface="Arial"/>
                          <a:ea typeface="Times New Roman"/>
                          <a:cs typeface="Times New Roman"/>
                        </a:rPr>
                        <a:t>Streptobacillus</a:t>
                      </a:r>
                      <a:r>
                        <a:rPr lang="en-US" sz="1200" b="1" i="1" dirty="0" smtClean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b="1" i="1" dirty="0" err="1" smtClean="0">
                          <a:latin typeface="Arial"/>
                          <a:ea typeface="Times New Roman"/>
                          <a:cs typeface="Times New Roman"/>
                        </a:rPr>
                        <a:t>moniliformis</a:t>
                      </a:r>
                      <a:r>
                        <a:rPr lang="en-US" sz="1200" b="1" i="1" dirty="0" smtClean="0">
                          <a:latin typeface="Arial"/>
                          <a:ea typeface="Times New Roman"/>
                          <a:cs typeface="Times New Roman"/>
                        </a:rPr>
                        <a:t>, 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b="1" i="1" dirty="0" err="1" smtClean="0">
                          <a:latin typeface="Arial"/>
                          <a:ea typeface="Times New Roman"/>
                          <a:cs typeface="Times New Roman"/>
                        </a:rPr>
                        <a:t>Spirillum</a:t>
                      </a:r>
                      <a:r>
                        <a:rPr lang="en-US" sz="1200" b="1" i="1" dirty="0" smtClean="0">
                          <a:latin typeface="Arial"/>
                          <a:ea typeface="Times New Roman"/>
                          <a:cs typeface="Times New Roman"/>
                        </a:rPr>
                        <a:t> minor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گازگرفتگی</a:t>
                      </a:r>
                      <a:r>
                        <a:rPr lang="fa-IR" sz="1600" baseline="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 حیوان، بلعیدن غذای آلوده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b="0" dirty="0" smtClean="0">
                          <a:latin typeface="Times New Roman"/>
                          <a:cs typeface="B Zar" pitchFamily="2" charset="-78"/>
                        </a:rPr>
                        <a:t>عفونت</a:t>
                      </a:r>
                      <a:r>
                        <a:rPr lang="fa-IR" sz="1600" b="0" baseline="0" dirty="0" smtClean="0">
                          <a:latin typeface="Times New Roman"/>
                          <a:cs typeface="B Zar" pitchFamily="2" charset="-78"/>
                        </a:rPr>
                        <a:t> مفصلی، ورم، ادم </a:t>
                      </a:r>
                      <a:endParaRPr lang="en-US" sz="1600" b="0" dirty="0">
                        <a:latin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پلی آرتریتیس، درد عضلانی، لنفادنوپاتی منطقه ای، تب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04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Salmonellosis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b="0" dirty="0" smtClean="0">
                          <a:latin typeface="Times New Roman"/>
                          <a:cs typeface="B Zar" pitchFamily="2" charset="-78"/>
                        </a:rPr>
                        <a:t>از</a:t>
                      </a:r>
                      <a:r>
                        <a:rPr lang="fa-IR" sz="1600" b="0" baseline="0" dirty="0" smtClean="0">
                          <a:latin typeface="Times New Roman"/>
                          <a:cs typeface="B Zar" pitchFamily="2" charset="-78"/>
                        </a:rPr>
                        <a:t> راه دهان، غذا و آب آلوده به مدفوع</a:t>
                      </a:r>
                      <a:endParaRPr lang="en-US" sz="1600" b="0" dirty="0">
                        <a:latin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کسالت(کز</a:t>
                      </a:r>
                      <a:r>
                        <a:rPr lang="fa-IR" sz="1600" baseline="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 کردن)، از دست دادن آب و وزن بدن، اسهال خونی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از دست دادن آب بدن، تهوع، درد در شکم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0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Leptospirosis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تماس</a:t>
                      </a:r>
                      <a:r>
                        <a:rPr lang="fa-IR" sz="1600" baseline="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 مستقیم با ادرار آلوده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ناباروری، تب، بی اشتهائی، کم خونی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سردرد، درد عضلانی، ورم ملتحمه، تهوع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42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Lymphocytic </a:t>
                      </a: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Choriomeningitis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Arial"/>
                          <a:ea typeface="Times New Roman"/>
                          <a:cs typeface="Times New Roman"/>
                        </a:rPr>
                        <a:t>(LCM)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تماس با بزاق یا ادرار حیوان آلوده یا سل لاین آلوده در آزمایشگاه</a:t>
                      </a:r>
                    </a:p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ویروسی</a:t>
                      </a:r>
                    </a:p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رایج</a:t>
                      </a:r>
                      <a:endParaRPr lang="en-US" sz="1600" dirty="0" smtClean="0">
                        <a:latin typeface="Arial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تلوتلو</a:t>
                      </a:r>
                      <a:r>
                        <a:rPr lang="fa-IR" sz="1600" baseline="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 خوردن، بی اشتیاقی به حرکت، تشنج، ترس از نور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عفونت،</a:t>
                      </a:r>
                      <a:r>
                        <a:rPr lang="fa-IR" sz="1600" baseline="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 علائم ملایم شبیه به آنفولانزا، منژیت ویروسی ، انسفالیتیس</a:t>
                      </a:r>
                      <a:endParaRPr lang="en-US" sz="1600" dirty="0">
                        <a:latin typeface="Times New Roman" pitchFamily="18" charset="0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0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 smtClean="0">
                          <a:latin typeface="Arial"/>
                          <a:ea typeface="Times New Roman"/>
                          <a:cs typeface="Times New Roman"/>
                        </a:rPr>
                        <a:t>Hantavirus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در معرض</a:t>
                      </a:r>
                      <a:r>
                        <a:rPr lang="fa-IR" sz="1600" baseline="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 ذرات معلق هوا، ادرار یا مدفوع حیوان آلوده قرارگرفتن </a:t>
                      </a:r>
                      <a:endParaRPr lang="en-US" sz="1600" dirty="0" smtClean="0">
                        <a:latin typeface="Arial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بدون</a:t>
                      </a:r>
                      <a:r>
                        <a:rPr lang="fa-IR" sz="1600" baseline="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 نشانه ها و تظاهرات بالینی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تب، درد عضلانی،</a:t>
                      </a:r>
                      <a:r>
                        <a:rPr lang="fa-IR" sz="1600" baseline="0" dirty="0" smtClean="0">
                          <a:latin typeface="Arial"/>
                          <a:ea typeface="Times New Roman"/>
                          <a:cs typeface="B Zar" pitchFamily="2" charset="-78"/>
                        </a:rPr>
                        <a:t> لکه های قرمز رنگ، درد شکمی، سردرد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08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Dermatophytosis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b="1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Trichophyton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b="1" i="1" dirty="0" err="1">
                          <a:latin typeface="Arial"/>
                          <a:ea typeface="Times New Roman"/>
                          <a:cs typeface="Times New Roman"/>
                        </a:rPr>
                        <a:t>mentagrophytes</a:t>
                      </a:r>
                      <a:r>
                        <a:rPr lang="en-US" sz="1200" b="1" i="1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تماس</a:t>
                      </a:r>
                      <a:r>
                        <a:rPr lang="fa-IR" sz="1600" baseline="0" dirty="0" smtClean="0">
                          <a:latin typeface="Times New Roman"/>
                          <a:ea typeface="Times New Roman"/>
                          <a:cs typeface="B Zar" pitchFamily="2" charset="-78"/>
                        </a:rPr>
                        <a:t> مستقیم</a:t>
                      </a: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None/>
                        <a:tabLst>
                          <a:tab pos="228600" algn="l"/>
                        </a:tabLst>
                        <a:defRPr/>
                      </a:pPr>
                      <a:r>
                        <a:rPr lang="fa-IR" sz="160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قرمزی</a:t>
                      </a:r>
                      <a:r>
                        <a:rPr lang="fa-IR" sz="1600" baseline="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 و التهاب پوست همراه با هایپرکراتوزیس و ریزش مو</a:t>
                      </a:r>
                      <a:endParaRPr lang="en-US" sz="1600" dirty="0" smtClean="0">
                        <a:latin typeface="Times New Roman" pitchFamily="18" charset="0"/>
                        <a:ea typeface="Times New Roman"/>
                        <a:cs typeface="B Zar" pitchFamily="2" charset="-78"/>
                      </a:endParaRPr>
                    </a:p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endParaRPr lang="en-US" sz="1600" dirty="0">
                        <a:latin typeface="Times New Roman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r" rtl="0">
                        <a:spcAft>
                          <a:spcPts val="0"/>
                        </a:spcAft>
                        <a:buFont typeface="Symbol"/>
                        <a:buNone/>
                        <a:tabLst>
                          <a:tab pos="228600" algn="l"/>
                        </a:tabLst>
                      </a:pPr>
                      <a:r>
                        <a:rPr lang="fa-IR" sz="160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قرمزی</a:t>
                      </a:r>
                      <a:r>
                        <a:rPr lang="fa-IR" sz="1600" baseline="0" dirty="0" smtClean="0">
                          <a:latin typeface="Times New Roman" pitchFamily="18" charset="0"/>
                          <a:ea typeface="Times New Roman"/>
                          <a:cs typeface="B Zar" pitchFamily="2" charset="-78"/>
                        </a:rPr>
                        <a:t> و التهاب پوست همراه با هایپرکراتوزیس و ریزش مو</a:t>
                      </a:r>
                      <a:endParaRPr lang="en-US" sz="1600" dirty="0">
                        <a:latin typeface="Times New Roman" pitchFamily="18" charset="0"/>
                        <a:ea typeface="Times New Roman"/>
                        <a:cs typeface="B Zar" pitchFamily="2" charset="-78"/>
                      </a:endParaRPr>
                    </a:p>
                  </a:txBody>
                  <a:tcPr marL="32811" marR="32811" marT="0" marB="0">
                    <a:lnL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6578" y="1000108"/>
            <a:ext cx="1738536" cy="578328"/>
          </a:xfrm>
        </p:spPr>
        <p:txBody>
          <a:bodyPr>
            <a:noAutofit/>
          </a:bodyPr>
          <a:lstStyle/>
          <a:p>
            <a:pPr algn="ctr"/>
            <a:r>
              <a:rPr lang="fa-IR" sz="3600" dirty="0" smtClean="0"/>
              <a:t>کالبدشکافی</a:t>
            </a:r>
            <a:endParaRPr lang="fa-IR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8184" y="1412776"/>
            <a:ext cx="2458616" cy="43891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sz="2000" dirty="0" smtClean="0"/>
              <a:t> </a:t>
            </a:r>
            <a:endParaRPr lang="fa-IR" sz="2000" dirty="0"/>
          </a:p>
        </p:txBody>
      </p:sp>
      <p:pic>
        <p:nvPicPr>
          <p:cNvPr id="2050" name="Picture 2" descr="D:\تدریس\کارگاه\rat_dissection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4624"/>
            <a:ext cx="5602334" cy="6702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50" name="Picture 2" descr="D:\تدریس\کارگاه\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2" y="310726"/>
            <a:ext cx="7789570" cy="6332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\Pictures\Sample Pictures\spring-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85728"/>
            <a:ext cx="9144000" cy="6500835"/>
          </a:xfrm>
          <a:prstGeom prst="rect">
            <a:avLst/>
          </a:prstGeom>
          <a:noFill/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5720" y="18573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fa-IR" sz="6600" b="1" dirty="0" smtClean="0">
                <a:solidFill>
                  <a:schemeClr val="bg1"/>
                </a:solidFill>
              </a:rPr>
              <a:t>پایان</a:t>
            </a:r>
            <a:endParaRPr lang="fa-IR" sz="6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3320</TotalTime>
  <Words>3148</Words>
  <Application>Microsoft Office PowerPoint</Application>
  <PresentationFormat>On-screen Show (4:3)</PresentationFormat>
  <Paragraphs>361</Paragraphs>
  <Slides>56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57" baseType="lpstr">
      <vt:lpstr>Flow</vt:lpstr>
      <vt:lpstr>بنام خدا</vt:lpstr>
      <vt:lpstr>PowerPoint Presentation</vt:lpstr>
      <vt:lpstr>سر فصلها</vt:lpstr>
      <vt:lpstr>    جوندگان (Rodents)</vt:lpstr>
      <vt:lpstr>موش کوچک آزمایشگاهی (سوری)</vt:lpstr>
      <vt:lpstr>ترانسژنیک و جهش یافته</vt:lpstr>
      <vt:lpstr>چرا از موشها برای مطالعات in vivo استفاده می شود؟</vt:lpstr>
      <vt:lpstr>ویژگی های زیستی</vt:lpstr>
      <vt:lpstr>تمایز جنسیت</vt:lpstr>
      <vt:lpstr>نحوه صحیح دست گرفتن و مقید کردن حیوان</vt:lpstr>
      <vt:lpstr>PowerPoint Presentation</vt:lpstr>
      <vt:lpstr>PowerPoint Presentation</vt:lpstr>
      <vt:lpstr>PowerPoint Presentation</vt:lpstr>
      <vt:lpstr>برخورد انسانی با حیوانات ، آزادی های پنجگانه</vt:lpstr>
      <vt:lpstr>PowerPoint Presentation</vt:lpstr>
      <vt:lpstr>محل و شرایط نگهداری </vt:lpstr>
      <vt:lpstr>راههای تجویز دارو</vt:lpstr>
      <vt:lpstr>PowerPoint Presentation</vt:lpstr>
      <vt:lpstr>تجویز خوراکی</vt:lpstr>
      <vt:lpstr>PowerPoint Presentation</vt:lpstr>
      <vt:lpstr>روشهای تزریق</vt:lpstr>
      <vt:lpstr>تزریق درون صفاقی Intraperitoneal injection (i.p.)</vt:lpstr>
      <vt:lpstr>PowerPoint Presentation</vt:lpstr>
      <vt:lpstr>تزریق وریدی</vt:lpstr>
      <vt:lpstr>Intravenous Injection into the Retro-orbital Sinus تزریق خلف حدقه ای</vt:lpstr>
      <vt:lpstr>تزریق زیرجلدی  subcutaneous injection (s.c.)</vt:lpstr>
      <vt:lpstr>PowerPoint Presentation</vt:lpstr>
      <vt:lpstr>داخل درمی Interadermal</vt:lpstr>
      <vt:lpstr>تزریق عضلانی Intramoscular (i.m.)</vt:lpstr>
      <vt:lpstr>پایان بخش اول</vt:lpstr>
      <vt:lpstr>بیهوشی و بی حسی(anesthesia)  و مسکن ها</vt:lpstr>
      <vt:lpstr>بیهوشی و بی حسی(anesthesia) </vt:lpstr>
      <vt:lpstr>PowerPoint Presentation</vt:lpstr>
      <vt:lpstr>PowerPoint Presentation</vt:lpstr>
      <vt:lpstr>برخی علائم بالینی نشان دهنده بروز درد و ناراحتی</vt:lpstr>
      <vt:lpstr>رفتارهای نشان دهنده درد، استرس یا ناراحتی</vt:lpstr>
      <vt:lpstr>PowerPoint Presentation</vt:lpstr>
      <vt:lpstr>خونگیری</vt:lpstr>
      <vt:lpstr>خونگیری</vt:lpstr>
      <vt:lpstr>روشهای خونگیری</vt:lpstr>
      <vt:lpstr>Lateral tail vein</vt:lpstr>
      <vt:lpstr>ورید جانبی سافن</vt:lpstr>
      <vt:lpstr>Dorsal pedal vein</vt:lpstr>
      <vt:lpstr>خونگیری از سینوس خلف حدقه ای Retro orbital sinus</vt:lpstr>
      <vt:lpstr>Cardiac puncture</vt:lpstr>
      <vt:lpstr>Euthanasia</vt:lpstr>
      <vt:lpstr>مرگ آسان (یوتانزی) Euthanasia</vt:lpstr>
      <vt:lpstr>روشهای شیمیایی یوتانزی: عوامل استنشاقی</vt:lpstr>
      <vt:lpstr>روشهای شیمیایی یوتانزی: عوامل تزریقی</vt:lpstr>
      <vt:lpstr>روشهای فیزیکی یوتانزی</vt:lpstr>
      <vt:lpstr>روشهای غیرقابل قبول</vt:lpstr>
      <vt:lpstr>بیماریهای زئونوز (مشترک بین انسان و حیوان) zoonosis</vt:lpstr>
      <vt:lpstr>PowerPoint Presentation</vt:lpstr>
      <vt:lpstr>کالبدشکافی</vt:lpstr>
      <vt:lpstr>PowerPoint Presentation</vt:lpstr>
      <vt:lpstr>پایان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451</cp:revision>
  <dcterms:created xsi:type="dcterms:W3CDTF">2013-11-12T13:24:31Z</dcterms:created>
  <dcterms:modified xsi:type="dcterms:W3CDTF">2020-05-24T07:20:56Z</dcterms:modified>
</cp:coreProperties>
</file>