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2"/>
  </p:notesMasterIdLst>
  <p:sldIdLst>
    <p:sldId id="256" r:id="rId2"/>
    <p:sldId id="257" r:id="rId3"/>
    <p:sldId id="446" r:id="rId4"/>
    <p:sldId id="443" r:id="rId5"/>
    <p:sldId id="444" r:id="rId6"/>
    <p:sldId id="445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4" r:id="rId93"/>
    <p:sldId id="345" r:id="rId94"/>
    <p:sldId id="346" r:id="rId95"/>
    <p:sldId id="347" r:id="rId96"/>
    <p:sldId id="348" r:id="rId97"/>
    <p:sldId id="349" r:id="rId98"/>
    <p:sldId id="350" r:id="rId99"/>
    <p:sldId id="351" r:id="rId100"/>
    <p:sldId id="352" r:id="rId101"/>
    <p:sldId id="353" r:id="rId102"/>
    <p:sldId id="354" r:id="rId103"/>
    <p:sldId id="355" r:id="rId104"/>
    <p:sldId id="356" r:id="rId105"/>
    <p:sldId id="357" r:id="rId106"/>
    <p:sldId id="358" r:id="rId107"/>
    <p:sldId id="359" r:id="rId108"/>
    <p:sldId id="360" r:id="rId109"/>
    <p:sldId id="361" r:id="rId110"/>
    <p:sldId id="362" r:id="rId111"/>
    <p:sldId id="363" r:id="rId112"/>
    <p:sldId id="364" r:id="rId113"/>
    <p:sldId id="365" r:id="rId114"/>
    <p:sldId id="366" r:id="rId115"/>
    <p:sldId id="367" r:id="rId116"/>
    <p:sldId id="368" r:id="rId117"/>
    <p:sldId id="369" r:id="rId118"/>
    <p:sldId id="370" r:id="rId119"/>
    <p:sldId id="371" r:id="rId120"/>
    <p:sldId id="372" r:id="rId121"/>
    <p:sldId id="373" r:id="rId122"/>
    <p:sldId id="374" r:id="rId123"/>
    <p:sldId id="375" r:id="rId124"/>
    <p:sldId id="376" r:id="rId125"/>
    <p:sldId id="377" r:id="rId126"/>
    <p:sldId id="378" r:id="rId127"/>
    <p:sldId id="379" r:id="rId128"/>
    <p:sldId id="380" r:id="rId129"/>
    <p:sldId id="381" r:id="rId130"/>
    <p:sldId id="382" r:id="rId131"/>
    <p:sldId id="383" r:id="rId132"/>
    <p:sldId id="384" r:id="rId133"/>
    <p:sldId id="385" r:id="rId134"/>
    <p:sldId id="386" r:id="rId135"/>
    <p:sldId id="387" r:id="rId136"/>
    <p:sldId id="388" r:id="rId137"/>
    <p:sldId id="389" r:id="rId138"/>
    <p:sldId id="390" r:id="rId139"/>
    <p:sldId id="391" r:id="rId140"/>
    <p:sldId id="392" r:id="rId141"/>
    <p:sldId id="393" r:id="rId142"/>
    <p:sldId id="394" r:id="rId143"/>
    <p:sldId id="395" r:id="rId144"/>
    <p:sldId id="396" r:id="rId145"/>
    <p:sldId id="397" r:id="rId146"/>
    <p:sldId id="398" r:id="rId147"/>
    <p:sldId id="399" r:id="rId148"/>
    <p:sldId id="400" r:id="rId149"/>
    <p:sldId id="401" r:id="rId150"/>
    <p:sldId id="402" r:id="rId151"/>
    <p:sldId id="403" r:id="rId152"/>
    <p:sldId id="404" r:id="rId153"/>
    <p:sldId id="405" r:id="rId154"/>
    <p:sldId id="406" r:id="rId155"/>
    <p:sldId id="407" r:id="rId156"/>
    <p:sldId id="408" r:id="rId157"/>
    <p:sldId id="409" r:id="rId158"/>
    <p:sldId id="410" r:id="rId159"/>
    <p:sldId id="411" r:id="rId160"/>
    <p:sldId id="412" r:id="rId161"/>
    <p:sldId id="413" r:id="rId162"/>
    <p:sldId id="414" r:id="rId163"/>
    <p:sldId id="415" r:id="rId164"/>
    <p:sldId id="416" r:id="rId165"/>
    <p:sldId id="417" r:id="rId166"/>
    <p:sldId id="418" r:id="rId167"/>
    <p:sldId id="419" r:id="rId168"/>
    <p:sldId id="420" r:id="rId169"/>
    <p:sldId id="421" r:id="rId170"/>
    <p:sldId id="422" r:id="rId171"/>
    <p:sldId id="423" r:id="rId172"/>
    <p:sldId id="424" r:id="rId173"/>
    <p:sldId id="425" r:id="rId174"/>
    <p:sldId id="426" r:id="rId175"/>
    <p:sldId id="427" r:id="rId176"/>
    <p:sldId id="428" r:id="rId177"/>
    <p:sldId id="430" r:id="rId178"/>
    <p:sldId id="429" r:id="rId179"/>
    <p:sldId id="431" r:id="rId180"/>
    <p:sldId id="432" r:id="rId181"/>
    <p:sldId id="433" r:id="rId182"/>
    <p:sldId id="434" r:id="rId183"/>
    <p:sldId id="435" r:id="rId184"/>
    <p:sldId id="436" r:id="rId185"/>
    <p:sldId id="437" r:id="rId186"/>
    <p:sldId id="438" r:id="rId187"/>
    <p:sldId id="439" r:id="rId188"/>
    <p:sldId id="440" r:id="rId189"/>
    <p:sldId id="441" r:id="rId190"/>
    <p:sldId id="442" r:id="rId19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66" d="100"/>
          <a:sy n="66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notesMaster" Target="notesMasters/notesMaster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presProps" Target="presProps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theme" Target="theme/theme1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tableStyles" Target="tableStyles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48CCF52-FD78-4E29-B803-3E50F938F9DD}" type="datetimeFigureOut">
              <a:rPr lang="fa-IR" smtClean="0"/>
              <a:t>13/10/1441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4A5A0E2-DDFF-48DE-B767-DA2B79F92920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59727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A5A0E2-DDFF-48DE-B767-DA2B79F92920}" type="slidenum">
              <a:rPr lang="fa-IR" smtClean="0"/>
              <a:t>180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40777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02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LESSONS\متفرقه\فارسی\درس12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1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LESSONS\متفرقه\فارسی\درس12\Untitled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LESSONS\متفرقه\فارسی\درس12\Untitled....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202" y="5467350"/>
            <a:ext cx="628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LESSONS\متفرقه\فارسی\درس12\Untitled.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LESSONS\متفرقه\فارسی\درس12\Untitled....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5467350"/>
            <a:ext cx="628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31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LESSONS\متفرقه\فارسی\درس12\Untitled..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LESSONS\متفرقه\فارسی\درس12\Untitled....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5487742"/>
            <a:ext cx="628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LESSONS\متفرقه\فارسی\درس12\Untitled...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LESSONS\متفرقه\فارسی\درس12\Untitled.....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082" y="5467350"/>
            <a:ext cx="628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LESSONS\متفرقه\فارسی\درس12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0838"/>
            <a:ext cx="9144000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08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005798"/>
            <a:ext cx="90678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زبانی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غیر ساده است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 : هنگامی که ، حرف ربط وابسته ساز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شهریار : پادشاه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اول : ضحاک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دوم : هزار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انجمن شدن : گرد آمدن ، سپری شدن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به شیوه بلاغی است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شهریار ، ضحاک : تناسب     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سالیان : وندی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359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1005798"/>
            <a:ext cx="90678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شهریار ، هزار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شد : تکرار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دوم کنایه از طولانی بودن زمان پادشاهی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359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1005798"/>
            <a:ext cx="9067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زمانی که ضحاک بر جهان پادشاه شد، هزار سال بر تخت پادشاهی تکیه داشت .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359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LESSONS\متفرقه\فارسی\درس12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875"/>
            <a:ext cx="9143999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59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جمله ساده گذرا به مسند است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فرزانگان : انسان های خردمند ، دانا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دیوانگان : انسان های بی خرد ، نادان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: پنهان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گشت و شد : فعل اسنادی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ببت به شیوه بلاغی 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اول : کردار فررانگان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دوم : نام دیوانگان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، پراگنده : مسند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دیوانگان و فرزانگان : صفت جانشین اسم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کردار فرزانگان ، نام دیوانگان : ترکیب اضافی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کردار ، فرزانگان ، دیوانگان : وندی</a:t>
            </a:r>
            <a:endParaRPr lang="en-US" sz="28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215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فرزانگان ، دیوانگان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پراگنده شدن نام : کنایه از مشهور شدن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ن " ، " گ " ، مصوت " ا "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215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رفتار خردمندانه پنهان شد و از بین رفت و افراد بی خرد و نالایق مشهور شدند .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215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LESSONS\متفرقه\فارسی\درس12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4650"/>
            <a:ext cx="9143999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15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38200"/>
            <a:ext cx="9144000" cy="61093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چهار جمله ساده گذرا به مسند دارد .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فعل " شد " بعد از واژه های " ارجمند " ، " نهان " ، " آشکار " به قرینه لفظی حذف شده است . 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گزند : آسبب ، ظلم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راستی : درستی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خوار : پست ، بی ارزش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جادویی : نیرنگ ، حیله ، جادوگری ( نوع " ی " در جادوگری : مصدری )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هنر و جادویی / خوار و ارجمند 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و آشکار / راستی و گرند : رابطه معنایی تضاد دارند .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ی " در " جادویی " و " راستی " : مصدری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هنر ، جادویی ، گزند ، راستی : نهاد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، آشکار ، خوار ، ارجمند : مسند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اول به شیوه عادی و مصراع دوم به شیوه بلاغی است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هنر ، خوار ، نهان : ساده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جادویی ، ارجمند ، راستی : وندی</a:t>
            </a:r>
          </a:p>
          <a:p>
            <a:pPr algn="ctr"/>
            <a:r>
              <a:rPr lang="fa-IR" sz="23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(یکی از اموری که به شدت در اوستا ،نهی شده؛جادو  است.وضحاک مروج جادو بود .)</a:t>
            </a:r>
            <a:endParaRPr lang="en-US" sz="23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1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ارجمند ، گزند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مصوت " ا "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نکته : مبرا بودن شاهنامه از وجود آرایه نشام دهنده نقطه قوت آن و هنر فردوسی است .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1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فضیلت ها و ارزش ها در جامعه از بین رفت و حیله گری </a:t>
            </a:r>
            <a:endParaRPr lang="en-US" sz="3600" b="1" spc="50" dirty="0" smtClean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تزویر رواج یافت و آشکار شد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n-US" sz="3600" b="1" spc="50" dirty="0" smtClean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تسلط یافتن بدی ها بر خوبی ها</a:t>
            </a:r>
          </a:p>
        </p:txBody>
      </p:sp>
    </p:spTree>
    <p:extLst>
      <p:ext uri="{BB962C8B-B14F-4D97-AF65-F5344CB8AC3E}">
        <p14:creationId xmlns:p14="http://schemas.microsoft.com/office/powerpoint/2010/main" val="8571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LESSONS\متفرقه\فارسی\درس12\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025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11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دارای دو جمله ساده است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 آمد : سپری شد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فش : مانند اژدها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فش ( وش ) : پسوند شباهت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فراز : نزدیک شدن ، به جلو رفتن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روزگار دراز : دو ترکیب وصفی و متمم ( روزگار هسته گروه اسمی متممی است . )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به شیوه بلاغی است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فراز ، دراز ، اژدها : ساده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روزگار ، تنگی : وندی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روزگار : دو تلفظی</a:t>
            </a:r>
          </a:p>
        </p:txBody>
      </p:sp>
    </p:spTree>
    <p:extLst>
      <p:ext uri="{BB962C8B-B14F-4D97-AF65-F5344CB8AC3E}">
        <p14:creationId xmlns:p14="http://schemas.microsoft.com/office/powerpoint/2010/main" val="411692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دراز ، فراز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اژدهافش : تشبیه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تنگی فراز کشیدن : کنایه از با زحمت به پادشاهیش ادامه می داد .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ر " ، " د " ، " ز "</a:t>
            </a:r>
          </a:p>
        </p:txBody>
      </p:sp>
    </p:spTree>
    <p:extLst>
      <p:ext uri="{BB962C8B-B14F-4D97-AF65-F5344CB8AC3E}">
        <p14:creationId xmlns:p14="http://schemas.microsoft.com/office/powerpoint/2010/main" val="411692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پس از گذشتن روزگاری طولانی ، دوران نابودی و بدبختی ضحاک فرارسید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n-US" sz="3600" b="1" spc="50" dirty="0" smtClean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 به زوال بودن و نابودی حکومت ضحاک</a:t>
            </a:r>
          </a:p>
        </p:txBody>
      </p:sp>
    </p:spTree>
    <p:extLst>
      <p:ext uri="{BB962C8B-B14F-4D97-AF65-F5344CB8AC3E}">
        <p14:creationId xmlns:p14="http://schemas.microsoft.com/office/powerpoint/2010/main" val="411692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5</a:t>
            </a:r>
          </a:p>
        </p:txBody>
      </p:sp>
      <p:pic>
        <p:nvPicPr>
          <p:cNvPr id="10242" name="Picture 2" descr="D:\LESSONS\متفرقه\فارسی\درس12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6550"/>
            <a:ext cx="9143999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92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غیر ساده 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 : مخفف فعل " بود "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روز و شب : شبانه روز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روز و شب : رابطه معنایی تضاد و تناسب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: ضحاک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دو لب : مفعول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را " در مصراع اول : نهادی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" را " در مصراع دوم : مفعولی است و محذوف می باشد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شب : معطوف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واو " حرف عطف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 فریدون : ترکیب اضافی و متمم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گشادی : ماضی استمراری ( می گشاد )</a:t>
            </a:r>
          </a:p>
        </p:txBody>
      </p:sp>
    </p:spTree>
    <p:extLst>
      <p:ext uri="{BB962C8B-B14F-4D97-AF65-F5344CB8AC3E}">
        <p14:creationId xmlns:p14="http://schemas.microsoft.com/office/powerpoint/2010/main" val="17712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شب و لب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لب و شب : جناس ناقص اختلافی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ب " ، " د "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روز و شب : مجاز از همیشه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لب گشودن : کنایه از حرف زدن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لب : مجاز از دهان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و ضحاک : در مفهوم ، متضاد هستند .</a:t>
            </a:r>
          </a:p>
        </p:txBody>
      </p:sp>
    </p:spTree>
    <p:extLst>
      <p:ext uri="{BB962C8B-B14F-4D97-AF65-F5344CB8AC3E}">
        <p14:creationId xmlns:p14="http://schemas.microsoft.com/office/powerpoint/2010/main" val="17712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گونه ای بود که ضحاک شبانه روز لب هایش به نام فریدون گشوده می شد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ضحاک همیشه نام فریدون را بر زبان داشت</a:t>
            </a:r>
          </a:p>
        </p:txBody>
      </p:sp>
    </p:spTree>
    <p:extLst>
      <p:ext uri="{BB962C8B-B14F-4D97-AF65-F5344CB8AC3E}">
        <p14:creationId xmlns:p14="http://schemas.microsoft.com/office/powerpoint/2010/main" val="17712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6</a:t>
            </a:r>
          </a:p>
        </p:txBody>
      </p:sp>
      <p:pic>
        <p:nvPicPr>
          <p:cNvPr id="11266" name="Picture 2" descr="D:\LESSONS\متفرقه\فارسی\درس12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025"/>
            <a:ext cx="9143999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2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دارای یک جمله غیر ساده است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بخواست : دعوت کرد ، فراخواند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مهتران : بزرگان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: حرف ربط وابسته ساز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مهتران : صفت جانشین اسم و مفعول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: محذوف ( ضحاک 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هر کشور : ترکیب وصفی و متمم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پشت : مفعول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 : مسند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مصروع دوم : جمله چهار جزئی با مفعول و مسند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کشور و پادشاه : تناسب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مهتران : وندی</a:t>
            </a:r>
          </a:p>
        </p:txBody>
      </p:sp>
    </p:spTree>
    <p:extLst>
      <p:ext uri="{BB962C8B-B14F-4D97-AF65-F5344CB8AC3E}">
        <p14:creationId xmlns:p14="http://schemas.microsoft.com/office/powerpoint/2010/main" val="26255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 ، بخواست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پشت راست کردن : کنایه از محکم کردن ، قوت گرفتن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س " ، " ش " ، " د "</a:t>
            </a:r>
          </a:p>
        </p:txBody>
      </p:sp>
    </p:spTree>
    <p:extLst>
      <p:ext uri="{BB962C8B-B14F-4D97-AF65-F5344CB8AC3E}">
        <p14:creationId xmlns:p14="http://schemas.microsoft.com/office/powerpoint/2010/main" val="26255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بزرگان هر کشوری را دعوت کرد که پادشاهی خود را محکم و تثبیت کند .</a:t>
            </a:r>
          </a:p>
        </p:txBody>
      </p:sp>
    </p:spTree>
    <p:extLst>
      <p:ext uri="{BB962C8B-B14F-4D97-AF65-F5344CB8AC3E}">
        <p14:creationId xmlns:p14="http://schemas.microsoft.com/office/powerpoint/2010/main" val="26255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7</a:t>
            </a:r>
          </a:p>
        </p:txBody>
      </p:sp>
      <p:pic>
        <p:nvPicPr>
          <p:cNvPr id="12290" name="Picture 2" descr="D:\LESSONS\متفرقه\فارسی\درس12\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8450"/>
            <a:ext cx="9143999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55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غیر ساده و یک شبه جمله دارد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 هنر با گهر بخردان : خردمندان با فضیلت و دارای اصالت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موبد : پیشوای روحانی زرتشتی ، مشاور سلطنتی هم معنی می دهد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بخردان : خردمندان ، دانایان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گهر : گوهر . نژاد ، اصل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: محذوف ( ضحاک )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پرهنر با گهر بخردان : ترکیب وصفی مقلوب ( بخردان پرهنر با گوهر 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از آن پس : در واقع به نوعی قید در معنای سپس است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بخردان : صفت جانشین اسم و پرهنر با گهر صفت های آن هستند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 هنر : مرکب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موبدان ، بخردان : وندی</a:t>
            </a:r>
          </a:p>
        </p:txBody>
      </p:sp>
    </p:spTree>
    <p:extLst>
      <p:ext uri="{BB962C8B-B14F-4D97-AF65-F5344CB8AC3E}">
        <p14:creationId xmlns:p14="http://schemas.microsoft.com/office/powerpoint/2010/main" val="115636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موبدان ، بخردان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بیت با بیت بعدی موقوف المعانی است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ر "</a:t>
            </a:r>
          </a:p>
        </p:txBody>
      </p:sp>
    </p:spTree>
    <p:extLst>
      <p:ext uri="{BB962C8B-B14F-4D97-AF65-F5344CB8AC3E}">
        <p14:creationId xmlns:p14="http://schemas.microsoft.com/office/powerpoint/2010/main" val="115636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پس از آن ضحاک به موبدان گفت : افراد خردمندی که هم صاحب فضیلت هستید و هم از اصالت و ذات خوب برخوردارید .</a:t>
            </a:r>
          </a:p>
        </p:txBody>
      </p:sp>
    </p:spTree>
    <p:extLst>
      <p:ext uri="{BB962C8B-B14F-4D97-AF65-F5344CB8AC3E}">
        <p14:creationId xmlns:p14="http://schemas.microsoft.com/office/powerpoint/2010/main" val="115636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</a:p>
        </p:txBody>
      </p:sp>
      <p:pic>
        <p:nvPicPr>
          <p:cNvPr id="13314" name="Picture 2" descr="D:\LESSONS\متفرقه\فارسی\درس12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075"/>
            <a:ext cx="9143999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36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غیر ساده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 نهانی : به صورت پنهانی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یکی دشمن : بر اساس دستور تاریخی " یکی " نشانه نکره و وابسته پیشین اسم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فعل " است " در مصراع اول اسنادی نمی باشد و معنای " دارم " می دهد و در مصراع دوم اسنادی می باشد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بخردان : متمم          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روشن : مسند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سخن : ترکیب وصفی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را " در " مرا " : مالکیت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ی " در " نهانی " : قید ساز است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و روشن : رابطه معنایی تضاد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سخن : منظور دشمن نهانی داشتن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دوم ، جمله سه جزئی با مسند</a:t>
            </a:r>
          </a:p>
        </p:txBody>
      </p:sp>
    </p:spTree>
    <p:extLst>
      <p:ext uri="{BB962C8B-B14F-4D97-AF65-F5344CB8AC3E}">
        <p14:creationId xmlns:p14="http://schemas.microsoft.com/office/powerpoint/2010/main" val="129762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دشمن ، روشن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نهان و روش : تضاد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ن " ، مصوت " ا " </a:t>
            </a:r>
          </a:p>
        </p:txBody>
      </p:sp>
    </p:spTree>
    <p:extLst>
      <p:ext uri="{BB962C8B-B14F-4D97-AF65-F5344CB8AC3E}">
        <p14:creationId xmlns:p14="http://schemas.microsoft.com/office/powerpoint/2010/main" val="129762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 نفر دشمن پنهانی من است . این سخنم برای خردمندان روشن و واضح است . </a:t>
            </a:r>
          </a:p>
        </p:txBody>
      </p:sp>
    </p:spTree>
    <p:extLst>
      <p:ext uri="{BB962C8B-B14F-4D97-AF65-F5344CB8AC3E}">
        <p14:creationId xmlns:p14="http://schemas.microsoft.com/office/powerpoint/2010/main" val="129762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9</a:t>
            </a:r>
          </a:p>
        </p:txBody>
      </p:sp>
      <p:pic>
        <p:nvPicPr>
          <p:cNvPr id="14338" name="Picture 2" descr="D:\LESSONS\متفرقه\فارسی\درس12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8450"/>
            <a:ext cx="9143999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2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سه جمله دارد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فعل " است " در این بیت به قرینه معنوی حذف شده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گو : پهلوان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سترگ : بزرگ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بدنژاد : بد اصل ، فرومایه ، کسی که نژاد اصیلی ندارد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سال : از نظر سن و سال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دانش بزرگ : بسیار داناست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اندک و بزرگ : رابطه معنایی تضاد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: محذوف ( دشمن 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دوم کامل صفت های فریدون بیان شده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دلیر ، سترگ ، بزرگ : ساده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دانش : وندی        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 نژاد : مرکب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علت این که به فریدون بد نژاد می گویند این است که او از نژاد پادشاهان نیست . )</a:t>
            </a:r>
          </a:p>
        </p:txBody>
      </p:sp>
    </p:spTree>
    <p:extLst>
      <p:ext uri="{BB962C8B-B14F-4D97-AF65-F5344CB8AC3E}">
        <p14:creationId xmlns:p14="http://schemas.microsoft.com/office/powerpoint/2010/main" val="23960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بزرگ ، سترگ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ب "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دانش بزرگ : کنایه از دانایی بسیار</a:t>
            </a:r>
          </a:p>
        </p:txBody>
      </p:sp>
    </p:spTree>
    <p:extLst>
      <p:ext uri="{BB962C8B-B14F-4D97-AF65-F5344CB8AC3E}">
        <p14:creationId xmlns:p14="http://schemas.microsoft.com/office/powerpoint/2010/main" val="23960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دشمنم سنش کم اما بسیار داناست . او پهلوانی فرومایه و دلاوری بزرگ است .</a:t>
            </a:r>
          </a:p>
        </p:txBody>
      </p:sp>
    </p:spTree>
    <p:extLst>
      <p:ext uri="{BB962C8B-B14F-4D97-AF65-F5344CB8AC3E}">
        <p14:creationId xmlns:p14="http://schemas.microsoft.com/office/powerpoint/2010/main" val="23960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10</a:t>
            </a:r>
          </a:p>
        </p:txBody>
      </p:sp>
      <p:pic>
        <p:nvPicPr>
          <p:cNvPr id="15362" name="Picture 2" descr="D:\LESSONS\متفرقه\فارسی\درس12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91440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04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غیر ساده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سپهبد : سردار لشکر ، فرمانده سپاه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محضر : استشهاد نامه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یکی محضر : مفعول (طبق دستور تاریخی ، یکی نشانه نکره و وابسته پیشین اسم است .)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تخم نیکی : ترکیب اضافی و مفعول برای فعل " نکشت "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جز : قید تاکید به معنی فقط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فعل " باید نوشت " در مصراع اول ، غیر شخصی است و نهاد ندارد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نوشت : ماضی ساده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سپهبد ، محضر : ساده       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نیکی : وندی</a:t>
            </a:r>
          </a:p>
        </p:txBody>
      </p:sp>
    </p:spTree>
    <p:extLst>
      <p:ext uri="{BB962C8B-B14F-4D97-AF65-F5344CB8AC3E}">
        <p14:creationId xmlns:p14="http://schemas.microsoft.com/office/powerpoint/2010/main" val="22912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نوشت ، کشت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تخم نیکی : اضافه تشبیهی</a:t>
            </a:r>
          </a:p>
        </p:txBody>
      </p:sp>
    </p:spTree>
    <p:extLst>
      <p:ext uri="{BB962C8B-B14F-4D97-AF65-F5344CB8AC3E}">
        <p14:creationId xmlns:p14="http://schemas.microsoft.com/office/powerpoint/2010/main" val="22912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936209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باید اکنون اشتشهاد نامه ای بنویسید و گواهی کنید که پادشاه ( ضحاک ) فقط کارهای نیک را رواج می دهد و بذر نیکی کاشته است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عوام فریبی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ضحاک می خواهد به پشتوانه این استشهاد نامه پادشاهی خود را حفظ کند و به آن محبوبیت ببخشد . )</a:t>
            </a:r>
          </a:p>
        </p:txBody>
      </p:sp>
    </p:spTree>
    <p:extLst>
      <p:ext uri="{BB962C8B-B14F-4D97-AF65-F5344CB8AC3E}">
        <p14:creationId xmlns:p14="http://schemas.microsoft.com/office/powerpoint/2010/main" val="22912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11</a:t>
            </a:r>
          </a:p>
        </p:txBody>
      </p:sp>
      <p:pic>
        <p:nvPicPr>
          <p:cNvPr id="16386" name="Picture 2" descr="D:\LESSONS\متفرقه\فارسی\درس12\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6050"/>
            <a:ext cx="91440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2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ساده با مسند است .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راستان : افراد درستکار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همداستان شدن : همراه شدن ، یکی شدن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: همه راستان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بیم سپهبد : ترکیب اضافی و متمم قیدی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کار : ترکیب وصفی و متمم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راستان : ترکیب وصفی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راستان : صفت جانشین اسم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گشتند : فعل اسنادی در معنای ( شدند )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کار منظور نوشتن استشهاد نامه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همداستان : مسند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راستان ، همداستان : وندی</a:t>
            </a:r>
          </a:p>
        </p:txBody>
      </p:sp>
    </p:spTree>
    <p:extLst>
      <p:ext uri="{BB962C8B-B14F-4D97-AF65-F5344CB8AC3E}">
        <p14:creationId xmlns:p14="http://schemas.microsoft.com/office/powerpoint/2010/main" val="276486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راستان ، همداستان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دوم : کنایه از توافق کردن از روی ترس / اختناق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س " ، " ه " ، " ت "</a:t>
            </a:r>
          </a:p>
        </p:txBody>
      </p:sp>
    </p:spTree>
    <p:extLst>
      <p:ext uri="{BB962C8B-B14F-4D97-AF65-F5344CB8AC3E}">
        <p14:creationId xmlns:p14="http://schemas.microsoft.com/office/powerpoint/2010/main" val="276486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افراد درستکار از ترس ضحاک با نوشتن استشهاد نامه موافقت کردند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کتمان حقیقت و تائید کار نادرست از روی ترس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این بیت مفهوم داستان خیاطان حقه باز را دارد که سرانجام کودکی ، لخت بودن پادشاه را بیان می کند . )</a:t>
            </a:r>
          </a:p>
        </p:txBody>
      </p:sp>
    </p:spTree>
    <p:extLst>
      <p:ext uri="{BB962C8B-B14F-4D97-AF65-F5344CB8AC3E}">
        <p14:creationId xmlns:p14="http://schemas.microsoft.com/office/powerpoint/2010/main" val="276486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12</a:t>
            </a:r>
          </a:p>
        </p:txBody>
      </p:sp>
      <p:pic>
        <p:nvPicPr>
          <p:cNvPr id="17410" name="Picture 2" descr="D:\LESSONS\متفرقه\فارسی\درس12\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9144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86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ساده است .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برنا : جوان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محضر : ترکیب وصفی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محضراژدها : ترکیب اضافی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برنا و پیر : رابطه معنایی تضاد و تناسب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پیر : معطوف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واو " : حرف عطف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برنا و پیر : نهاد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گواهی : مفعول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ناگزیر : ناچار ، نقش قیدی دارد .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محضر و گواهی : تناسب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محضر اژدها : متمم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، محضر ، برنا ، پیر : ساده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ناگزیر : وندی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اژدها گفتن ضحاک علاوه بر اژی دهاک بودن ، پوشیدن لباس شبیه اژدها برای ترساندن هم بوده است . )</a:t>
            </a:r>
          </a:p>
        </p:txBody>
      </p:sp>
    </p:spTree>
    <p:extLst>
      <p:ext uri="{BB962C8B-B14F-4D97-AF65-F5344CB8AC3E}">
        <p14:creationId xmlns:p14="http://schemas.microsoft.com/office/powerpoint/2010/main" val="3680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ناگزیر ، پیر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برنا و پیر : مجاز از همه افراد و تضاد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: استعاره از ضحاک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ن " ، " ر " ، مصوت " ا " </a:t>
            </a:r>
          </a:p>
        </p:txBody>
      </p:sp>
    </p:spTree>
    <p:extLst>
      <p:ext uri="{BB962C8B-B14F-4D97-AF65-F5344CB8AC3E}">
        <p14:creationId xmlns:p14="http://schemas.microsoft.com/office/powerpoint/2010/main" val="3680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ناچار همه افراد استشهاد نامه ضحاک را تائید کردند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ناگزیر بودن در برابر خواست شاه و تسلیم شدن</a:t>
            </a:r>
          </a:p>
        </p:txBody>
      </p:sp>
    </p:spTree>
    <p:extLst>
      <p:ext uri="{BB962C8B-B14F-4D97-AF65-F5344CB8AC3E}">
        <p14:creationId xmlns:p14="http://schemas.microsoft.com/office/powerpoint/2010/main" val="3680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13</a:t>
            </a:r>
          </a:p>
        </p:txBody>
      </p:sp>
      <p:pic>
        <p:nvPicPr>
          <p:cNvPr id="18434" name="Picture 2" descr="D:\LESSONS\متفرقه\فارسی\درس12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875"/>
            <a:ext cx="9144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4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ساده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جزئی 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 آن گه : همان لحظه ، همان موقع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یکایک : ناگهان ، قید 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برآمد : بلند شد ، به گوش رسید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دادخواه : عدالت جو ، منظور کاوه 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شاه ، خروشیدن دادخواه : ترکیب اضافی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دادخواه : صفت جانشین اسم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، خروشیدن : وندی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دادخواه : صفت فاعلی مرکب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خروشیدن دادخواه : گروه نهادی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، شاه : تناسب</a:t>
            </a:r>
          </a:p>
        </p:txBody>
      </p:sp>
    </p:spTree>
    <p:extLst>
      <p:ext uri="{BB962C8B-B14F-4D97-AF65-F5344CB8AC3E}">
        <p14:creationId xmlns:p14="http://schemas.microsoft.com/office/powerpoint/2010/main" val="26741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، دادخواه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ه " ، " گ " ، مصوت " ا " </a:t>
            </a:r>
          </a:p>
        </p:txBody>
      </p:sp>
    </p:spTree>
    <p:extLst>
      <p:ext uri="{BB962C8B-B14F-4D97-AF65-F5344CB8AC3E}">
        <p14:creationId xmlns:p14="http://schemas.microsoft.com/office/powerpoint/2010/main" val="26741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ناگهان در همان لحظه از کاخ پادشاه فریاد دادخواهان بلند شد .</a:t>
            </a:r>
          </a:p>
        </p:txBody>
      </p:sp>
    </p:spTree>
    <p:extLst>
      <p:ext uri="{BB962C8B-B14F-4D97-AF65-F5344CB8AC3E}">
        <p14:creationId xmlns:p14="http://schemas.microsoft.com/office/powerpoint/2010/main" val="26741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14</a:t>
            </a:r>
          </a:p>
        </p:txBody>
      </p:sp>
      <p:pic>
        <p:nvPicPr>
          <p:cNvPr id="19458" name="Picture 2" descr="D:\LESSONS\متفرقه\فارسی\درس12\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2895600"/>
            <a:ext cx="92392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1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پیش : نزد            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 : کنار ، پیش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خواندند : دعوت کردند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نامداران : بزرگان ، صفت جانشین اسم است .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ستم دیده : صفت جانشین اسم و مفعول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ش " در " نامدارانش " : مفعول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محذوف است ( در مصراع اول ، دستیاران حکومت ضحاک و در مصراع دوم ، کاوه )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او : ضحاک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نامدار : صفت فاعلی مرکب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ستم  دیده : مرکب وندی</a:t>
            </a:r>
          </a:p>
        </p:txBody>
      </p:sp>
    </p:spTree>
    <p:extLst>
      <p:ext uri="{BB962C8B-B14F-4D97-AF65-F5344CB8AC3E}">
        <p14:creationId xmlns:p14="http://schemas.microsoft.com/office/powerpoint/2010/main" val="2501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خواندند ، بنشاندند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مصراع دوم : کنایه از احترام گذاشتن به کاوه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ش " ، " ن "</a:t>
            </a:r>
          </a:p>
        </p:txBody>
      </p:sp>
    </p:spTree>
    <p:extLst>
      <p:ext uri="{BB962C8B-B14F-4D97-AF65-F5344CB8AC3E}">
        <p14:creationId xmlns:p14="http://schemas.microsoft.com/office/powerpoint/2010/main" val="2501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ستم دیده را نزد ضحاک بردند و او را در کنار بزرگان نشاندند .</a:t>
            </a:r>
          </a:p>
        </p:txBody>
      </p:sp>
    </p:spTree>
    <p:extLst>
      <p:ext uri="{BB962C8B-B14F-4D97-AF65-F5344CB8AC3E}">
        <p14:creationId xmlns:p14="http://schemas.microsoft.com/office/powerpoint/2010/main" val="2501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15</a:t>
            </a:r>
          </a:p>
        </p:txBody>
      </p:sp>
      <p:pic>
        <p:nvPicPr>
          <p:cNvPr id="20482" name="Picture 2" descr="D:\LESSONS\متفرقه\فارسی\درس12\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91440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6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سه جمله و یک جمله غیر ساده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دژم : خشمگین ، عصبانی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روی دژم : خشمگینانه ، چهره ای که از خشم در هم رفته باشد . از روی خشم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 : بزرگ ، سرور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، تا : حرف ربط وابسته ساز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برگوی : شکل تاریخی فعل امر بگو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که " در " از که دیدی ستم " : ضمیر پرسشی به معنای " چه کسی "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 : صفت جانشین اسم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" او " : کاوه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هر دو مصراع به شیوه بلاغی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روی دژم : ترکیب وصفی و متمم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ستم : مفعول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فعل " گفت " : ضحاک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فعل های " بر گوی "  " دیدی " : </a:t>
            </a:r>
            <a:r>
              <a:rPr lang="fa-IR" sz="24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</a:t>
            </a:r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</a:t>
            </a:r>
          </a:p>
        </p:txBody>
      </p:sp>
    </p:spTree>
    <p:extLst>
      <p:ext uri="{BB962C8B-B14F-4D97-AF65-F5344CB8AC3E}">
        <p14:creationId xmlns:p14="http://schemas.microsoft.com/office/powerpoint/2010/main" val="276754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دژم ، ستم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م " ، " ت "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و که : جناس تام</a:t>
            </a:r>
          </a:p>
        </p:txBody>
      </p:sp>
    </p:spTree>
    <p:extLst>
      <p:ext uri="{BB962C8B-B14F-4D97-AF65-F5344CB8AC3E}">
        <p14:creationId xmlns:p14="http://schemas.microsoft.com/office/powerpoint/2010/main" val="276754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با خشم و عصبانیت به کاوه گفت : بگو که چه کسی به تو ظلم کرده است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عصبانیت ظاهری ضحاک برای ظلمی که در حق کاوه شده است .</a:t>
            </a:r>
          </a:p>
        </p:txBody>
      </p:sp>
    </p:spTree>
    <p:extLst>
      <p:ext uri="{BB962C8B-B14F-4D97-AF65-F5344CB8AC3E}">
        <p14:creationId xmlns:p14="http://schemas.microsoft.com/office/powerpoint/2010/main" val="276754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16</a:t>
            </a:r>
          </a:p>
        </p:txBody>
      </p:sp>
      <p:pic>
        <p:nvPicPr>
          <p:cNvPr id="21506" name="Picture 2" descr="D:\LESSONS\متفرقه\فارسی\درس12\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7975"/>
            <a:ext cx="91440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54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چهار جمله است .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خروشید : فریاد زد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ز شاه : به دلیل ظلم شاه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شاها : شاه : منادا ، " ا " : نشانه ندا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م " در " منم " : مخفف فعل " هستم "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دادخواه :ترکیب وصفی و مسند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 : متمم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 : مفعول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فعل های " خروشید " ، " زد " : کاوه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 و سر : تناسب</a:t>
            </a:r>
          </a:p>
        </p:txBody>
      </p:sp>
    </p:spTree>
    <p:extLst>
      <p:ext uri="{BB962C8B-B14F-4D97-AF65-F5344CB8AC3E}">
        <p14:creationId xmlns:p14="http://schemas.microsoft.com/office/powerpoint/2010/main" val="9469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، دادخواه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د " ، " ر "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شاه : مجاز از ظلم شاه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 بر سر زدن : کنایه از نمایش نهایت اندوه و تظلم خواهی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 و سر : مراعات النظیر</a:t>
            </a:r>
          </a:p>
        </p:txBody>
      </p:sp>
    </p:spTree>
    <p:extLst>
      <p:ext uri="{BB962C8B-B14F-4D97-AF65-F5344CB8AC3E}">
        <p14:creationId xmlns:p14="http://schemas.microsoft.com/office/powerpoint/2010/main" val="9469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فریاد کشید و از ظلم و ستم ضحاک بر سر خود کوبید و گفت : ای شاه من کاوه دادخواه هستم .</a:t>
            </a:r>
          </a:p>
        </p:txBody>
      </p:sp>
    </p:spTree>
    <p:extLst>
      <p:ext uri="{BB962C8B-B14F-4D97-AF65-F5344CB8AC3E}">
        <p14:creationId xmlns:p14="http://schemas.microsoft.com/office/powerpoint/2010/main" val="9469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17</a:t>
            </a:r>
          </a:p>
        </p:txBody>
      </p:sp>
      <p:pic>
        <p:nvPicPr>
          <p:cNvPr id="22530" name="Picture 2" descr="D:\LESSONS\متفرقه\فارسی\درس12\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7975"/>
            <a:ext cx="91440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9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دارای دو جمله ساده است .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 زیان : بدون آزار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بی زیان ، آهنگر : هر دو صفت برای مرد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یکی مرد : بر اساس دستور تاریخی ،" یکی " نشانه نکره و وابسته پیشین اسم است .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 زیان مرد : ترکیب وصفی مقلوب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آهنگر : صفت شغلی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م " در " آهنگرم " مخفف فعل اسنادی " هستم " ( مصراع اول یک جمله سه جزئی با مسند 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م " در واژه " سرم " : مضاف الیه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یکی بی زیان مرد آهنگر : مسند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: متمم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اول : محذوف ( من 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دوم : آتش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آید : مضارع اخباری ( بر اساس دستور تاریخی 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سرم : متمم</a:t>
            </a:r>
          </a:p>
        </p:txBody>
      </p:sp>
    </p:spTree>
    <p:extLst>
      <p:ext uri="{BB962C8B-B14F-4D97-AF65-F5344CB8AC3E}">
        <p14:creationId xmlns:p14="http://schemas.microsoft.com/office/powerpoint/2010/main" val="5102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آهنگرم ، سرم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آتش : استعاره از ظلم و ستم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م " ، مصوت " ا "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 : مجاز از وجود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 ، سر : جناس ناقص اختلافی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آتش بر سر باریدن : کنایه از شدت آزار و ستم</a:t>
            </a:r>
          </a:p>
        </p:txBody>
      </p:sp>
    </p:spTree>
    <p:extLst>
      <p:ext uri="{BB962C8B-B14F-4D97-AF65-F5344CB8AC3E}">
        <p14:creationId xmlns:p14="http://schemas.microsoft.com/office/powerpoint/2010/main" val="5102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من مرد آهنگر بدون زیانی هستم که پادشاه به من ظلم کرده است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پیوستگی و شدت ظلم شاه</a:t>
            </a:r>
          </a:p>
        </p:txBody>
      </p:sp>
    </p:spTree>
    <p:extLst>
      <p:ext uri="{BB962C8B-B14F-4D97-AF65-F5344CB8AC3E}">
        <p14:creationId xmlns:p14="http://schemas.microsoft.com/office/powerpoint/2010/main" val="5102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18</a:t>
            </a:r>
          </a:p>
        </p:txBody>
      </p:sp>
      <p:pic>
        <p:nvPicPr>
          <p:cNvPr id="23554" name="Picture 2" descr="D:\LESSONS\متفرقه\فارسی\درس12\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6550"/>
            <a:ext cx="91440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2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دارای سه جمله ساده و یک جمله غیر ساده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گر : یا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داوری : قضاوت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بباید : لازم است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ضمیر تو : ضحاک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جملات بیت : تو ، تو ( در مصراع اول محذوف ) ،  داوری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(تو شاه هستی / تو اژدها پیکر هستی / داوری به این داستان بباید )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ی " در " شاهی " و " اژدها پیکری " مخفف فعل اسنادی " هستی "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داستان : ترکیب وصفی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داستان : منظور ظلم و ستمی است که در حق کاوه شده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، اژدها پیکر : مسند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داوری : وندی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پیکر : مرکب</a:t>
            </a:r>
          </a:p>
        </p:txBody>
      </p:sp>
    </p:spTree>
    <p:extLst>
      <p:ext uri="{BB962C8B-B14F-4D97-AF65-F5344CB8AC3E}">
        <p14:creationId xmlns:p14="http://schemas.microsoft.com/office/powerpoint/2010/main" val="96002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پیکری ، داوری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پیکر : تشبیه درون واژه ای ( پیکری مانند اژدها )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د " ، مصوت " ی " </a:t>
            </a:r>
          </a:p>
        </p:txBody>
      </p:sp>
    </p:spTree>
    <p:extLst>
      <p:ext uri="{BB962C8B-B14F-4D97-AF65-F5344CB8AC3E}">
        <p14:creationId xmlns:p14="http://schemas.microsoft.com/office/powerpoint/2010/main" val="96002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پیکری ، داوری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اژدها پیکر : تشبیه درون واژه ای ( پیکری مانند اژدها )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د " ، مصوت " ی " </a:t>
            </a:r>
          </a:p>
        </p:txBody>
      </p:sp>
    </p:spTree>
    <p:extLst>
      <p:ext uri="{BB962C8B-B14F-4D97-AF65-F5344CB8AC3E}">
        <p14:creationId xmlns:p14="http://schemas.microsoft.com/office/powerpoint/2010/main" val="96002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19</a:t>
            </a:r>
          </a:p>
        </p:txBody>
      </p:sp>
      <p:pic>
        <p:nvPicPr>
          <p:cNvPr id="24578" name="Picture 2" descr="D:\LESSONS\متفرقه\فارسی\درس12\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025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02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جمله ساده و یک جمله غیر ساده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هفت کشور : ترکیب وصفی ( هفت : صفت شمارشی اصلی ، وابسته پیشین / کشور : هسته 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بهر ما : برای ما / ما : متمم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جمله های بیت : در مصراع اول ،پادشاهی و در مصراع دوم ، رنج و سختی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سختی : معطوف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واو " : حرف عطف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نوع " را " در مصراع اول : اختصاص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: قید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هفت کشور ، اشاره دارد به این موضوع داردکه قدما همه چیز را هفت قسمت می دانستند . مثل : هفت آسمان)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و کشور : تناسب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ما : کاوه و تمام کسانی که به آن ها ستم شده است .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کشور ، رنج : ساده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سختی ، شاهی : وندی</a:t>
            </a:r>
          </a:p>
        </p:txBody>
      </p:sp>
    </p:spTree>
    <p:extLst>
      <p:ext uri="{BB962C8B-B14F-4D97-AF65-F5344CB8AC3E}">
        <p14:creationId xmlns:p14="http://schemas.microsoft.com/office/powerpoint/2010/main" val="42604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 ، ما: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است : ردیف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ت " ، " ه "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هفت کشور : مجاز از تمام جهان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 ، کشور : مراعات النظیر</a:t>
            </a:r>
          </a:p>
        </p:txBody>
      </p:sp>
    </p:spTree>
    <p:extLst>
      <p:ext uri="{BB962C8B-B14F-4D97-AF65-F5344CB8AC3E}">
        <p14:creationId xmlns:p14="http://schemas.microsoft.com/office/powerpoint/2010/main" val="42604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19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اگر  پادشاهی هفت کشور ( تمام دنیا ) به تو اختصاص دارد ؛ پس چرا همه رنج و سختی ها برای ما است ؟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مقایسه وضعیت خود و تمام ستم دیدگان با شاه و عدم عدالت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توصیه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وظیفه پادشاه ، به وجود آوردن آرامش در کشور و دور کردن مردم از رنج و سختی است . / نکوهش بی تفاوتی حاکم بر آسایش مرد</a:t>
            </a:r>
          </a:p>
        </p:txBody>
      </p:sp>
    </p:spTree>
    <p:extLst>
      <p:ext uri="{BB962C8B-B14F-4D97-AF65-F5344CB8AC3E}">
        <p14:creationId xmlns:p14="http://schemas.microsoft.com/office/powerpoint/2010/main" val="42604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</a:t>
            </a:r>
          </a:p>
        </p:txBody>
      </p:sp>
      <p:pic>
        <p:nvPicPr>
          <p:cNvPr id="1026" name="Picture 2" descr="D:\LESSONS\متفرقه\فارسی\درس12\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0825"/>
            <a:ext cx="914400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4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جمله ساده و یک جمله غیر ساده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مصراع اول : سپهبد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نگریستن : نگاه کردن ، تفکر عمیق ، توجه کردن ، دقت کردن ، نگاه همراه با توجه و فکر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بنگرید ، شنید : ماضی ساده ( بنگرید بر اساس دستور تاریخی ، ماضی ساده و مصدر آن : نگریدن ، نگریستن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نکته : گاهی از " بن مضارع "  و " یدن " مصدر ساخته می شود . 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آمد : به معنی " شد " ، فعل اسنادی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شگفت : مسند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گفتار او : ترکیب اضافی و متمم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سپهبد : صفت جانشین اسم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شگفت آمدش : شگفت زده شد ، تعجب کرد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ش " در " شگفت آمدش " :  نقش " نهاد "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کان سخن ها شنید : جمله سه جزئی با مفعول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سخن ها : ترکیب وصفی و مفعول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سخن ، گفتار ، شنید : تناسب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سپهبد ، شگفت : ساده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سخن ها ، گفتار : وندی</a:t>
            </a:r>
          </a:p>
        </p:txBody>
      </p:sp>
    </p:spTree>
    <p:extLst>
      <p:ext uri="{BB962C8B-B14F-4D97-AF65-F5344CB8AC3E}">
        <p14:creationId xmlns:p14="http://schemas.microsoft.com/office/powerpoint/2010/main" val="2792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بنگرید ، شنید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سخن ، گفتار ، شنید : مراعات النظیر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گ " ، " د " ، " ن " ، " ش " ، مصوت " ا "</a:t>
            </a:r>
          </a:p>
        </p:txBody>
      </p:sp>
    </p:spTree>
    <p:extLst>
      <p:ext uri="{BB962C8B-B14F-4D97-AF65-F5344CB8AC3E}">
        <p14:creationId xmlns:p14="http://schemas.microsoft.com/office/powerpoint/2010/main" val="2792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به سخنان کاوه توجه نمود و در مورد آن ها اندیشید و از سخنانی که شنیده بود متعجب شد 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مظلوم نمایی و اظهار تعجب پادشاه</a:t>
            </a:r>
          </a:p>
        </p:txBody>
      </p:sp>
    </p:spTree>
    <p:extLst>
      <p:ext uri="{BB962C8B-B14F-4D97-AF65-F5344CB8AC3E}">
        <p14:creationId xmlns:p14="http://schemas.microsoft.com/office/powerpoint/2010/main" val="2792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21</a:t>
            </a:r>
          </a:p>
        </p:txBody>
      </p:sp>
      <p:pic>
        <p:nvPicPr>
          <p:cNvPr id="2050" name="Picture 2" descr="D:\LESSONS\متفرقه\فارسی\درس12\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75"/>
            <a:ext cx="914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جمله ساده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بیت : محذوف ( آن ها یا دستیاران حکومت 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باز دادند : بر گرداندند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بجستند : خواستار شدند ، جویا شدند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فرزند او ، پیوند او : ترکیب اضافی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خوبی : قید پیشوندی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فرزند او و پیوند او : مفعول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فرزند ، پیوند : ساده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خوبی : وندی</a:t>
            </a:r>
          </a:p>
        </p:txBody>
      </p:sp>
    </p:spTree>
    <p:extLst>
      <p:ext uri="{BB962C8B-B14F-4D97-AF65-F5344CB8AC3E}">
        <p14:creationId xmlns:p14="http://schemas.microsoft.com/office/powerpoint/2010/main" val="206011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فرزند ، پیوند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او : ردیف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" د " ، " ن " ، مصوت " و " </a:t>
            </a:r>
          </a:p>
        </p:txBody>
      </p:sp>
    </p:spTree>
    <p:extLst>
      <p:ext uri="{BB962C8B-B14F-4D97-AF65-F5344CB8AC3E}">
        <p14:creationId xmlns:p14="http://schemas.microsoft.com/office/powerpoint/2010/main" val="206011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فرزند کاوه را به او برگرداندند و پیوند کاوه با ضحاک را خواستار شدند . ( از جدا شدن کاوه واهمه داشتند و از او دلجویی کردند . ) 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 بخشیدن فرزندش ، خواستند او را موافق و همراه خود کنند .</a:t>
            </a:r>
          </a:p>
        </p:txBody>
      </p:sp>
    </p:spTree>
    <p:extLst>
      <p:ext uri="{BB962C8B-B14F-4D97-AF65-F5344CB8AC3E}">
        <p14:creationId xmlns:p14="http://schemas.microsoft.com/office/powerpoint/2010/main" val="206011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22</a:t>
            </a:r>
          </a:p>
        </p:txBody>
      </p:sp>
      <p:pic>
        <p:nvPicPr>
          <p:cNvPr id="3074" name="Picture 2" descr="D:\LESSONS\متفرقه\فارسی\درس12\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6550"/>
            <a:ext cx="91440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11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 جمله ساده و یک جمله غیر ساده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بفرمود : دستور داد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گوا : امضا کردن ، گواهی دادن ، شهادت دادن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پادشاه : ضحاک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پادشاه : نهاد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: متمم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پس : قید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 را " در مصراع اول، حرف اضافه و به معنی " به " است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 آن محضر اندر : بر اساس دستور تاریخی ، دو حرف اضافه برای متمم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محضر : ترکیب وصفی</a:t>
            </a:r>
          </a:p>
        </p:txBody>
      </p:sp>
    </p:spTree>
    <p:extLst>
      <p:ext uri="{BB962C8B-B14F-4D97-AF65-F5344CB8AC3E}">
        <p14:creationId xmlns:p14="http://schemas.microsoft.com/office/powerpoint/2010/main" val="361335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ادبی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پادشا ، گوا 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مصوت " ا "</a:t>
            </a:r>
          </a:p>
        </p:txBody>
      </p:sp>
    </p:spTree>
    <p:extLst>
      <p:ext uri="{BB962C8B-B14F-4D97-AF65-F5344CB8AC3E}">
        <p14:creationId xmlns:p14="http://schemas.microsoft.com/office/powerpoint/2010/main" val="361335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پادشاه به کاوه دستور داد که شاهد آن استشهاد نامه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باشد.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مقصود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امضا کردن استشهاد نامه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مورد تائید قرار گرفتن ضحاک</a:t>
            </a:r>
          </a:p>
        </p:txBody>
      </p:sp>
    </p:spTree>
    <p:extLst>
      <p:ext uri="{BB962C8B-B14F-4D97-AF65-F5344CB8AC3E}">
        <p14:creationId xmlns:p14="http://schemas.microsoft.com/office/powerpoint/2010/main" val="361335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23</a:t>
            </a:r>
          </a:p>
        </p:txBody>
      </p:sp>
      <p:pic>
        <p:nvPicPr>
          <p:cNvPr id="4098" name="Picture 2" descr="D:\LESSONS\متفرقه\فارسی\درس12\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8450"/>
            <a:ext cx="91440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35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 چو : حرف ربط 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برخواند :ماضی ساده. /پیشوندی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کاوه:نهاد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محضرش :گروه اسمی. مفعول /همه صفت مبهم وابسته پیشین. محضر :هسته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 :وابسته پسین. مضاف الیه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ش:ضحاک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سبک:فورا:قید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پیران آن کشورش :گروه متممی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 :حرف اضافه.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پیران :وندی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پیران آن کشورش. :گروه اسمی /پیر :هسته/ان وابسته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کشورش:آن وابسته برای کشور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 مضاف الیه کشور)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کشور :مضاف الیه پیر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(درکل تمام وابسته ها بصورت مستقیم یا غیر مستقیم وابسته پیر هستند )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ش : مرجع  کاوه </a:t>
            </a:r>
          </a:p>
          <a:p>
            <a:pPr algn="ctr"/>
            <a:r>
              <a:rPr lang="fa-IR" sz="20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دوجمله با احتساب فعل محذوف کرد  جمله موقوف المعانی با بیت بعد </a:t>
            </a:r>
          </a:p>
        </p:txBody>
      </p:sp>
    </p:spTree>
    <p:extLst>
      <p:ext uri="{BB962C8B-B14F-4D97-AF65-F5344CB8AC3E}">
        <p14:creationId xmlns:p14="http://schemas.microsoft.com/office/powerpoint/2010/main" val="130337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 : واج آرایی ا وش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کشورش ومحضرش: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قافیه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337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23</a:t>
            </a:r>
          </a:p>
        </p:txBody>
      </p:sp>
      <p:sp>
        <p:nvSpPr>
          <p:cNvPr id="4" name="Rectangle 3"/>
          <p:cNvSpPr/>
          <p:nvPr/>
        </p:nvSpPr>
        <p:spPr>
          <a:xfrm>
            <a:off x="-1" y="93620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fa-IR" sz="3600" b="1" spc="50" dirty="0" smtClean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قلمروفکری:وقتی کاوه استشهاد نامه ضحاک را خواند فورا رو به سوی پیران کشورش و....</a:t>
            </a:r>
          </a:p>
        </p:txBody>
      </p:sp>
    </p:spTree>
    <p:extLst>
      <p:ext uri="{BB962C8B-B14F-4D97-AF65-F5344CB8AC3E}">
        <p14:creationId xmlns:p14="http://schemas.microsoft.com/office/powerpoint/2010/main" val="130337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24</a:t>
            </a:r>
          </a:p>
        </p:txBody>
      </p:sp>
      <p:pic>
        <p:nvPicPr>
          <p:cNvPr id="5122" name="Picture 2" descr="D:\LESSONS\متفرقه\فارسی\درس12\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875"/>
            <a:ext cx="9144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37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 بیت سه جمله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خروشید ماضی ساده /نهاد کاوه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کای:که ای (مخفف)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که:حرف ربط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 :حرف ندا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پایمردان:حامیان /وندی مرکب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پایمردان دیو:ترکیب اضافی/منادا /گروه اسمی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پایمرد :هسته /ان ودیو. وابسته پسین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بریده دل از ترس گیهان خدیو. :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که  دل از ترس گیهان خدیو بریده اید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از ترس گیهان خدیو :گروه متممی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ترس گیهان خدیو :گروه اسمی. /ترس :هسته /گیهان وخدیو مضاف الیه ترس (وابسته پسین 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گیهان خدیو :ترکیب اضافی مقلوب (. خدای جهان.) 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بریده :وندی </a:t>
            </a:r>
          </a:p>
        </p:txBody>
      </p:sp>
    </p:spTree>
    <p:extLst>
      <p:ext uri="{BB962C8B-B14F-4D97-AF65-F5344CB8AC3E}">
        <p14:creationId xmlns:p14="http://schemas.microsoft.com/office/powerpoint/2010/main" val="385957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 از ترس بریدن :کنایه از نترسیدن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دیو;استعاره از ضحاک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دیووخدیو:جناس ناهمسان اختلافی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  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دیو وخدیو :قافیه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:نترسیدن حامیان ظلم از خدا</a:t>
            </a:r>
          </a:p>
        </p:txBody>
      </p:sp>
    </p:spTree>
    <p:extLst>
      <p:ext uri="{BB962C8B-B14F-4D97-AF65-F5344CB8AC3E}">
        <p14:creationId xmlns:p14="http://schemas.microsoft.com/office/powerpoint/2010/main" val="385957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:فریاد زد ای حامیان ضحاک دیو صفت که از خدای جهان نمی ترسید</a:t>
            </a:r>
          </a:p>
        </p:txBody>
      </p:sp>
    </p:spTree>
    <p:extLst>
      <p:ext uri="{BB962C8B-B14F-4D97-AF65-F5344CB8AC3E}">
        <p14:creationId xmlns:p14="http://schemas.microsoft.com/office/powerpoint/2010/main" val="385957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25</a:t>
            </a:r>
          </a:p>
        </p:txBody>
      </p:sp>
      <p:pic>
        <p:nvPicPr>
          <p:cNvPr id="6146" name="Picture 2" descr="D:\LESSONS\متفرقه\فارسی\درس12\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8925"/>
            <a:ext cx="9144000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57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دوجمله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 :ضمیر مبهم /نهاد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دوزخ :متمم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 حرف اضافه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روی نهادید :فعل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سپردید:ماضی ساده/نهادضمیر محذوف.  همه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 ها گروه اسمی//هسته :دل. مفعول /ها وابسته پسین / </a:t>
            </a:r>
          </a:p>
          <a:p>
            <a:pPr algn="ctr"/>
            <a:endParaRPr lang="fa-IR" sz="32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گفتار اوی :گروه متممی: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گفتار اوی:گروه اسمی.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گفتار هسته /وندی/اوی. (او)مضاف الیه. وابسته پسین</a:t>
            </a:r>
          </a:p>
        </p:txBody>
      </p:sp>
    </p:spTree>
    <p:extLst>
      <p:ext uri="{BB962C8B-B14F-4D97-AF65-F5344CB8AC3E}">
        <p14:creationId xmlns:p14="http://schemas.microsoft.com/office/powerpoint/2010/main" val="29457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ادبی:دل سپردن کنایه از پذیرفتن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قبول کردن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روی. اوی :جناس ناقص اختلافی. وقافیه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 د.  ، ی </a:t>
            </a:r>
          </a:p>
        </p:txBody>
      </p:sp>
    </p:spTree>
    <p:extLst>
      <p:ext uri="{BB962C8B-B14F-4D97-AF65-F5344CB8AC3E}">
        <p14:creationId xmlns:p14="http://schemas.microsoft.com/office/powerpoint/2010/main" val="29457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قلمروفکری: همه ی شما به سوی جهنم رفته اید زیرا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سخنان اورا قبول کرده اید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:همراهی وتایید ظالم باعث بد سرانجامی است</a:t>
            </a:r>
          </a:p>
        </p:txBody>
      </p:sp>
    </p:spTree>
    <p:extLst>
      <p:ext uri="{BB962C8B-B14F-4D97-AF65-F5344CB8AC3E}">
        <p14:creationId xmlns:p14="http://schemas.microsoft.com/office/powerpoint/2010/main" val="29457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26</a:t>
            </a:r>
          </a:p>
        </p:txBody>
      </p:sp>
      <p:pic>
        <p:nvPicPr>
          <p:cNvPr id="7170" name="Picture 2" descr="D:\LESSONS\متفرقه\فارسی\درس12\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00"/>
            <a:ext cx="91440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7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286500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286500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قلمروفکری:من (کاوه)به این استشهاد نامه شهادت نمی دهم(آن را امضا و تایید نمی کنم)و هرگز از پادشاه نمی ترسم.</a:t>
            </a:r>
          </a:p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مفهوم:آزادگی و شجاعت</a:t>
            </a:r>
          </a:p>
        </p:txBody>
      </p:sp>
    </p:spTree>
    <p:extLst>
      <p:ext uri="{BB962C8B-B14F-4D97-AF65-F5344CB8AC3E}">
        <p14:creationId xmlns:p14="http://schemas.microsoft.com/office/powerpoint/2010/main" val="286500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27</a:t>
            </a:r>
          </a:p>
        </p:txBody>
      </p:sp>
      <p:pic>
        <p:nvPicPr>
          <p:cNvPr id="8194" name="Picture 2" descr="D:\LESSONS\متفرقه\فارسی\درس12\2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9900"/>
            <a:ext cx="91440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00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61428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61428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قلمروفکری:کاوه فریاد کشید و در حالی که ازخشم می لرزید از جای برخاست و استشهاد نامه را پاره کرد و زیر پا انداخت.</a:t>
            </a:r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428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28</a:t>
            </a:r>
          </a:p>
        </p:txBody>
      </p:sp>
      <p:pic>
        <p:nvPicPr>
          <p:cNvPr id="9218" name="Picture 2" descr="D:\LESSONS\متفرقه\فارسی\درس12\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0825"/>
            <a:ext cx="914400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28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4938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چو:حرف ربط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:نهاد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برون شد(بیرون رفت )دستور تاریخی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برون :قید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شاه:گروه متممی /درگاه شاه گروه اسمی/ترکیب. اضافی/درگاه :هسته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شاه:وابسته پسین(مضاف الیه )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او:متمم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انجمن گشت:جمع شدند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:وندی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بازارگاه:وندی. نهاد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انجمن:مسند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گشت:ماضی ساده. اسنادی </a:t>
            </a:r>
          </a:p>
        </p:txBody>
      </p:sp>
    </p:spTree>
    <p:extLst>
      <p:ext uri="{BB962C8B-B14F-4D97-AF65-F5344CB8AC3E}">
        <p14:creationId xmlns:p14="http://schemas.microsoft.com/office/powerpoint/2010/main" val="18818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 وبارگاه 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بازارگاه :مجاز از اهل بازار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شاه:مجاز  کل به جزء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:ا</a:t>
            </a:r>
          </a:p>
        </p:txBody>
      </p:sp>
    </p:spTree>
    <p:extLst>
      <p:ext uri="{BB962C8B-B14F-4D97-AF65-F5344CB8AC3E}">
        <p14:creationId xmlns:p14="http://schemas.microsoft.com/office/powerpoint/2010/main" val="18818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فکری:وقتی کاوه از کاخ پادشاه بیرون رفت اهل بازار گرد او جمع شدند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مفهوم:شروع قیام </a:t>
            </a:r>
          </a:p>
        </p:txBody>
      </p:sp>
    </p:spTree>
    <p:extLst>
      <p:ext uri="{BB962C8B-B14F-4D97-AF65-F5344CB8AC3E}">
        <p14:creationId xmlns:p14="http://schemas.microsoft.com/office/powerpoint/2010/main" val="18818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29</a:t>
            </a:r>
          </a:p>
        </p:txBody>
      </p:sp>
      <p:pic>
        <p:nvPicPr>
          <p:cNvPr id="10242" name="Picture 2" descr="D:\LESSONS\متفرقه\فارسی\درس12\2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91440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فلمرو زبانی :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جمله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برخروشید :ماضی. استمراری  دستور تاریخی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واو:ربط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فریاد خواند:(فریاد زد)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جهان:مفعول/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 :حرف اضافه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داد:متمم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سراسر:قید/وندی مرکب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خواند:فرا خواند/ دعوت کرد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تمام. افعال ضمیر محذوف است که مرجع کاوه است </a:t>
            </a:r>
          </a:p>
        </p:txBody>
      </p:sp>
    </p:spTree>
    <p:extLst>
      <p:ext uri="{BB962C8B-B14F-4D97-AF65-F5344CB8AC3E}">
        <p14:creationId xmlns:p14="http://schemas.microsoft.com/office/powerpoint/2010/main" val="5821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خواند وخواند:جناس تام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س /ا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 :مجاز از مردم جهان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داد:ایهام 1_عدالت 2_فریاد</a:t>
            </a:r>
          </a:p>
        </p:txBody>
      </p:sp>
    </p:spTree>
    <p:extLst>
      <p:ext uri="{BB962C8B-B14F-4D97-AF65-F5344CB8AC3E}">
        <p14:creationId xmlns:p14="http://schemas.microsoft.com/office/powerpoint/2010/main" val="5821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29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فکری:میخروشید وفریاد میزد ومردم جهان را به عدالت (خواهی)دعوت میکرد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مفهوم:دعوت به مبارزه برای عدالت خواهی</a:t>
            </a:r>
          </a:p>
        </p:txBody>
      </p:sp>
    </p:spTree>
    <p:extLst>
      <p:ext uri="{BB962C8B-B14F-4D97-AF65-F5344CB8AC3E}">
        <p14:creationId xmlns:p14="http://schemas.microsoft.com/office/powerpoint/2010/main" val="5821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30</a:t>
            </a:r>
          </a:p>
        </p:txBody>
      </p:sp>
      <p:pic>
        <p:nvPicPr>
          <p:cNvPr id="11266" name="Picture 2" descr="D:\LESSONS\متفرقه\فارسی\درس12\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38450"/>
            <a:ext cx="91440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1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چرم. گروه متممی /آن چرم :ترکیب وصفی/گروه اسمی :هسته چرم /آن وابسته پیشین صفت اشاره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:حرف ربط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آهنگران :وندی (گر ،ان)نهاد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پشت پای:(روی پا):ترکیب اضافی/پشت :هسته/پای :وابسته پسین(مضاف الیه)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بپوشند:مضارع اخباری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هنگام زخم درای :گروه اسمی/ ترکیب اضافی/ قید/هنگام :هسته/زخم درای:هردووابسته پسین(مضاف الیه )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زخم درای(بفتح د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زخم:ضربه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درای:پتک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:ا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درای وپای :قافیه </a:t>
            </a:r>
          </a:p>
          <a:p>
            <a:pPr algn="ctr"/>
            <a:r>
              <a:rPr lang="fa-IR" sz="24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 </a:t>
            </a:r>
          </a:p>
        </p:txBody>
      </p:sp>
    </p:spTree>
    <p:extLst>
      <p:ext uri="{BB962C8B-B14F-4D97-AF65-F5344CB8AC3E}">
        <p14:creationId xmlns:p14="http://schemas.microsoft.com/office/powerpoint/2010/main" val="17564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ادبی:آهنگران ، درای،زخم.مراعات نظیر </a:t>
            </a:r>
          </a:p>
          <a:p>
            <a:pPr algn="ctr"/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64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:از آن چرمی که آهنگران هنگام ضربه زدن با پتک روی پای خود میبندند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(بیت موقوف المعانی است)</a:t>
            </a:r>
          </a:p>
        </p:txBody>
      </p:sp>
    </p:spTree>
    <p:extLst>
      <p:ext uri="{BB962C8B-B14F-4D97-AF65-F5344CB8AC3E}">
        <p14:creationId xmlns:p14="http://schemas.microsoft.com/office/powerpoint/2010/main" val="17564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31</a:t>
            </a:r>
          </a:p>
        </p:txBody>
      </p:sp>
      <p:pic>
        <p:nvPicPr>
          <p:cNvPr id="13314" name="Picture 2" descr="D:\LESSONS\متفرقه\فارسی\درس12\3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7975"/>
            <a:ext cx="91440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4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دو جمله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همان: قید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کاوه :نهاد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سرنیزه :متمم/ترکیب اضافی./گروه اسمی/ سر:هسته /نیزه:وابسته پسین. مضاف الیه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کرد :ماضی ساده /نها دکاوه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همان گه(همان گاه)قید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بازار:متمم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برخاست:ماضی ساده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گرد:نهاد برخاست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مرجع آن:پیش بند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: مفعول (چرم) </a:t>
            </a:r>
          </a:p>
        </p:txBody>
      </p:sp>
    </p:spTree>
    <p:extLst>
      <p:ext uri="{BB962C8B-B14F-4D97-AF65-F5344CB8AC3E}">
        <p14:creationId xmlns:p14="http://schemas.microsoft.com/office/powerpoint/2010/main" val="16688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 کرد وگرد:جناس/.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 وسر:جناس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همان:تکرار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آرایی:ا</a:t>
            </a:r>
          </a:p>
        </p:txBody>
      </p:sp>
    </p:spTree>
    <p:extLst>
      <p:ext uri="{BB962C8B-B14F-4D97-AF65-F5344CB8AC3E}">
        <p14:creationId xmlns:p14="http://schemas.microsoft.com/office/powerpoint/2010/main" val="16688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 کاوه همان (چرم) را بر سرنیزه گذاشت ودر همان زمان بازار شورش وقیام کرد</a:t>
            </a:r>
          </a:p>
        </p:txBody>
      </p:sp>
    </p:spTree>
    <p:extLst>
      <p:ext uri="{BB962C8B-B14F-4D97-AF65-F5344CB8AC3E}">
        <p14:creationId xmlns:p14="http://schemas.microsoft.com/office/powerpoint/2010/main" val="16688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32</a:t>
            </a:r>
          </a:p>
        </p:txBody>
      </p:sp>
      <p:pic>
        <p:nvPicPr>
          <p:cNvPr id="14338" name="Picture 2" descr="D:\LESSONS\متفرقه\فارسی\درس12\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750"/>
            <a:ext cx="9144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8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جمله (با احتساب فعل محذوف گفت)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خروشان:وندی/ قید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رفت :ماضی استمراری /نهاد:کاوه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نیزه به دست :قید/وندی مرکب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:حرف ربط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نامداران یزدان پرست :منادا/گروه اسمی /ترکیب وصفی.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نامدار :هسته. / وندی مرکب /  ان :وابسته پسین/یزدان پرست :وابسته پسین (صفت)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یزدان پرست :صفت مرکب مرخم (مقلوب)</a:t>
            </a:r>
          </a:p>
        </p:txBody>
      </p:sp>
    </p:spTree>
    <p:extLst>
      <p:ext uri="{BB962C8B-B14F-4D97-AF65-F5344CB8AC3E}">
        <p14:creationId xmlns:p14="http://schemas.microsoft.com/office/powerpoint/2010/main" val="2283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نیزه به  دست ویزدان پرست:قافیه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آرایی:ا/د</a:t>
            </a:r>
          </a:p>
        </p:txBody>
      </p:sp>
    </p:spTree>
    <p:extLst>
      <p:ext uri="{BB962C8B-B14F-4D97-AF65-F5344CB8AC3E}">
        <p14:creationId xmlns:p14="http://schemas.microsoft.com/office/powerpoint/2010/main" val="2283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قلمرو فکری:در حالی که میخروشید ونیزه بدست بود میرفت و( میگفت)ای بزرگان خدا پرست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موقوف المعانی</a:t>
            </a:r>
          </a:p>
        </p:txBody>
      </p:sp>
    </p:spTree>
    <p:extLst>
      <p:ext uri="{BB962C8B-B14F-4D97-AF65-F5344CB8AC3E}">
        <p14:creationId xmlns:p14="http://schemas.microsoft.com/office/powerpoint/2010/main" val="2283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33</a:t>
            </a:r>
          </a:p>
        </p:txBody>
      </p:sp>
      <p:pic>
        <p:nvPicPr>
          <p:cNvPr id="15362" name="Picture 2" descr="D:\LESSONS\متفرقه\فارسی\درس12\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47975"/>
            <a:ext cx="91440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09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کسی :وندی نهاد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کاو:که او/که :حرف ربط </a:t>
            </a:r>
          </a:p>
          <a:p>
            <a:pPr algn="ctr"/>
            <a:endParaRPr lang="fa-IR" sz="35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هوای فریدون :ترکیب اضافی /گروه اسمی / هوا:هسته /فریدون :وابسته پسین(مصاف الیه)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هوای فریدون کند  :(حمایت کند)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دل:مفعول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بندضحاک:گروه متممی /بند ضحاک:گروه اسمی /بند:هسته/ضحاک:وابسته پسین:مضاف الیه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2جمله</a:t>
            </a:r>
          </a:p>
        </p:txBody>
      </p:sp>
    </p:spTree>
    <p:extLst>
      <p:ext uri="{BB962C8B-B14F-4D97-AF65-F5344CB8AC3E}">
        <p14:creationId xmlns:p14="http://schemas.microsoft.com/office/powerpoint/2010/main" val="24010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بیرون :قافیه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کند:ردیف/ مضارع اخباری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سراز بند ضحاک بیرون کردن :کنایه از رهایی.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هوای کسی را کردن :کنایه از حمایت وخواهان کسی بودن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وضحاک:تضاد نمادین ومراعات نظیر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بند :مجاز از اسارت دل</a:t>
            </a:r>
          </a:p>
        </p:txBody>
      </p:sp>
    </p:spTree>
    <p:extLst>
      <p:ext uri="{BB962C8B-B14F-4D97-AF65-F5344CB8AC3E}">
        <p14:creationId xmlns:p14="http://schemas.microsoft.com/office/powerpoint/2010/main" val="24010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 هرکس از فریدون حمایت وطرفداری کند دلش  از اسارت ضحاک آزاد می شود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:حمایت ازحق سبب رستگاری است</a:t>
            </a:r>
          </a:p>
        </p:txBody>
      </p:sp>
    </p:spTree>
    <p:extLst>
      <p:ext uri="{BB962C8B-B14F-4D97-AF65-F5344CB8AC3E}">
        <p14:creationId xmlns:p14="http://schemas.microsoft.com/office/powerpoint/2010/main" val="24010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34</a:t>
            </a:r>
          </a:p>
        </p:txBody>
      </p:sp>
      <p:pic>
        <p:nvPicPr>
          <p:cNvPr id="16386" name="Picture 2" descr="D:\LESSONS\متفرقه\فارسی\درس12\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4650"/>
            <a:ext cx="91440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0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4938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:3 جمله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بپویید:(حرکت کنید 'قیام کنید)امر. دستور تاریخی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نهاد. ضمیر محذوف. شما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کای( که این ) که :خگحرف ربط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این مهتر : نهاد/ ترکیب وصفی /گروه اسمی این:ابسته پیشین /مهتر :هسته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مهتر:ضحاک صفت جانشین اسم(اسم)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أهرمن(اهریمن ،شیطان ) مسند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 :متمم (دردل)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را:فک 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دشمن جهان آفرین :مسند</a:t>
            </a:r>
          </a:p>
          <a:p>
            <a:pPr algn="ctr"/>
            <a:r>
              <a:rPr lang="fa-IR" sz="27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دشمن جهان آفرین :گروه اسمی. /دشمن:هسته /جهان آفرین :صفت فاعلی مرکب مرخم (مقلوب)</a:t>
            </a:r>
          </a:p>
        </p:txBody>
      </p:sp>
    </p:spTree>
    <p:extLst>
      <p:ext uri="{BB962C8B-B14F-4D97-AF65-F5344CB8AC3E}">
        <p14:creationId xmlns:p14="http://schemas.microsoft.com/office/powerpoint/2010/main" val="315820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دشمن وآهرمن:قافیه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مهترآهرمن است:تشبیه فشرده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:ن/آ</a:t>
            </a:r>
          </a:p>
        </p:txBody>
      </p:sp>
    </p:spTree>
    <p:extLst>
      <p:ext uri="{BB962C8B-B14F-4D97-AF65-F5344CB8AC3E}">
        <p14:creationId xmlns:p14="http://schemas.microsoft.com/office/powerpoint/2010/main" val="315820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فکری:قیام کنید که این شیطان (ضحاک ) در دل(باطن)دشمن خدای آفریننده جهان است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مفهوم 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شیطان بودن ودشمنی باطنی ضحاک باخداوند</a:t>
            </a:r>
          </a:p>
        </p:txBody>
      </p:sp>
    </p:spTree>
    <p:extLst>
      <p:ext uri="{BB962C8B-B14F-4D97-AF65-F5344CB8AC3E}">
        <p14:creationId xmlns:p14="http://schemas.microsoft.com/office/powerpoint/2010/main" val="315820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35</a:t>
            </a:r>
          </a:p>
        </p:txBody>
      </p:sp>
      <p:pic>
        <p:nvPicPr>
          <p:cNvPr id="17410" name="Picture 2" descr="D:\LESSONS\متفرقه\فارسی\درس12\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025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20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رفت : ماضی نهاد ضمیر محذوف او (کاوه)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استمراری. دستور تاریخی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پیش اندرون:. قیدحالت. دستور تاریخی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مردگرد: ترکیب وصفی :گروه اسمی: مرد:هسته /گرد :وابسته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پسین صفت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جهانی :نهاد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او:متمم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انجمن شد :جمع شد. ماضی ساده 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 خرد :معطوف به. جهان (نهاد)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مردگرد:گروه اسمی /ترکیب وصفی. مرد:هسته/گرد وابسته پسین(صفت)</a:t>
            </a:r>
          </a:p>
          <a:p>
            <a:pPr algn="ctr"/>
            <a:r>
              <a:rPr lang="fa-IR" sz="28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مردگرد:کاوه </a:t>
            </a:r>
          </a:p>
        </p:txBody>
      </p:sp>
    </p:spTree>
    <p:extLst>
      <p:ext uri="{BB962C8B-B14F-4D97-AF65-F5344CB8AC3E}">
        <p14:creationId xmlns:p14="http://schemas.microsoft.com/office/powerpoint/2010/main" val="25461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:ن /د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کجا ورا 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است :ردیف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 :مجاز:اغراق </a:t>
            </a:r>
          </a:p>
        </p:txBody>
      </p:sp>
    </p:spTree>
    <p:extLst>
      <p:ext uri="{BB962C8B-B14F-4D97-AF65-F5344CB8AC3E}">
        <p14:creationId xmlns:p14="http://schemas.microsoft.com/office/powerpoint/2010/main" val="25461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  کاوه مانند پهلونی پیشا پیش(جلوی) میرفت 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عده زیادی دور او جمع شدند نه تعداد کمی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بیت 3 جمله</a:t>
            </a:r>
          </a:p>
        </p:txBody>
      </p:sp>
    </p:spTree>
    <p:extLst>
      <p:ext uri="{BB962C8B-B14F-4D97-AF65-F5344CB8AC3E}">
        <p14:creationId xmlns:p14="http://schemas.microsoft.com/office/powerpoint/2010/main" val="25461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36</a:t>
            </a:r>
          </a:p>
        </p:txBody>
      </p:sp>
      <p:pic>
        <p:nvPicPr>
          <p:cNvPr id="18434" name="Picture 2" descr="D:\LESSONS\متفرقه\فارسی\درس12\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3700"/>
            <a:ext cx="91440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1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4 جمله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بدانست:دانست :ماضی ساده دستور تاریخی   جمله هسته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:حرف ربط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کجاست : جمله وابسته تاویل میشود. مفعول برای جمله هسته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 اندر کشید:سرش را پایین انداخت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خود:نهاد (مرجع کاوه)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دستور تاریخی. ماضی ساده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واو :ربط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رفت :میرفت :ماضی استمراری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راست :(مستقیم )قید</a:t>
            </a:r>
          </a:p>
        </p:txBody>
      </p:sp>
    </p:spTree>
    <p:extLst>
      <p:ext uri="{BB962C8B-B14F-4D97-AF65-F5344CB8AC3E}">
        <p14:creationId xmlns:p14="http://schemas.microsoft.com/office/powerpoint/2010/main" val="4818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ادبی:سر اندر کشید :کنایه بی درنگ وتعلل رفتن /سرش را پایین انداخت ورفت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:س/ر</a:t>
            </a:r>
          </a:p>
        </p:txBody>
      </p:sp>
    </p:spTree>
    <p:extLst>
      <p:ext uri="{BB962C8B-B14F-4D97-AF65-F5344CB8AC3E}">
        <p14:creationId xmlns:p14="http://schemas.microsoft.com/office/powerpoint/2010/main" val="4818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36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 کاوه جایگاه فریدون را میدانست سرش راپایین انداخت ومستقیم به آنجا رفت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افعال کاوه.</a:t>
            </a:r>
          </a:p>
        </p:txBody>
      </p:sp>
    </p:spTree>
    <p:extLst>
      <p:ext uri="{BB962C8B-B14F-4D97-AF65-F5344CB8AC3E}">
        <p14:creationId xmlns:p14="http://schemas.microsoft.com/office/powerpoint/2010/main" val="4818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37</a:t>
            </a:r>
          </a:p>
        </p:txBody>
      </p:sp>
      <p:pic>
        <p:nvPicPr>
          <p:cNvPr id="19458" name="Picture 2" descr="D:\LESSONS\متفرقه\فارسی\درس12\3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40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8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زبانی:سالار نو (فریدون) نهاد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سالارنو :ترکیب وصفی:سالار :هسته:نو وابسته پسین صفت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درگاه:وندی متمم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بیامد :ماضی ساده. دستور تاریخی</a:t>
            </a:r>
          </a:p>
          <a:p>
            <a:pPr algn="ctr"/>
            <a:endParaRPr lang="fa-IR" sz="35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بدیدندش :ماضی ساده. دستور تاریخی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 :مفعول. مرجع فریدون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واو:ربط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برخاست: ماضی ساده. /غو ;(فریاد خروش )نهاد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3 جمله</a:t>
            </a:r>
          </a:p>
        </p:txBody>
      </p:sp>
    </p:spTree>
    <p:extLst>
      <p:ext uri="{BB962C8B-B14F-4D97-AF65-F5344CB8AC3E}">
        <p14:creationId xmlns:p14="http://schemas.microsoft.com/office/powerpoint/2010/main" val="30298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غو ونو:قافیه/جناس نا همسان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ا/ب</a:t>
            </a:r>
          </a:p>
        </p:txBody>
      </p:sp>
    </p:spTree>
    <p:extLst>
      <p:ext uri="{BB962C8B-B14F-4D97-AF65-F5344CB8AC3E}">
        <p14:creationId xmlns:p14="http://schemas.microsoft.com/office/powerpoint/2010/main" val="30298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37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سالار جدید(فریدون)به کاخ آمد وقتی اورا دیدند فریاد وخروش برخاست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ورود فریدون به کاخ ضحاک</a:t>
            </a:r>
          </a:p>
        </p:txBody>
      </p:sp>
    </p:spTree>
    <p:extLst>
      <p:ext uri="{BB962C8B-B14F-4D97-AF65-F5344CB8AC3E}">
        <p14:creationId xmlns:p14="http://schemas.microsoft.com/office/powerpoint/2010/main" val="30298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38</a:t>
            </a:r>
          </a:p>
        </p:txBody>
      </p:sp>
      <p:pic>
        <p:nvPicPr>
          <p:cNvPr id="20482" name="Picture 2" descr="D:\LESSONS\متفرقه\فارسی\درس12\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025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87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2 جمله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:نهاد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چو:حرف ربط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گیتی :مفعول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گونه:متمم(قید)/آن گونه :گروه اسمی:/ آن وابسته پیشین /ترکیب وصفی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گونه :وندی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دید:ماضی ساده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جهان:مفعول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وارونه :</a:t>
            </a:r>
            <a:r>
              <a:rPr lang="fa-IR" sz="32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مسند</a:t>
            </a:r>
            <a:endParaRPr lang="en-US" sz="32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دید :ماضی ساده </a:t>
            </a:r>
          </a:p>
        </p:txBody>
      </p:sp>
    </p:spTree>
    <p:extLst>
      <p:ext uri="{BB962C8B-B14F-4D97-AF65-F5344CB8AC3E}">
        <p14:creationId xmlns:p14="http://schemas.microsoft.com/office/powerpoint/2010/main" val="113067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وارونه وگونه :قافیه وجناس ناهمسان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وفریدون: مراعات نظیر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تکرار:دید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وارونه دید:کنایه از بر روال طبیعی نبودن /خراب بودن اوضاع</a:t>
            </a:r>
          </a:p>
        </p:txBody>
      </p:sp>
    </p:spTree>
    <p:extLst>
      <p:ext uri="{BB962C8B-B14F-4D97-AF65-F5344CB8AC3E}">
        <p14:creationId xmlns:p14="http://schemas.microsoft.com/office/powerpoint/2010/main" val="113067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38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:فریدون. وقتی جهان را به آن شکل دید ودنیارا در تفکر ضحاک برعکس(وارونه)  دید</a:t>
            </a:r>
          </a:p>
        </p:txBody>
      </p:sp>
    </p:spTree>
    <p:extLst>
      <p:ext uri="{BB962C8B-B14F-4D97-AF65-F5344CB8AC3E}">
        <p14:creationId xmlns:p14="http://schemas.microsoft.com/office/powerpoint/2010/main" val="113067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39</a:t>
            </a:r>
          </a:p>
        </p:txBody>
      </p:sp>
      <p:pic>
        <p:nvPicPr>
          <p:cNvPr id="21506" name="Picture 2" descr="D:\LESSONS\متفرقه\فارسی\درس12\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125"/>
            <a:ext cx="91440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67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یک جمله. 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همی رفت:ماضی استمراری/ دستور تاریخی. نهاد فریدون/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منزل به منزل :قید /وندی مرکب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 :حرف اضافه. ادات تشبیه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سری:گروه اسمی :سر: هسته/نکره. وابسته پسین/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 زکینه :صفت سر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دلی :گروه اسمی:دل:هسته/ی نکره وابسته پسین/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پرزداد :صفت دل </a:t>
            </a:r>
          </a:p>
        </p:txBody>
      </p:sp>
    </p:spTree>
    <p:extLst>
      <p:ext uri="{BB962C8B-B14F-4D97-AF65-F5344CB8AC3E}">
        <p14:creationId xmlns:p14="http://schemas.microsoft.com/office/powerpoint/2010/main" val="21605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باد وداد:جناس ناهمسان/قافیه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سرودل :مراعات نظیر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منزل:تکرار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سر:مجاز از فکر واندیشه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مصرع اول:اغراق /کنایه /تشبیه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چوباد:کنایه از سرعت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آرایی:د</a:t>
            </a:r>
          </a:p>
        </p:txBody>
      </p:sp>
    </p:spTree>
    <p:extLst>
      <p:ext uri="{BB962C8B-B14F-4D97-AF65-F5344CB8AC3E}">
        <p14:creationId xmlns:p14="http://schemas.microsoft.com/office/powerpoint/2010/main" val="21605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39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:فریدون جایگاه به جایگاه.(شهر به شهر) بسرعت می رفت درحالی که فکر واندیشه ای پراز دشمنی ودلی پراز عدالت خواهی داشت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مفهوم. :نبرد برای عدالت</a:t>
            </a:r>
          </a:p>
        </p:txBody>
      </p:sp>
    </p:spTree>
    <p:extLst>
      <p:ext uri="{BB962C8B-B14F-4D97-AF65-F5344CB8AC3E}">
        <p14:creationId xmlns:p14="http://schemas.microsoft.com/office/powerpoint/2010/main" val="21605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40</a:t>
            </a:r>
          </a:p>
        </p:txBody>
      </p:sp>
      <p:pic>
        <p:nvPicPr>
          <p:cNvPr id="22530" name="Picture 2" descr="D:\LESSONS\متفرقه\فارسی\درس12\4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33700"/>
            <a:ext cx="9144001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زبانی:به شهر اندرون :شهر متمم/ دستور تاریخی آوردن دوحرف اضافه برای یک متمم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هرکه: (هرکسی)/نهاد</a:t>
            </a:r>
          </a:p>
          <a:p>
            <a:pPr algn="ctr"/>
            <a:endParaRPr lang="fa-IR" sz="32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برنا :مسند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بدند :بودند. ماضی ساده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 :حرف ربط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پیران : نهاد/وندی. /صفت جانشین اسم پیران :گروه اسمی :پیر :هسته /وابسته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که :ربط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جنگ :متمم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دانا :وندی /مسند</a:t>
            </a:r>
          </a:p>
        </p:txBody>
      </p:sp>
    </p:spTree>
    <p:extLst>
      <p:ext uri="{BB962C8B-B14F-4D97-AF65-F5344CB8AC3E}">
        <p14:creationId xmlns:p14="http://schemas.microsoft.com/office/powerpoint/2010/main" val="302009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پیر  وبرنا :تضادوتناسب/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دانا وبرنا :قافیه</a:t>
            </a:r>
          </a:p>
        </p:txBody>
      </p:sp>
    </p:spTree>
    <p:extLst>
      <p:ext uri="{BB962C8B-B14F-4D97-AF65-F5344CB8AC3E}">
        <p14:creationId xmlns:p14="http://schemas.microsoft.com/office/powerpoint/2010/main" val="302009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40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:درشهر هرکس چه جوان وچه پیرانی که   که در جنگ ماهر  بودند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مفهوم:بسیج تمام اقشار برای نبرد 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موقوف المعانی.  بیت دوجمله</a:t>
            </a:r>
          </a:p>
        </p:txBody>
      </p:sp>
    </p:spTree>
    <p:extLst>
      <p:ext uri="{BB962C8B-B14F-4D97-AF65-F5344CB8AC3E}">
        <p14:creationId xmlns:p14="http://schemas.microsoft.com/office/powerpoint/2010/main" val="302009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41</a:t>
            </a:r>
          </a:p>
        </p:txBody>
      </p:sp>
      <p:pic>
        <p:nvPicPr>
          <p:cNvPr id="23554" name="Picture 2" descr="D:\LESSONS\متفرقه\فارسی\درس12\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750"/>
            <a:ext cx="91440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09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 لشکر آفریدن : گروه متمم/لشکر آفریدون :ترکیب اضافی:/ لشکر:هسته /فریدون :وابسته پسین. (مضا ف الیه)</a:t>
            </a:r>
          </a:p>
          <a:p>
            <a:pPr algn="ctr"/>
            <a:endParaRPr lang="fa-IR" sz="35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شدند:رفتند دستور تاریخی /ماضی ساده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نیرنگ ضحاک:گروه متممی / نیرنگ ضحاک:گروه اسمی/نیرنگ :هسته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:وابسته پسین :مضاف الیه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سوی:حرف اضافه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بیرون شدند :بیرون رفتند (نجات پیدا کردند )ماضی ساده</a:t>
            </a:r>
          </a:p>
        </p:txBody>
      </p:sp>
    </p:spTree>
    <p:extLst>
      <p:ext uri="{BB962C8B-B14F-4D97-AF65-F5344CB8AC3E}">
        <p14:creationId xmlns:p14="http://schemas.microsoft.com/office/powerpoint/2010/main" val="35398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زنیرنگ بیرون شدن:کنایه از نجات رهایی یافتن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بیرون وآفریدون:قافیه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:ن</a:t>
            </a:r>
          </a:p>
        </p:txBody>
      </p:sp>
    </p:spTree>
    <p:extLst>
      <p:ext uri="{BB962C8B-B14F-4D97-AF65-F5344CB8AC3E}">
        <p14:creationId xmlns:p14="http://schemas.microsoft.com/office/powerpoint/2010/main" val="35398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41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:به سوی لشکر فریدون رفتند واز حیله ونیرنگ ضحاک نجات یافتند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مفهوم:پیروی از حق ونجات ورستگاری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دوجمله</a:t>
            </a:r>
          </a:p>
        </p:txBody>
      </p:sp>
    </p:spTree>
    <p:extLst>
      <p:ext uri="{BB962C8B-B14F-4D97-AF65-F5344CB8AC3E}">
        <p14:creationId xmlns:p14="http://schemas.microsoft.com/office/powerpoint/2010/main" val="35398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42</a:t>
            </a:r>
          </a:p>
        </p:txBody>
      </p:sp>
      <p:pic>
        <p:nvPicPr>
          <p:cNvPr id="24578" name="Picture 2" descr="D:\LESSONS\متفرقه\فارسی\درس12\4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6550"/>
            <a:ext cx="91440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8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پس:حرف ربط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گاه:قید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:نهاد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شد :ماضی ساده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چاره جوی:مرکب/ مسند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لشکر :متمم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سوی:حرف اضافه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کاخ: متمم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بنهاد روی: ماضی ساده. دستور تاریخی </a:t>
            </a:r>
          </a:p>
          <a:p>
            <a:pPr algn="ctr"/>
            <a:r>
              <a:rPr lang="fa-IR" sz="35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(رفتن)</a:t>
            </a:r>
          </a:p>
        </p:txBody>
      </p:sp>
    </p:spTree>
    <p:extLst>
      <p:ext uri="{BB962C8B-B14F-4D97-AF65-F5344CB8AC3E}">
        <p14:creationId xmlns:p14="http://schemas.microsoft.com/office/powerpoint/2010/main" val="312742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ا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روی وچاره جوی :قافیه/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روی نهادن:کنایه از رفتن</a:t>
            </a:r>
          </a:p>
        </p:txBody>
      </p:sp>
    </p:spTree>
    <p:extLst>
      <p:ext uri="{BB962C8B-B14F-4D97-AF65-F5344CB8AC3E}">
        <p14:creationId xmlns:p14="http://schemas.microsoft.com/office/powerpoint/2010/main" val="312742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42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فکری:سپس ضحاک چاره گری کرد واز لشکر به سوی کاخ رفت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بیت:دو جمله</a:t>
            </a:r>
          </a:p>
        </p:txBody>
      </p:sp>
    </p:spTree>
    <p:extLst>
      <p:ext uri="{BB962C8B-B14F-4D97-AF65-F5344CB8AC3E}">
        <p14:creationId xmlns:p14="http://schemas.microsoft.com/office/powerpoint/2010/main" val="312742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43</a:t>
            </a:r>
          </a:p>
        </p:txBody>
      </p:sp>
      <p:pic>
        <p:nvPicPr>
          <p:cNvPr id="25602" name="Picture 2" descr="D:\LESSONS\متفرقه\فارسی\درس12\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125"/>
            <a:ext cx="91440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42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زبانی:زبالا :متمم(اسب)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چو:حرف ربط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پی:پا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زمین:متمم /دستور تاریخی دوحرف اضافه برای یک متمم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نهاد:ماضی ساده.  نها دضحاک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بیامد:ماضی ساده. دستور تاریخی. /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فریدون:نهاد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کردار : حرف اضافه / ادات تشبیه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به کردار باد :قید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بالا:بلندی</a:t>
            </a:r>
          </a:p>
          <a:p>
            <a:pPr algn="ctr"/>
            <a:endParaRPr lang="fa-IR" sz="3600" b="1" spc="50" dirty="0">
              <a:ln w="11430"/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31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فریدون :مشبه 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باد:مشبه به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کردار:ادات تشبیه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درمصرع دوم:تشبیه/اغراق/کنایه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به کردار باد بودن :کنایه از سرعت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 وباد: 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بالا وزمین :تضاد ومراعات نظیر</a:t>
            </a:r>
          </a:p>
        </p:txBody>
      </p:sp>
    </p:spTree>
    <p:extLst>
      <p:ext uri="{BB962C8B-B14F-4D97-AF65-F5344CB8AC3E}">
        <p14:creationId xmlns:p14="http://schemas.microsoft.com/office/powerpoint/2010/main" val="8931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43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</a:t>
            </a:r>
            <a:r>
              <a:rPr lang="fa-IR" sz="36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فکری:وقتی </a:t>
            </a:r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ضحاک. از بلندی به زمین پا گذاشت فریدون( بسرعت) مثل باد آمد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دوجمله</a:t>
            </a:r>
          </a:p>
        </p:txBody>
      </p:sp>
    </p:spTree>
    <p:extLst>
      <p:ext uri="{BB962C8B-B14F-4D97-AF65-F5344CB8AC3E}">
        <p14:creationId xmlns:p14="http://schemas.microsoft.com/office/powerpoint/2010/main" val="8931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44</a:t>
            </a:r>
          </a:p>
        </p:txBody>
      </p:sp>
      <p:pic>
        <p:nvPicPr>
          <p:cNvPr id="26626" name="Picture 2" descr="D:\LESSONS\متفرقه\فارسی\درس12\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075"/>
            <a:ext cx="91440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1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 :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آن گرزه ی گاوسر :گروه متممی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گرزه گاو سر :گروه اسمی/ترکیب وصفی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گرزه :هسته/گاوسر: مرکب (ترکیب مقلوب ) وابسته پسین (صفت)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دست برد :ماضی ساده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بزد :ماضی ساده دستور تاریخی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نهاد:فریدون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سرش گروه متممی/ سر:هسته /ش:وابسته(مضاف الیه)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ترگ:کلاهخود/مفعول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بشکست:ماضی ساده /دستور تاریخی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خرد :قید </a:t>
            </a:r>
          </a:p>
        </p:txBody>
      </p:sp>
    </p:spTree>
    <p:extLst>
      <p:ext uri="{BB962C8B-B14F-4D97-AF65-F5344CB8AC3E}">
        <p14:creationId xmlns:p14="http://schemas.microsoft.com/office/powerpoint/2010/main" val="343207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خرد وبرد:قافیه /جناس ناهمسان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آرایی:ب /گ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ترگ وگرز:مراعات نظیر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وترگ وسر :مراعات نظیر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سر ودست. :مراعات نظیر</a:t>
            </a:r>
          </a:p>
        </p:txBody>
      </p:sp>
    </p:spTree>
    <p:extLst>
      <p:ext uri="{BB962C8B-B14F-4D97-AF65-F5344CB8AC3E}">
        <p14:creationId xmlns:p14="http://schemas.microsoft.com/office/powerpoint/2010/main" val="343207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44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 :فریدون گرز گاو سر را بدست گرفت و برسر ضحاک زد که کلاهخودش شکست 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3 جمله</a:t>
            </a:r>
          </a:p>
        </p:txBody>
      </p:sp>
    </p:spTree>
    <p:extLst>
      <p:ext uri="{BB962C8B-B14F-4D97-AF65-F5344CB8AC3E}">
        <p14:creationId xmlns:p14="http://schemas.microsoft.com/office/powerpoint/2010/main" val="343207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45</a:t>
            </a:r>
          </a:p>
        </p:txBody>
      </p:sp>
      <p:pic>
        <p:nvPicPr>
          <p:cNvPr id="27650" name="Picture 2" descr="D:\LESSONS\متفرقه\فارسی\درس12\4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91440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07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2879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5400" b="1" i="1" u="sng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45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936209"/>
            <a:ext cx="9144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زبانی: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بیاورد:ماضی ساده /نهاد فریدون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ضحاک :مفعول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چو حرف اضافه(ادات تشبیه )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نوند : اسب تندرو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کوه دماوند :گروه متممی/کوه:هسته/دماوند :مضاف الیه (وابسته پسین)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کرد :ماضی ساده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ش:مفعول (مرجع ضحاک 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بند متمم</a:t>
            </a:r>
          </a:p>
        </p:txBody>
      </p:sp>
    </p:spTree>
    <p:extLst>
      <p:ext uri="{BB962C8B-B14F-4D97-AF65-F5344CB8AC3E}">
        <p14:creationId xmlns:p14="http://schemas.microsoft.com/office/powerpoint/2010/main" val="147625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نوند وبند:قافیه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مصرع اول: فریدون :مشبه/ چون ادات تشبیه/نوند:مشبه به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 :ن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مصرع اول :تشبیه و به کنایه</a:t>
            </a:r>
          </a:p>
        </p:txBody>
      </p:sp>
    </p:spTree>
    <p:extLst>
      <p:ext uri="{BB962C8B-B14F-4D97-AF65-F5344CB8AC3E}">
        <p14:creationId xmlns:p14="http://schemas.microsoft.com/office/powerpoint/2010/main" val="147625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قلمروفکری :فریدون  به سرعت ضحاک را به دماوند کوه آورد واو را اسیر کرد(زندان)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مفهوم:اسارت ضحاک وبرچیدن بساط ظلم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2 جمله</a:t>
            </a:r>
          </a:p>
        </p:txBody>
      </p:sp>
    </p:spTree>
    <p:extLst>
      <p:ext uri="{BB962C8B-B14F-4D97-AF65-F5344CB8AC3E}">
        <p14:creationId xmlns:p14="http://schemas.microsoft.com/office/powerpoint/2010/main" val="147625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LESSONS\متفرقه\فارسی\درس12\4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075"/>
            <a:ext cx="91440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25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لمرو زبانی :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او:متمم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نام ضحاک: نهاد/گروه اسمی:نام:هسته/ضحاک :وابسته پسین(مضاف الیه)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چون:حرف اضافه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خاک:مسند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شد :ماضی ساده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جهان:نهاد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بداو:گروه متممی /بد :هسته /او :</a:t>
            </a:r>
            <a:r>
              <a:rPr lang="fa-IR" sz="3200" b="1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وابسته پسین </a:t>
            </a:r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(مضاف الیه)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پاک:مسند 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شد :ماضی ساده/</a:t>
            </a:r>
          </a:p>
          <a:p>
            <a:pPr algn="ctr"/>
            <a:r>
              <a:rPr lang="fa-IR" sz="32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همه:قید </a:t>
            </a:r>
          </a:p>
        </p:txBody>
      </p:sp>
    </p:spTree>
    <p:extLst>
      <p:ext uri="{BB962C8B-B14F-4D97-AF65-F5344CB8AC3E}">
        <p14:creationId xmlns:p14="http://schemas.microsoft.com/office/powerpoint/2010/main" val="264250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ادبی: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خاک وپاک :جناس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مصرع اول :کنایه /تشبیه/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خاک شدن. :کنایه از نابودی. وبی ارزش شدن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واج آرایی:ک /ا</a:t>
            </a:r>
          </a:p>
        </p:txBody>
      </p:sp>
    </p:spTree>
    <p:extLst>
      <p:ext uri="{BB962C8B-B14F-4D97-AF65-F5344CB8AC3E}">
        <p14:creationId xmlns:p14="http://schemas.microsoft.com/office/powerpoint/2010/main" val="264250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36209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قلمرو فکری:به واسطه فریدون نام ضحاک بی ارزش ونابود ومحو شد.  ودنیاکاملا از رفتار بد او پاک شد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مفهوم :پیروزی حق نابودی ظلم </a:t>
            </a:r>
          </a:p>
          <a:p>
            <a:pPr algn="ctr"/>
            <a:r>
              <a:rPr lang="fa-IR" sz="3600" b="1" spc="50" dirty="0">
                <a:ln w="11430"/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بیت 2 جمله</a:t>
            </a:r>
          </a:p>
        </p:txBody>
      </p:sp>
    </p:spTree>
    <p:extLst>
      <p:ext uri="{BB962C8B-B14F-4D97-AF65-F5344CB8AC3E}">
        <p14:creationId xmlns:p14="http://schemas.microsoft.com/office/powerpoint/2010/main" val="264250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265</TotalTime>
  <Words>5906</Words>
  <Application>Microsoft Office PowerPoint</Application>
  <PresentationFormat>On-screen Show (4:3)</PresentationFormat>
  <Paragraphs>1023</Paragraphs>
  <Slides>190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190</vt:i4>
      </vt:variant>
    </vt:vector>
  </HeadingPairs>
  <TitlesOfParts>
    <vt:vector size="191" baseType="lpstr">
      <vt:lpstr>Flow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AMIRREZA</dc:creator>
  <cp:lastModifiedBy>Windows User</cp:lastModifiedBy>
  <cp:revision>28</cp:revision>
  <dcterms:created xsi:type="dcterms:W3CDTF">2006-08-16T00:00:00Z</dcterms:created>
  <dcterms:modified xsi:type="dcterms:W3CDTF">2020-06-04T17:35:13Z</dcterms:modified>
</cp:coreProperties>
</file>