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EF4B200-C5EC-4382-9F1E-F97575F61D91}">
          <p14:sldIdLst>
            <p14:sldId id="256"/>
            <p14:sldId id="257"/>
            <p14:sldId id="258"/>
            <p14:sldId id="259"/>
            <p14:sldId id="260"/>
            <p14:sldId id="261"/>
            <p14:sldId id="262"/>
            <p14:sldId id="263"/>
            <p14:sldId id="264"/>
            <p14:sldId id="265"/>
            <p14:sldId id="266"/>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53" autoAdjust="0"/>
    <p:restoredTop sz="94660"/>
  </p:normalViewPr>
  <p:slideViewPr>
    <p:cSldViewPr snapToGrid="0">
      <p:cViewPr varScale="1">
        <p:scale>
          <a:sx n="74" d="100"/>
          <a:sy n="74" d="100"/>
        </p:scale>
        <p:origin x="-58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6D2141D-1142-4D65-92AD-1098FE68669B}"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1520839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D2141D-1142-4D65-92AD-1098FE68669B}"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3402187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6D2141D-1142-4D65-92AD-1098FE68669B}"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3782018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6D2141D-1142-4D65-92AD-1098FE68669B}" type="datetimeFigureOut">
              <a:rPr lang="en-US" smtClean="0"/>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4144825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6D2141D-1142-4D65-92AD-1098FE68669B}" type="datetimeFigureOut">
              <a:rPr lang="en-US" smtClean="0"/>
              <a:t>5/1/2020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2698264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6D2141D-1142-4D65-92AD-1098FE68669B}" type="datetimeFigureOut">
              <a:rPr lang="en-US" smtClean="0"/>
              <a:t>5/1/2020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1470465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D2141D-1142-4D65-92AD-1098FE68669B}" type="datetimeFigureOut">
              <a:rPr lang="en-US" smtClean="0"/>
              <a:t>5/1/2020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2082783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D2141D-1142-4D65-92AD-1098FE68669B}" type="datetimeFigureOut">
              <a:rPr lang="en-US" smtClean="0"/>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3624797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D2141D-1142-4D65-92AD-1098FE68669B}" type="datetimeFigureOut">
              <a:rPr lang="en-US" smtClean="0"/>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2031002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D2141D-1142-4D65-92AD-1098FE68669B}"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2019107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D2141D-1142-4D65-92AD-1098FE68669B}"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E024D-4927-451A-ACB4-9AD1269B7744}" type="slidenum">
              <a:rPr lang="en-US" smtClean="0"/>
              <a:t>‹#›</a:t>
            </a:fld>
            <a:endParaRPr lang="en-US"/>
          </a:p>
        </p:txBody>
      </p:sp>
    </p:spTree>
    <p:extLst>
      <p:ext uri="{BB962C8B-B14F-4D97-AF65-F5344CB8AC3E}">
        <p14:creationId xmlns:p14="http://schemas.microsoft.com/office/powerpoint/2010/main" val="532692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D2141D-1142-4D65-92AD-1098FE68669B}" type="datetimeFigureOut">
              <a:rPr lang="en-US" smtClean="0"/>
              <a:t>5/1/2020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9E024D-4927-451A-ACB4-9AD1269B7744}" type="slidenum">
              <a:rPr lang="en-US" smtClean="0"/>
              <a:t>‹#›</a:t>
            </a:fld>
            <a:endParaRPr lang="en-US"/>
          </a:p>
        </p:txBody>
      </p:sp>
    </p:spTree>
    <p:extLst>
      <p:ext uri="{BB962C8B-B14F-4D97-AF65-F5344CB8AC3E}">
        <p14:creationId xmlns:p14="http://schemas.microsoft.com/office/powerpoint/2010/main" val="1194355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7" y="339633"/>
            <a:ext cx="4633550" cy="2547257"/>
          </a:xfrm>
        </p:spPr>
        <p:txBody>
          <a:bodyPr>
            <a:normAutofit/>
          </a:bodyPr>
          <a:lstStyle/>
          <a:p>
            <a:r>
              <a:rPr lang="fa-IR" dirty="0" smtClean="0"/>
              <a:t>به نام خدا</a:t>
            </a:r>
            <a:br>
              <a:rPr lang="fa-IR" dirty="0" smtClean="0"/>
            </a:br>
            <a:r>
              <a:rPr lang="fa-IR" dirty="0"/>
              <a:t/>
            </a:r>
            <a:br>
              <a:rPr lang="fa-IR" dirty="0"/>
            </a:br>
            <a:r>
              <a:rPr lang="fa-IR" dirty="0" smtClean="0"/>
              <a:t/>
            </a:r>
            <a:br>
              <a:rPr lang="fa-IR" dirty="0" smtClean="0"/>
            </a:br>
            <a:r>
              <a:rPr lang="fa-IR" dirty="0" smtClean="0"/>
              <a:t>موضوع:کلپوسکوپی</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rcRect l="14381" r="14381"/>
          <a:stretch>
            <a:fillRect/>
          </a:stretch>
        </p:blipFill>
        <p:spPr/>
      </p:pic>
    </p:spTree>
    <p:extLst>
      <p:ext uri="{BB962C8B-B14F-4D97-AF65-F5344CB8AC3E}">
        <p14:creationId xmlns:p14="http://schemas.microsoft.com/office/powerpoint/2010/main" val="14666059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sz="2800" b="1" dirty="0" smtClean="0"/>
              <a:t>کلپوسکوپی چیست؟</a:t>
            </a:r>
            <a:endParaRPr lang="en-US" sz="2800" b="1" dirty="0"/>
          </a:p>
        </p:txBody>
      </p:sp>
      <p:sp>
        <p:nvSpPr>
          <p:cNvPr id="3" name="Text Placeholder 2"/>
          <p:cNvSpPr>
            <a:spLocks noGrp="1"/>
          </p:cNvSpPr>
          <p:nvPr>
            <p:ph type="body" idx="1"/>
          </p:nvPr>
        </p:nvSpPr>
        <p:spPr>
          <a:xfrm>
            <a:off x="546101" y="1384300"/>
            <a:ext cx="10987088" cy="2451100"/>
          </a:xfrm>
        </p:spPr>
        <p:txBody>
          <a:bodyPr>
            <a:normAutofit/>
          </a:bodyPr>
          <a:lstStyle/>
          <a:p>
            <a:pPr algn="r" rtl="1"/>
            <a:r>
              <a:rPr lang="fa-IR" sz="2800" b="0" kern="0" dirty="0" smtClean="0">
                <a:solidFill>
                  <a:schemeClr val="tx1">
                    <a:lumMod val="95000"/>
                    <a:lumOff val="5000"/>
                  </a:schemeClr>
                </a:solidFill>
                <a:cs typeface="+mj-cs"/>
              </a:rPr>
              <a:t>کلپوسکوپی نوعی معاینه با دیدن مستقیم واژن،سرویکس</a:t>
            </a:r>
            <a:r>
              <a:rPr lang="fa-IR" sz="2800" kern="0" dirty="0" smtClean="0">
                <a:solidFill>
                  <a:schemeClr val="tx1">
                    <a:lumMod val="95000"/>
                    <a:lumOff val="5000"/>
                  </a:schemeClr>
                </a:solidFill>
                <a:cs typeface="+mj-cs"/>
              </a:rPr>
              <a:t> </a:t>
            </a:r>
            <a:r>
              <a:rPr lang="fa-IR" sz="2800" b="0" kern="0" dirty="0" smtClean="0">
                <a:solidFill>
                  <a:schemeClr val="tx1">
                    <a:lumMod val="95000"/>
                    <a:lumOff val="5000"/>
                  </a:schemeClr>
                </a:solidFill>
                <a:cs typeface="+mj-cs"/>
              </a:rPr>
              <a:t>و گاهی اوقات لب های خارجی و نواحی خارجی دستگاه تناسلی میباشد.</a:t>
            </a:r>
          </a:p>
          <a:p>
            <a:pPr algn="r" rtl="1"/>
            <a:r>
              <a:rPr lang="fa-IR" sz="2800" b="0" kern="0" dirty="0" smtClean="0">
                <a:solidFill>
                  <a:schemeClr val="tx1">
                    <a:lumMod val="95000"/>
                    <a:lumOff val="5000"/>
                  </a:schemeClr>
                </a:solidFill>
                <a:cs typeface="+mj-cs"/>
              </a:rPr>
              <a:t>این تست توسط پزشک انجام میشود که سرویکس و واژن را با کلپوسکوپ مشاهده میکند و اگر چیز غیرطبیعی دیده شود نمونه ای کوچک بافتی که بیوپسی نامیده میشود انجام میگیرد.</a:t>
            </a:r>
          </a:p>
          <a:p>
            <a:pPr algn="r" rtl="1"/>
            <a:r>
              <a:rPr lang="fa-IR" sz="2800" b="0" kern="0" dirty="0" smtClean="0">
                <a:solidFill>
                  <a:schemeClr val="tx1">
                    <a:lumMod val="95000"/>
                    <a:lumOff val="5000"/>
                  </a:schemeClr>
                </a:solidFill>
                <a:cs typeface="+mj-cs"/>
              </a:rPr>
              <a:t>تست کلپوسکوپی طی </a:t>
            </a:r>
            <a:r>
              <a:rPr lang="en-US" sz="2800" b="0" kern="0" dirty="0" smtClean="0">
                <a:solidFill>
                  <a:schemeClr val="tx1">
                    <a:lumMod val="95000"/>
                    <a:lumOff val="5000"/>
                  </a:schemeClr>
                </a:solidFill>
                <a:cs typeface="+mj-cs"/>
              </a:rPr>
              <a:t>10</a:t>
            </a:r>
            <a:r>
              <a:rPr lang="fa-IR" sz="2800" b="0" kern="0" dirty="0" smtClean="0">
                <a:solidFill>
                  <a:schemeClr val="tx1">
                    <a:lumMod val="95000"/>
                    <a:lumOff val="5000"/>
                  </a:schemeClr>
                </a:solidFill>
                <a:cs typeface="+mj-cs"/>
              </a:rPr>
              <a:t>تا </a:t>
            </a:r>
            <a:r>
              <a:rPr lang="en-US" sz="2800" b="0" kern="0" dirty="0" smtClean="0">
                <a:solidFill>
                  <a:schemeClr val="tx1">
                    <a:lumMod val="95000"/>
                    <a:lumOff val="5000"/>
                  </a:schemeClr>
                </a:solidFill>
                <a:cs typeface="+mj-cs"/>
              </a:rPr>
              <a:t>20</a:t>
            </a:r>
            <a:r>
              <a:rPr lang="fa-IR" sz="2800" b="0" kern="0" dirty="0" smtClean="0">
                <a:solidFill>
                  <a:schemeClr val="tx1">
                    <a:lumMod val="95000"/>
                    <a:lumOff val="5000"/>
                  </a:schemeClr>
                </a:solidFill>
                <a:cs typeface="+mj-cs"/>
              </a:rPr>
              <a:t>دقیقه انجام میشود.</a:t>
            </a:r>
            <a:endParaRPr lang="fa-IR" sz="2800" b="0" kern="0" dirty="0">
              <a:solidFill>
                <a:schemeClr val="tx1">
                  <a:lumMod val="95000"/>
                  <a:lumOff val="5000"/>
                </a:schemeClr>
              </a:solidFill>
              <a:cs typeface="+mj-cs"/>
            </a:endParaRPr>
          </a:p>
        </p:txBody>
      </p:sp>
      <p:pic>
        <p:nvPicPr>
          <p:cNvPr id="9" name="Picture Placeholder 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39788" y="4237831"/>
            <a:ext cx="3579812" cy="2088224"/>
          </a:xfrm>
        </p:spPr>
      </p:pic>
      <p:pic>
        <p:nvPicPr>
          <p:cNvPr id="12" name="Content Placeholder 11"/>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5424035" y="3835400"/>
            <a:ext cx="1231220" cy="2641530"/>
          </a:xfrm>
        </p:spPr>
      </p:pic>
    </p:spTree>
    <p:extLst>
      <p:ext uri="{BB962C8B-B14F-4D97-AF65-F5344CB8AC3E}">
        <p14:creationId xmlns:p14="http://schemas.microsoft.com/office/powerpoint/2010/main" val="31759675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9088" y="313795"/>
            <a:ext cx="5141912" cy="1325563"/>
          </a:xfrm>
        </p:spPr>
        <p:txBody>
          <a:bodyPr>
            <a:normAutofit/>
          </a:bodyPr>
          <a:lstStyle/>
          <a:p>
            <a:r>
              <a:rPr lang="fa-IR" sz="2800" b="1" dirty="0" smtClean="0"/>
              <a:t>کلپوسکوپی در چه مواردی انجام میگیرد؟</a:t>
            </a:r>
            <a:endParaRPr lang="en-US" sz="2800" b="1" dirty="0"/>
          </a:p>
        </p:txBody>
      </p:sp>
      <p:sp>
        <p:nvSpPr>
          <p:cNvPr id="4" name="Text Placeholder 3"/>
          <p:cNvSpPr>
            <a:spLocks noGrp="1"/>
          </p:cNvSpPr>
          <p:nvPr>
            <p:ph type="body" idx="1"/>
          </p:nvPr>
        </p:nvSpPr>
        <p:spPr>
          <a:xfrm>
            <a:off x="650876" y="2171523"/>
            <a:ext cx="10704512" cy="3924477"/>
          </a:xfrm>
        </p:spPr>
        <p:txBody>
          <a:bodyPr>
            <a:normAutofit fontScale="85000" lnSpcReduction="10000"/>
          </a:bodyPr>
          <a:lstStyle/>
          <a:p>
            <a:pPr algn="r" rtl="1"/>
            <a:r>
              <a:rPr lang="fa-IR" sz="2800" b="0" dirty="0" smtClean="0">
                <a:latin typeface="Tahoma" panose="020B0604030504040204" pitchFamily="34" charset="0"/>
                <a:ea typeface="Tahoma" panose="020B0604030504040204" pitchFamily="34" charset="0"/>
                <a:cs typeface="+mj-cs"/>
              </a:rPr>
              <a:t>در مواردی که نتایج تست پاپ اسمیر بیانگر سلولهای غیرطبیعی در دهانه رحم باشد لازم است مطالعات دقیق تری روی تغییرات سلولی در دهانه رحم انجام شود تا اگر یک علامت پیش سرطان باشد قبل از تغییر موفقیت آمیز به کنسر درمان شود.همچنین ممکن است در هریک از موارد زیر کلپوسکوپی انجام شود:</a:t>
            </a:r>
          </a:p>
          <a:p>
            <a:pPr algn="r" rtl="1"/>
            <a:endParaRPr lang="fa-IR" sz="2800" b="0" dirty="0">
              <a:latin typeface="Tahoma" panose="020B0604030504040204" pitchFamily="34" charset="0"/>
              <a:ea typeface="Tahoma" panose="020B0604030504040204" pitchFamily="34" charset="0"/>
              <a:cs typeface="+mj-cs"/>
            </a:endParaRPr>
          </a:p>
          <a:p>
            <a:pPr marL="457200" indent="-457200" algn="just" rtl="1">
              <a:buFont typeface="Arial" panose="020B0604020202020204" pitchFamily="34" charset="0"/>
              <a:buChar char="•"/>
            </a:pPr>
            <a:r>
              <a:rPr lang="fa-IR" sz="2800" b="0" dirty="0" smtClean="0">
                <a:latin typeface="Tahoma" panose="020B0604030504040204" pitchFamily="34" charset="0"/>
                <a:ea typeface="Tahoma" panose="020B0604030504040204" pitchFamily="34" charset="0"/>
                <a:cs typeface="+mj-cs"/>
              </a:rPr>
              <a:t>مشاهده زگیل های تناسلی در دهانه رحم</a:t>
            </a:r>
          </a:p>
          <a:p>
            <a:pPr marL="457200" indent="-457200" algn="just" rtl="1">
              <a:buFont typeface="Arial" panose="020B0604020202020204" pitchFamily="34" charset="0"/>
              <a:buChar char="•"/>
            </a:pPr>
            <a:r>
              <a:rPr lang="fa-IR" sz="2800" b="0" dirty="0" smtClean="0">
                <a:latin typeface="Tahoma" panose="020B0604030504040204" pitchFamily="34" charset="0"/>
                <a:ea typeface="Tahoma" panose="020B0604030504040204" pitchFamily="34" charset="0"/>
                <a:cs typeface="+mj-cs"/>
              </a:rPr>
              <a:t>زخم و عفونتهای حاد یا مزمن در دهانه رحم</a:t>
            </a:r>
          </a:p>
          <a:p>
            <a:pPr marL="457200" indent="-457200" algn="just" rtl="1">
              <a:buFont typeface="Arial" panose="020B0604020202020204" pitchFamily="34" charset="0"/>
              <a:buChar char="•"/>
            </a:pPr>
            <a:r>
              <a:rPr lang="fa-IR" sz="2800" b="0" dirty="0" smtClean="0">
                <a:latin typeface="Tahoma" panose="020B0604030504040204" pitchFamily="34" charset="0"/>
                <a:ea typeface="Tahoma" panose="020B0604030504040204" pitchFamily="34" charset="0"/>
                <a:cs typeface="+mj-cs"/>
              </a:rPr>
              <a:t>توده های خوش خیم نظیر پولیپ در دهانه رحم</a:t>
            </a:r>
          </a:p>
          <a:p>
            <a:pPr marL="457200" indent="-457200" algn="just" rtl="1">
              <a:buFont typeface="Arial" panose="020B0604020202020204" pitchFamily="34" charset="0"/>
              <a:buChar char="•"/>
            </a:pPr>
            <a:r>
              <a:rPr lang="fa-IR" sz="2800" b="0" dirty="0" smtClean="0">
                <a:latin typeface="Tahoma" panose="020B0604030504040204" pitchFamily="34" charset="0"/>
                <a:ea typeface="Tahoma" panose="020B0604030504040204" pitchFamily="34" charset="0"/>
                <a:cs typeface="+mj-cs"/>
              </a:rPr>
              <a:t>درد</a:t>
            </a:r>
          </a:p>
          <a:p>
            <a:pPr marL="457200" indent="-457200" algn="just" rtl="1">
              <a:buFont typeface="Arial" panose="020B0604020202020204" pitchFamily="34" charset="0"/>
              <a:buChar char="•"/>
            </a:pPr>
            <a:r>
              <a:rPr lang="fa-IR" sz="2800" b="0" dirty="0" smtClean="0">
                <a:latin typeface="Tahoma" panose="020B0604030504040204" pitchFamily="34" charset="0"/>
                <a:ea typeface="Tahoma" panose="020B0604030504040204" pitchFamily="34" charset="0"/>
                <a:cs typeface="+mj-cs"/>
              </a:rPr>
              <a:t>خونریزی</a:t>
            </a:r>
          </a:p>
          <a:p>
            <a:pPr algn="just" rtl="1"/>
            <a:r>
              <a:rPr lang="fa-IR" sz="2800" b="0" dirty="0" smtClean="0">
                <a:latin typeface="Tahoma" panose="020B0604030504040204" pitchFamily="34" charset="0"/>
                <a:ea typeface="Tahoma" panose="020B0604030504040204" pitchFamily="34" charset="0"/>
                <a:cs typeface="+mj-cs"/>
              </a:rPr>
              <a:t>در مواردی لازم است برای بررسی نتایج درمان هم کلپوسکوپی انجام شود</a:t>
            </a:r>
          </a:p>
          <a:p>
            <a:pPr algn="just" rtl="1"/>
            <a:endParaRPr lang="fa-IR" sz="2800" b="0" dirty="0">
              <a:latin typeface="Tahoma" panose="020B0604030504040204" pitchFamily="34" charset="0"/>
              <a:ea typeface="Tahoma" panose="020B0604030504040204" pitchFamily="34" charset="0"/>
              <a:cs typeface="+mj-cs"/>
            </a:endParaRPr>
          </a:p>
          <a:p>
            <a:pPr algn="just" rtl="1"/>
            <a:endParaRPr lang="fa-IR" sz="2800" b="0" dirty="0" smtClean="0">
              <a:latin typeface="Tahoma" panose="020B0604030504040204" pitchFamily="34" charset="0"/>
              <a:ea typeface="Tahoma" panose="020B0604030504040204" pitchFamily="34" charset="0"/>
              <a:cs typeface="+mj-cs"/>
            </a:endParaRPr>
          </a:p>
        </p:txBody>
      </p:sp>
      <p:pic>
        <p:nvPicPr>
          <p:cNvPr id="14" name="Content Placeholder 1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4593" y="4059975"/>
            <a:ext cx="1898338" cy="1815802"/>
          </a:xfrm>
        </p:spPr>
      </p:pic>
      <p:pic>
        <p:nvPicPr>
          <p:cNvPr id="17" name="Content Placeholder 16"/>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2602931" y="2425225"/>
            <a:ext cx="2045270" cy="1634750"/>
          </a:xfrm>
        </p:spPr>
      </p:pic>
      <p:pic>
        <p:nvPicPr>
          <p:cNvPr id="8" name="Picture 7"/>
          <p:cNvPicPr>
            <a:picLocks noChangeAspect="1"/>
          </p:cNvPicPr>
          <p:nvPr/>
        </p:nvPicPr>
        <p:blipFill>
          <a:blip r:embed="rId4"/>
          <a:stretch>
            <a:fillRect/>
          </a:stretch>
        </p:blipFill>
        <p:spPr>
          <a:xfrm>
            <a:off x="1368571" y="3722245"/>
            <a:ext cx="3022824" cy="823031"/>
          </a:xfrm>
          <a:prstGeom prst="rect">
            <a:avLst/>
          </a:prstGeom>
        </p:spPr>
      </p:pic>
    </p:spTree>
    <p:extLst>
      <p:ext uri="{BB962C8B-B14F-4D97-AF65-F5344CB8AC3E}">
        <p14:creationId xmlns:p14="http://schemas.microsoft.com/office/powerpoint/2010/main" val="5145076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03275"/>
          </a:xfrm>
        </p:spPr>
        <p:txBody>
          <a:bodyPr>
            <a:normAutofit/>
          </a:bodyPr>
          <a:lstStyle/>
          <a:p>
            <a:pPr algn="r" rtl="1"/>
            <a:r>
              <a:rPr lang="fa-IR" sz="2800" b="1" dirty="0" smtClean="0">
                <a:latin typeface="Times New Roman" panose="02020603050405020304" pitchFamily="18" charset="0"/>
                <a:cs typeface="Times New Roman" panose="02020603050405020304" pitchFamily="18" charset="0"/>
              </a:rPr>
              <a:t>آمادگی های قبل از کلپوسکوپی:</a:t>
            </a:r>
            <a:endParaRPr lang="en-US" sz="28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127000" y="1041400"/>
            <a:ext cx="11836400" cy="5816600"/>
          </a:xfrm>
        </p:spPr>
        <p:txBody>
          <a:bodyPr/>
          <a:lstStyle/>
          <a:p>
            <a:pPr algn="r" rtl="1"/>
            <a:r>
              <a:rPr lang="fa-IR" dirty="0" smtClean="0">
                <a:cs typeface="+mj-cs"/>
              </a:rPr>
              <a:t>فرد باید قبل از کلپوسکوپی جواب تست پاپ اسمیر را به همراه داشته باشد. مخصوصا اگر تست پاپ غیر طبیعی توسط پزشک دیگری انجام شده باشد بهتر است یک کپی از گزارش آن را به همراه داشته باشد.</a:t>
            </a:r>
          </a:p>
          <a:p>
            <a:pPr algn="r" rtl="1"/>
            <a:r>
              <a:rPr lang="fa-IR" dirty="0" smtClean="0">
                <a:cs typeface="+mj-cs"/>
              </a:rPr>
              <a:t>توصیه میشود قبل از اغنجام کلپوسکوپی ایبوپروفن یا استامینوفن مصرف کنند تا میزان کرامپ کاهش یابد.</a:t>
            </a:r>
          </a:p>
          <a:p>
            <a:pPr algn="r" rtl="1"/>
            <a:r>
              <a:rPr lang="fa-IR" dirty="0" smtClean="0">
                <a:cs typeface="+mj-cs"/>
              </a:rPr>
              <a:t>توصیه میشود از وارد کردن هرچیزی به واژن برای دو روز قبل از این مراحل دوری کنند مثل:</a:t>
            </a:r>
          </a:p>
          <a:p>
            <a:pPr marL="0" indent="0" algn="r" rtl="1">
              <a:buNone/>
            </a:pPr>
            <a:r>
              <a:rPr lang="fa-IR" dirty="0" smtClean="0">
                <a:cs typeface="+mj-cs"/>
              </a:rPr>
              <a:t>فعالیت جنسی،داروهای اینتراواژینال،تامپون</a:t>
            </a:r>
          </a:p>
          <a:p>
            <a:pPr marL="0" indent="0" algn="r" rtl="1">
              <a:buNone/>
            </a:pPr>
            <a:r>
              <a:rPr lang="fa-IR" dirty="0" smtClean="0">
                <a:cs typeface="+mj-cs"/>
              </a:rPr>
              <a:t>تا از پنهان ماندن سلولهای غیرطبیعی جلوگیری شود.</a:t>
            </a:r>
          </a:p>
          <a:p>
            <a:pPr algn="r" rtl="1"/>
            <a:r>
              <a:rPr lang="fa-IR" dirty="0" smtClean="0">
                <a:cs typeface="+mj-cs"/>
              </a:rPr>
              <a:t>سعی میشود که از انجام کلپوسکوپی طی پریود پرهیز شود اما اگر خونریزی کم است تست میتواند قابل اطمینان باشد.</a:t>
            </a:r>
          </a:p>
          <a:p>
            <a:pPr algn="r" rtl="1"/>
            <a:endParaRPr lang="fa-IR" dirty="0" smtClean="0">
              <a:cs typeface="+mj-cs"/>
            </a:endParaRPr>
          </a:p>
          <a:p>
            <a:pPr marL="0" indent="0" algn="r" rtl="1">
              <a:buNone/>
            </a:pPr>
            <a:endParaRPr lang="fa-IR" dirty="0" smtClean="0">
              <a:cs typeface="+mj-cs"/>
            </a:endParaRPr>
          </a:p>
          <a:p>
            <a:pPr marL="0" indent="0" algn="r" rtl="1">
              <a:buNone/>
            </a:pPr>
            <a:endParaRPr lang="en-US" dirty="0">
              <a:cs typeface="+mj-cs"/>
            </a:endParaRPr>
          </a:p>
        </p:txBody>
      </p:sp>
    </p:spTree>
    <p:extLst>
      <p:ext uri="{BB962C8B-B14F-4D97-AF65-F5344CB8AC3E}">
        <p14:creationId xmlns:p14="http://schemas.microsoft.com/office/powerpoint/2010/main" val="37280936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9200" y="352425"/>
            <a:ext cx="5181600" cy="650875"/>
          </a:xfrm>
        </p:spPr>
        <p:txBody>
          <a:bodyPr>
            <a:normAutofit/>
          </a:bodyPr>
          <a:lstStyle/>
          <a:p>
            <a:pPr algn="r" rtl="1"/>
            <a:r>
              <a:rPr lang="fa-IR" sz="2800" b="1" dirty="0" smtClean="0">
                <a:latin typeface="Times New Roman" panose="02020603050405020304" pitchFamily="18" charset="0"/>
                <a:cs typeface="Times New Roman" panose="02020603050405020304" pitchFamily="18" charset="0"/>
              </a:rPr>
              <a:t>روند انجام کلپوسکوپی:</a:t>
            </a:r>
            <a:endParaRPr lang="en-US" sz="28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736600" y="1003300"/>
            <a:ext cx="11214100" cy="5486400"/>
          </a:xfrm>
        </p:spPr>
        <p:txBody>
          <a:bodyPr>
            <a:normAutofit/>
          </a:bodyPr>
          <a:lstStyle/>
          <a:p>
            <a:pPr marL="0" indent="0" algn="just" rtl="1">
              <a:buNone/>
            </a:pPr>
            <a:r>
              <a:rPr lang="fa-IR" dirty="0" smtClean="0">
                <a:latin typeface="Times New Roman" panose="02020603050405020304" pitchFamily="18" charset="0"/>
                <a:cs typeface="Times New Roman" panose="02020603050405020304" pitchFamily="18" charset="0"/>
              </a:rPr>
              <a:t>کلپوسکوپی به صورت سرپایی در مطب پزشک انجام میشود.این کار توسط متخصص انکولوژی زنان انجام میگیرد.</a:t>
            </a:r>
          </a:p>
          <a:p>
            <a:pPr marL="0" indent="0" algn="just" rtl="1">
              <a:buNone/>
            </a:pPr>
            <a:r>
              <a:rPr lang="fa-IR" dirty="0" smtClean="0">
                <a:latin typeface="Times New Roman" panose="02020603050405020304" pitchFamily="18" charset="0"/>
                <a:cs typeface="Times New Roman" panose="02020603050405020304" pitchFamily="18" charset="0"/>
              </a:rPr>
              <a:t>بیمار به حالت خوابیده به پشت،پاها خمیده و روی پدال های تخت گذاشته میشود.یک وسیله(اسپکولوم)داخل واژن گذاشته میشود تا دهانه رحم به خوبی مشاهده گردد و سپس با کلپوسکوپ داخل واژن و دهانه رحم مشاهده و بررسی میشود.</a:t>
            </a:r>
          </a:p>
          <a:p>
            <a:pPr marL="0" indent="0" algn="just" rtl="1">
              <a:buNone/>
            </a:pPr>
            <a:r>
              <a:rPr lang="fa-IR" dirty="0" smtClean="0">
                <a:latin typeface="Times New Roman" panose="02020603050405020304" pitchFamily="18" charset="0"/>
                <a:cs typeface="Times New Roman" panose="02020603050405020304" pitchFamily="18" charset="0"/>
              </a:rPr>
              <a:t>گاهی اوقات برای بررسی بیشتر تغییرات سلولی از محلول اسید استیک یا لوگول نیز استفاده میشود که با سواپ پنبه ای روی دهانه رحم آغشته میگردد.سلولهای تغییر شکل داده با این محلول تغییر رنگ میدهند و مشاهده و شناسایی آنها راحتتر میشود. در هنگام انجام این عمل ممکن است فرد تنها مختصری سوزش و درد داشته باشد.</a:t>
            </a:r>
          </a:p>
          <a:p>
            <a:pPr marL="0" indent="0" algn="just" rtl="1">
              <a:buNone/>
            </a:pPr>
            <a:r>
              <a:rPr lang="fa-IR" dirty="0" smtClean="0">
                <a:latin typeface="Times New Roman" panose="02020603050405020304" pitchFamily="18" charset="0"/>
                <a:cs typeface="Times New Roman" panose="02020603050405020304" pitchFamily="18" charset="0"/>
              </a:rPr>
              <a:t>اگر در حین کلپوسکوپی تغییرات سلولی در دهانه رحم مشاهده شود همزمان از همان نواحی نمونه برداری انجام میشود.نمونه بافتی لایه بسیار نازک و ظریفی از دهانه رحم است که با وسیله ای به نام پانچ برداشته شده و در داخل محلول مخصوص به آزمایشگاه پاتولوژی ارسال میشود.</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00783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4300" y="2571801"/>
            <a:ext cx="6451600" cy="3937989"/>
          </a:xfrm>
        </p:spPr>
      </p:pic>
      <p:pic>
        <p:nvPicPr>
          <p:cNvPr id="6" name="Content Placeholder 5"/>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1726" t="18233" r="668" b="20694"/>
          <a:stretch/>
        </p:blipFill>
        <p:spPr>
          <a:xfrm>
            <a:off x="6680200" y="379781"/>
            <a:ext cx="5137111" cy="3214319"/>
          </a:xfrm>
        </p:spPr>
      </p:pic>
    </p:spTree>
    <p:extLst>
      <p:ext uri="{BB962C8B-B14F-4D97-AF65-F5344CB8AC3E}">
        <p14:creationId xmlns:p14="http://schemas.microsoft.com/office/powerpoint/2010/main" val="41492937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sz="2800" b="1" dirty="0" smtClean="0">
                <a:latin typeface="Times New Roman" panose="02020603050405020304" pitchFamily="18" charset="0"/>
                <a:cs typeface="Times New Roman" panose="02020603050405020304" pitchFamily="18" charset="0"/>
              </a:rPr>
              <a:t>عوارض کلپوسکوپی:</a:t>
            </a:r>
            <a:endParaRPr lang="en-US" sz="2800" b="1" dirty="0">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sz="quarter" idx="3"/>
          </p:nvPr>
        </p:nvSpPr>
        <p:spPr>
          <a:xfrm>
            <a:off x="254000" y="1643062"/>
            <a:ext cx="11391900" cy="2801936"/>
          </a:xfrm>
        </p:spPr>
        <p:txBody>
          <a:bodyPr>
            <a:normAutofit lnSpcReduction="10000"/>
          </a:bodyPr>
          <a:lstStyle/>
          <a:p>
            <a:pPr algn="just" rtl="1"/>
            <a:r>
              <a:rPr lang="fa-IR" sz="2800" b="0" dirty="0" smtClean="0">
                <a:latin typeface="Times New Roman" panose="02020603050405020304" pitchFamily="18" charset="0"/>
                <a:cs typeface="Times New Roman" panose="02020603050405020304" pitchFamily="18" charset="0"/>
              </a:rPr>
              <a:t>هیچ ریسک جدی در کلپوسکوپی که به صورت روتین در کلینیک انجام میشود وجود ندارد.بیشترین عوارض جانبی احتمالی ناراحتی ناشی از محلولهایی است که استفاده میشوند و کرامپ و </a:t>
            </a:r>
            <a:r>
              <a:rPr lang="en-US" sz="2800" b="0" dirty="0" smtClean="0">
                <a:latin typeface="Times New Roman" panose="02020603050405020304" pitchFamily="18" charset="0"/>
                <a:cs typeface="Times New Roman" panose="02020603050405020304" pitchFamily="18" charset="0"/>
              </a:rPr>
              <a:t>pinching</a:t>
            </a:r>
            <a:r>
              <a:rPr lang="fa-IR" sz="2800" b="0" dirty="0" smtClean="0">
                <a:latin typeface="Times New Roman" panose="02020603050405020304" pitchFamily="18" charset="0"/>
                <a:cs typeface="Times New Roman" panose="02020603050405020304" pitchFamily="18" charset="0"/>
              </a:rPr>
              <a:t> ناشی از کورتاژ اند و سرویکال یا بیوپسی هست که شاید باعث مقدار کمی لکه بینی برای چند روز شود ولی خونریزی سنگین نادر است.</a:t>
            </a:r>
          </a:p>
          <a:p>
            <a:pPr algn="just" rtl="1"/>
            <a:r>
              <a:rPr lang="fa-IR" sz="2800" b="0" dirty="0" smtClean="0">
                <a:latin typeface="Times New Roman" panose="02020603050405020304" pitchFamily="18" charset="0"/>
                <a:cs typeface="Times New Roman" panose="02020603050405020304" pitchFamily="18" charset="0"/>
              </a:rPr>
              <a:t>پزشک میتواند محلول </a:t>
            </a:r>
            <a:r>
              <a:rPr lang="en-US" sz="2800" b="0" dirty="0" err="1" smtClean="0">
                <a:latin typeface="Times New Roman" panose="02020603050405020304" pitchFamily="18" charset="0"/>
                <a:cs typeface="Times New Roman" panose="02020603050405020304" pitchFamily="18" charset="0"/>
              </a:rPr>
              <a:t>monsel</a:t>
            </a:r>
            <a:r>
              <a:rPr lang="fa-IR" sz="2800" b="0" dirty="0" smtClean="0">
                <a:latin typeface="Times New Roman" panose="02020603050405020304" pitchFamily="18" charset="0"/>
                <a:cs typeface="Times New Roman" panose="02020603050405020304" pitchFamily="18" charset="0"/>
              </a:rPr>
              <a:t> یا نیترات نقره را برای توقف هر نوع خونریزی به کار برد.</a:t>
            </a:r>
          </a:p>
          <a:p>
            <a:pPr algn="just" rtl="1"/>
            <a:r>
              <a:rPr lang="fa-IR" sz="2800" b="0" dirty="0" smtClean="0">
                <a:latin typeface="Times New Roman" panose="02020603050405020304" pitchFamily="18" charset="0"/>
                <a:cs typeface="Times New Roman" panose="02020603050405020304" pitchFamily="18" charset="0"/>
              </a:rPr>
              <a:t>در دوران حاملگی نیز هرگونه پاپ اسمیر غیرطبیعی نیاز به معاینات بیشتر دارد و کلپوسکوپی کاملا بی ضرر است و بیوپسی در خانم حامله ای که نواحی مشکوک شناسایی شده انجام میگیرد.</a:t>
            </a:r>
            <a:endParaRPr lang="en-US" sz="2800" b="0" dirty="0" smtClean="0">
              <a:latin typeface="Times New Roman" panose="02020603050405020304" pitchFamily="18" charset="0"/>
              <a:cs typeface="Times New Roman" panose="02020603050405020304" pitchFamily="18" charset="0"/>
            </a:endParaRPr>
          </a:p>
        </p:txBody>
      </p:sp>
      <p:pic>
        <p:nvPicPr>
          <p:cNvPr id="7" name="Content Placeholder 6"/>
          <p:cNvPicPr>
            <a:picLocks noGrp="1" noChangeAspect="1"/>
          </p:cNvPicPr>
          <p:nvPr>
            <p:ph sz="quarter" idx="4"/>
          </p:nvPr>
        </p:nvPicPr>
        <p:blipFill rotWithShape="1">
          <a:blip r:embed="rId2">
            <a:extLst>
              <a:ext uri="{28A0092B-C50C-407E-A947-70E740481C1C}">
                <a14:useLocalDpi xmlns:a14="http://schemas.microsoft.com/office/drawing/2010/main" val="0"/>
              </a:ext>
            </a:extLst>
          </a:blip>
          <a:srcRect l="-1116" t="3748" r="-707" b="14647"/>
          <a:stretch/>
        </p:blipFill>
        <p:spPr>
          <a:xfrm>
            <a:off x="2074962" y="4373548"/>
            <a:ext cx="3874988" cy="2484452"/>
          </a:xfrm>
        </p:spPr>
      </p:pic>
    </p:spTree>
    <p:extLst>
      <p:ext uri="{BB962C8B-B14F-4D97-AF65-F5344CB8AC3E}">
        <p14:creationId xmlns:p14="http://schemas.microsoft.com/office/powerpoint/2010/main" val="12917506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05788" y="203200"/>
            <a:ext cx="3376612" cy="801688"/>
          </a:xfrm>
        </p:spPr>
        <p:txBody>
          <a:bodyPr>
            <a:normAutofit/>
          </a:bodyPr>
          <a:lstStyle/>
          <a:p>
            <a:pPr algn="just" rtl="1"/>
            <a:r>
              <a:rPr lang="fa-IR" sz="2800" b="1" dirty="0" smtClean="0">
                <a:latin typeface="Times New Roman" panose="02020603050405020304" pitchFamily="18" charset="0"/>
                <a:cs typeface="Times New Roman" panose="02020603050405020304" pitchFamily="18" charset="0"/>
              </a:rPr>
              <a:t>اقدامات بعد از کلپوسکوپی</a:t>
            </a:r>
            <a:endParaRPr lang="en-US" sz="2800" b="1"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266700" y="1144587"/>
            <a:ext cx="11925300" cy="5434014"/>
          </a:xfrm>
        </p:spPr>
        <p:txBody>
          <a:bodyPr>
            <a:normAutofit fontScale="92500" lnSpcReduction="20000"/>
          </a:bodyPr>
          <a:lstStyle/>
          <a:p>
            <a:pPr algn="just" rtl="1"/>
            <a:r>
              <a:rPr lang="fa-IR" sz="2800" b="0" dirty="0" smtClean="0">
                <a:cs typeface="+mj-cs"/>
              </a:rPr>
              <a:t>بعد از کلپوسکوپی استراحت خاصی نیاز نیست مگر اینکه در حین کلپوسکوپی برای فرد بیوپسی انجام شده باشد و اگر بیوپسی انجام نشده باشد میتوان به فعالیت های روزانه خود ادامه داد.</a:t>
            </a:r>
          </a:p>
          <a:p>
            <a:pPr algn="just" rtl="1"/>
            <a:r>
              <a:rPr lang="fa-IR" sz="2800" b="0" dirty="0" smtClean="0">
                <a:cs typeface="+mj-cs"/>
              </a:rPr>
              <a:t>اگر بیوپسی انجام شده باشد نیاز است که فعالیت محدود شود تا دهانه رحم بهبود یابد.</a:t>
            </a:r>
          </a:p>
          <a:p>
            <a:pPr algn="just" rtl="1"/>
            <a:r>
              <a:rPr lang="fa-IR" sz="2800" b="0" dirty="0" smtClean="0">
                <a:cs typeface="+mj-cs"/>
              </a:rPr>
              <a:t>حداقل به مدت یک تا دو هفته نباید چیزی داخل واژن شود.</a:t>
            </a:r>
          </a:p>
          <a:p>
            <a:pPr algn="just" rtl="1"/>
            <a:r>
              <a:rPr lang="fa-IR" sz="2800" b="0" dirty="0" smtClean="0">
                <a:cs typeface="+mj-cs"/>
              </a:rPr>
              <a:t>یک الی دوهفته(بسته به نوع بیوپسی)رابطه جنسی نباید باشد.</a:t>
            </a:r>
          </a:p>
          <a:p>
            <a:pPr algn="just" rtl="1"/>
            <a:r>
              <a:rPr lang="fa-IR" sz="2800" b="0" dirty="0" smtClean="0">
                <a:cs typeface="+mj-cs"/>
              </a:rPr>
              <a:t>به مدت یک الی دو هفته از دوش واژن یا تامپون نباید استفاده شود.</a:t>
            </a:r>
          </a:p>
          <a:p>
            <a:pPr algn="just" rtl="1"/>
            <a:endParaRPr lang="fa-IR" sz="2800" b="0" dirty="0">
              <a:cs typeface="+mj-cs"/>
            </a:endParaRPr>
          </a:p>
          <a:p>
            <a:pPr algn="just" rtl="1"/>
            <a:r>
              <a:rPr lang="fa-IR" sz="2800" b="0" dirty="0" smtClean="0">
                <a:cs typeface="+mj-cs"/>
              </a:rPr>
              <a:t>       به بیمار توضیح داده میشود که دردهای شکمی بعد از کلپوسکوپی طبیعی است و چند ساعت بعد انجام کلپوسکوپی وجود خواهد داشت و درصورت درد شدید میتواند از داروهای مسکن معمول استفاده کند البته نباید بیش از حد مصرف شود.</a:t>
            </a:r>
          </a:p>
          <a:p>
            <a:pPr algn="just" rtl="1"/>
            <a:r>
              <a:rPr lang="fa-IR" sz="2800" b="0" dirty="0" smtClean="0">
                <a:cs typeface="+mj-cs"/>
              </a:rPr>
              <a:t>به فرد گفته میشود ترشحات واژن تا دوهفته بعد کلپوسکوپی طبیعی است ولی اگر ترشحات به صورت خونریزی شدید و یا بیشتر از دوهفته باشد حتما به پزشک مراجعه کند.</a:t>
            </a:r>
          </a:p>
          <a:p>
            <a:pPr algn="just" rtl="1"/>
            <a:r>
              <a:rPr lang="fa-IR" sz="2800" b="0" dirty="0" smtClean="0">
                <a:cs typeface="+mj-cs"/>
              </a:rPr>
              <a:t>معمولا یک تا دو هفته طول میکشد تا دهانه رحم بهبود یابد بنابرین برای بهبود کاهش احتمال عفونت از برقراری رابطه جنسی یا استفاده از تامپون خودداری شود</a:t>
            </a:r>
          </a:p>
          <a:p>
            <a:pPr algn="just" rtl="1"/>
            <a:endParaRPr lang="en-US" sz="2800" b="0" dirty="0">
              <a:cs typeface="+mj-cs"/>
            </a:endParaRPr>
          </a:p>
        </p:txBody>
      </p:sp>
      <p:sp>
        <p:nvSpPr>
          <p:cNvPr id="4" name="Content Placeholder 3"/>
          <p:cNvSpPr>
            <a:spLocks noGrp="1"/>
          </p:cNvSpPr>
          <p:nvPr>
            <p:ph sz="half" idx="2"/>
          </p:nvPr>
        </p:nvSpPr>
        <p:spPr>
          <a:xfrm>
            <a:off x="-887412" y="234156"/>
            <a:ext cx="2741612" cy="1541463"/>
          </a:xfrm>
        </p:spPr>
        <p:txBody>
          <a:bodyPr/>
          <a:lstStyle/>
          <a:p>
            <a:pPr marL="0" indent="0">
              <a:buNone/>
            </a:pPr>
            <a:endParaRPr lang="en-US" dirty="0"/>
          </a:p>
        </p:txBody>
      </p:sp>
      <p:sp>
        <p:nvSpPr>
          <p:cNvPr id="6" name="Content Placeholder 5"/>
          <p:cNvSpPr>
            <a:spLocks noGrp="1"/>
          </p:cNvSpPr>
          <p:nvPr>
            <p:ph sz="quarter" idx="4"/>
          </p:nvPr>
        </p:nvSpPr>
        <p:spPr>
          <a:xfrm>
            <a:off x="2222500" y="101600"/>
            <a:ext cx="2400300" cy="2085975"/>
          </a:xfrm>
        </p:spPr>
        <p:txBody>
          <a:bodyPr/>
          <a:lstStyle/>
          <a:p>
            <a:endParaRPr lang="en-US"/>
          </a:p>
        </p:txBody>
      </p:sp>
      <p:sp>
        <p:nvSpPr>
          <p:cNvPr id="7" name="Left Arrow 6"/>
          <p:cNvSpPr/>
          <p:nvPr/>
        </p:nvSpPr>
        <p:spPr>
          <a:xfrm>
            <a:off x="11582400" y="3836986"/>
            <a:ext cx="533400" cy="3175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15773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335088" y="3560082"/>
            <a:ext cx="4240212" cy="3028722"/>
          </a:xfrm>
        </p:spPr>
      </p:pic>
      <p:sp>
        <p:nvSpPr>
          <p:cNvPr id="6" name="Content Placeholder 5"/>
          <p:cNvSpPr>
            <a:spLocks noGrp="1"/>
          </p:cNvSpPr>
          <p:nvPr>
            <p:ph sz="quarter" idx="4"/>
          </p:nvPr>
        </p:nvSpPr>
        <p:spPr>
          <a:xfrm>
            <a:off x="673895" y="266700"/>
            <a:ext cx="11163300" cy="5783262"/>
          </a:xfrm>
        </p:spPr>
        <p:txBody>
          <a:bodyPr/>
          <a:lstStyle/>
          <a:p>
            <a:pPr marL="0" indent="0" algn="just" rtl="1">
              <a:buNone/>
            </a:pPr>
            <a:r>
              <a:rPr lang="fa-IR" dirty="0" smtClean="0">
                <a:latin typeface="Times New Roman" panose="02020603050405020304" pitchFamily="18" charset="0"/>
                <a:cs typeface="Times New Roman" panose="02020603050405020304" pitchFamily="18" charset="0"/>
              </a:rPr>
              <a:t>به فرد توصیه میشود تایک یا دو هفته بعد از کلپوسکوپی حمام هایش طولانی مدت نباشد و حالت دوش گرفتن داشته باشد</a:t>
            </a:r>
          </a:p>
          <a:p>
            <a:pPr marL="0" indent="0" algn="just" rtl="1">
              <a:buNone/>
            </a:pPr>
            <a:r>
              <a:rPr lang="fa-IR" dirty="0" smtClean="0">
                <a:latin typeface="Times New Roman" panose="02020603050405020304" pitchFamily="18" charset="0"/>
                <a:cs typeface="Times New Roman" panose="02020603050405020304" pitchFamily="18" charset="0"/>
              </a:rPr>
              <a:t>به اطلاع فرد رسانده میشود که اولین پریود او بعد از کلپوسکوپی ممکن است شدیدتر از حدمعمول باشد اما این پریودها به حالت عغادی باز خواهند گشت.</a:t>
            </a:r>
          </a:p>
          <a:p>
            <a:pPr marL="0" indent="0" algn="just" rtl="1">
              <a:buNone/>
            </a:pPr>
            <a:r>
              <a:rPr lang="fa-IR" dirty="0" smtClean="0">
                <a:latin typeface="Times New Roman" panose="02020603050405020304" pitchFamily="18" charset="0"/>
                <a:cs typeface="Times New Roman" panose="02020603050405020304" pitchFamily="18" charset="0"/>
              </a:rPr>
              <a:t>فرد میتواند رژیم غذایی عادی خود را داشته باشد مگر اینکه پزشک توصیه دیگری کرده باشد.</a:t>
            </a:r>
          </a:p>
          <a:p>
            <a:pPr marL="0" indent="0" algn="just" rtl="1">
              <a:buNone/>
            </a:pPr>
            <a:r>
              <a:rPr lang="fa-IR" dirty="0" smtClean="0">
                <a:latin typeface="Times New Roman" panose="02020603050405020304" pitchFamily="18" charset="0"/>
                <a:cs typeface="Times New Roman" panose="02020603050405020304" pitchFamily="18" charset="0"/>
              </a:rPr>
              <a:t>اگر فرد از داروهای رقیق کننده خون استفاده میکند حتما باید این موضوع را به پزشک خود اطلاع دهد تا پزشک بگوید چه مدت بعد از کلپوسکوپی دوباره میتوان از داروها استفاده کرد</a:t>
            </a:r>
          </a:p>
          <a:p>
            <a:pPr marL="0" indent="0" algn="just" rtl="1">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65839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924550" y="3475831"/>
            <a:ext cx="3803820" cy="2531269"/>
          </a:xfrm>
        </p:spPr>
      </p:pic>
      <p:sp>
        <p:nvSpPr>
          <p:cNvPr id="6" name="Content Placeholder 5"/>
          <p:cNvSpPr>
            <a:spLocks noGrp="1"/>
          </p:cNvSpPr>
          <p:nvPr>
            <p:ph sz="quarter" idx="4"/>
          </p:nvPr>
        </p:nvSpPr>
        <p:spPr/>
        <p:txBody>
          <a:bodyPr/>
          <a:lstStyle/>
          <a:p>
            <a:pPr algn="just" rtl="1"/>
            <a:r>
              <a:rPr lang="fa-IR" dirty="0" smtClean="0">
                <a:latin typeface="Times New Roman" panose="02020603050405020304" pitchFamily="18" charset="0"/>
                <a:cs typeface="Times New Roman" panose="02020603050405020304" pitchFamily="18" charset="0"/>
              </a:rPr>
              <a:t>خونریزی واژینال شدید</a:t>
            </a:r>
          </a:p>
          <a:p>
            <a:pPr algn="just" rtl="1"/>
            <a:r>
              <a:rPr lang="fa-IR" dirty="0" smtClean="0">
                <a:latin typeface="Times New Roman" panose="02020603050405020304" pitchFamily="18" charset="0"/>
                <a:cs typeface="Times New Roman" panose="02020603050405020304" pitchFamily="18" charset="0"/>
              </a:rPr>
              <a:t>درد شدید در ناحیه زیر شکم</a:t>
            </a:r>
          </a:p>
          <a:p>
            <a:pPr algn="just" rtl="1"/>
            <a:r>
              <a:rPr lang="fa-IR" dirty="0" smtClean="0">
                <a:latin typeface="Times New Roman" panose="02020603050405020304" pitchFamily="18" charset="0"/>
                <a:cs typeface="Times New Roman" panose="02020603050405020304" pitchFamily="18" charset="0"/>
              </a:rPr>
              <a:t>تب و لرز</a:t>
            </a:r>
          </a:p>
          <a:p>
            <a:pPr algn="just" rtl="1"/>
            <a:r>
              <a:rPr lang="fa-IR" dirty="0" smtClean="0">
                <a:latin typeface="Times New Roman" panose="02020603050405020304" pitchFamily="18" charset="0"/>
                <a:cs typeface="Times New Roman" panose="02020603050405020304" pitchFamily="18" charset="0"/>
              </a:rPr>
              <a:t>ترشحات بد بو</a:t>
            </a:r>
          </a:p>
        </p:txBody>
      </p:sp>
      <p:sp>
        <p:nvSpPr>
          <p:cNvPr id="7" name="Title 6"/>
          <p:cNvSpPr>
            <a:spLocks noGrp="1"/>
          </p:cNvSpPr>
          <p:nvPr>
            <p:ph type="title"/>
          </p:nvPr>
        </p:nvSpPr>
        <p:spPr/>
        <p:txBody>
          <a:bodyPr>
            <a:normAutofit/>
          </a:bodyPr>
          <a:lstStyle/>
          <a:p>
            <a:pPr algn="just" rtl="1"/>
            <a:r>
              <a:rPr lang="fa-IR" sz="2800" b="1" dirty="0" smtClean="0">
                <a:latin typeface="Times New Roman" panose="02020603050405020304" pitchFamily="18" charset="0"/>
                <a:cs typeface="Times New Roman" panose="02020603050405020304" pitchFamily="18" charset="0"/>
              </a:rPr>
              <a:t>بعد از کلپوسکوپی در حالت های زیر باید سریعا به پزشک اطلاع داده شود:</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96134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5500" y="1876425"/>
            <a:ext cx="10515600" cy="1325563"/>
          </a:xfrm>
        </p:spPr>
        <p:txBody>
          <a:bodyPr>
            <a:normAutofit/>
          </a:bodyPr>
          <a:lstStyle/>
          <a:p>
            <a:pPr algn="ctr" rtl="1"/>
            <a:r>
              <a:rPr lang="fa-IR" sz="4000" b="1" dirty="0" smtClean="0">
                <a:latin typeface="Times New Roman" panose="02020603050405020304" pitchFamily="18" charset="0"/>
                <a:cs typeface="Times New Roman" panose="02020603050405020304" pitchFamily="18" charset="0"/>
              </a:rPr>
              <a:t>پایان</a:t>
            </a: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6861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884</Words>
  <Application>Microsoft Office PowerPoint</Application>
  <PresentationFormat>Custom</PresentationFormat>
  <Paragraphs>51</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به نام خدا   موضوع:کلپوسکوپی</vt:lpstr>
      <vt:lpstr>کلپوسکوپی چیست؟</vt:lpstr>
      <vt:lpstr>کلپوسکوپی در چه مواردی انجام میگیرد؟</vt:lpstr>
      <vt:lpstr>آمادگی های قبل از کلپوسکوپی:</vt:lpstr>
      <vt:lpstr>روند انجام کلپوسکوپی:</vt:lpstr>
      <vt:lpstr>PowerPoint Presentation</vt:lpstr>
      <vt:lpstr>عوارض کلپوسکوپی:</vt:lpstr>
      <vt:lpstr>اقدامات بعد از کلپوسکوپی</vt:lpstr>
      <vt:lpstr>PowerPoint Presentation</vt:lpstr>
      <vt:lpstr>بعد از کلپوسکوپی در حالت های زیر باید سریعا به پزشک اطلاع داده شود:</vt:lpstr>
      <vt:lpstr>پایان</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   موضوع:کلپوسکوپی</dc:title>
  <dc:creator>win8</dc:creator>
  <cp:lastModifiedBy>Windows User</cp:lastModifiedBy>
  <cp:revision>22</cp:revision>
  <dcterms:created xsi:type="dcterms:W3CDTF">2019-11-25T09:42:50Z</dcterms:created>
  <dcterms:modified xsi:type="dcterms:W3CDTF">2020-04-30T21:53:45Z</dcterms:modified>
</cp:coreProperties>
</file>